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4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5" d="100"/>
          <a:sy n="15" d="100"/>
        </p:scale>
        <p:origin x="1278" y="42"/>
      </p:cViewPr>
      <p:guideLst>
        <p:guide orient="horz" pos="10440"/>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FC9681-45E0-4CF9-AC14-E35FA95F5BA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243508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C9681-45E0-4CF9-AC14-E35FA95F5BA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380583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C9681-45E0-4CF9-AC14-E35FA95F5BA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62701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C9681-45E0-4CF9-AC14-E35FA95F5BA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300060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C9681-45E0-4CF9-AC14-E35FA95F5BA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329707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FC9681-45E0-4CF9-AC14-E35FA95F5BA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28368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FC9681-45E0-4CF9-AC14-E35FA95F5BAC}"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86976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FC9681-45E0-4CF9-AC14-E35FA95F5BAC}"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149124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C9681-45E0-4CF9-AC14-E35FA95F5BAC}"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387063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C9681-45E0-4CF9-AC14-E35FA95F5BA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236702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C9681-45E0-4CF9-AC14-E35FA95F5BA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26DC-A14D-42B3-A757-F1241CDFF271}" type="slidenum">
              <a:rPr lang="en-US" smtClean="0"/>
              <a:t>‹#›</a:t>
            </a:fld>
            <a:endParaRPr lang="en-US"/>
          </a:p>
        </p:txBody>
      </p:sp>
    </p:spTree>
    <p:extLst>
      <p:ext uri="{BB962C8B-B14F-4D97-AF65-F5344CB8AC3E}">
        <p14:creationId xmlns:p14="http://schemas.microsoft.com/office/powerpoint/2010/main" val="364387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9FC9681-45E0-4CF9-AC14-E35FA95F5BAC}" type="datetimeFigureOut">
              <a:rPr lang="en-US" smtClean="0"/>
              <a:t>10/9/2017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E2326DC-A14D-42B3-A757-F1241CDFF271}" type="slidenum">
              <a:rPr lang="en-US" smtClean="0"/>
              <a:t>‹#›</a:t>
            </a:fld>
            <a:endParaRPr lang="en-US"/>
          </a:p>
        </p:txBody>
      </p:sp>
    </p:spTree>
    <p:extLst>
      <p:ext uri="{BB962C8B-B14F-4D97-AF65-F5344CB8AC3E}">
        <p14:creationId xmlns:p14="http://schemas.microsoft.com/office/powerpoint/2010/main" val="15532457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0466"/>
            <a:ext cx="43891200" cy="2554545"/>
          </a:xfrm>
          <a:prstGeom prst="rect">
            <a:avLst/>
          </a:prstGeom>
          <a:solidFill>
            <a:schemeClr val="accent5">
              <a:lumMod val="60000"/>
              <a:lumOff val="40000"/>
            </a:schemeClr>
          </a:solidFill>
        </p:spPr>
        <p:txBody>
          <a:bodyPr wrap="square" rtlCol="0">
            <a:spAutoFit/>
          </a:bodyPr>
          <a:lstStyle/>
          <a:p>
            <a:pPr algn="ctr"/>
            <a:r>
              <a:rPr lang="en-US" sz="8000" b="1" dirty="0" smtClean="0">
                <a:solidFill>
                  <a:schemeClr val="tx1"/>
                </a:solidFill>
                <a:latin typeface="Arial" panose="020B0604020202020204" pitchFamily="34" charset="0"/>
                <a:cs typeface="Arial" panose="020B0604020202020204" pitchFamily="34" charset="0"/>
              </a:rPr>
              <a:t>Inhibiting Human Metapneumovirus (HMPV) F Protein Activation through Transmembrane Serine Proteases </a:t>
            </a:r>
            <a:r>
              <a:rPr lang="en-US" sz="8000" b="1" dirty="0" smtClean="0">
                <a:latin typeface="Arial" panose="020B0604020202020204" pitchFamily="34" charset="0"/>
                <a:cs typeface="Arial" panose="020B0604020202020204" pitchFamily="34" charset="0"/>
              </a:rPr>
              <a:t> </a:t>
            </a:r>
            <a:endParaRPr lang="en-US" sz="8000" b="1" dirty="0">
              <a:latin typeface="Arial" panose="020B0604020202020204" pitchFamily="34" charset="0"/>
              <a:cs typeface="Arial" panose="020B0604020202020204" pitchFamily="34" charset="0"/>
            </a:endParaRPr>
          </a:p>
        </p:txBody>
      </p:sp>
      <p:sp>
        <p:nvSpPr>
          <p:cNvPr id="9" name="TextBox 8"/>
          <p:cNvSpPr txBox="1"/>
          <p:nvPr/>
        </p:nvSpPr>
        <p:spPr>
          <a:xfrm>
            <a:off x="0" y="2396070"/>
            <a:ext cx="43891200" cy="1754326"/>
          </a:xfrm>
          <a:prstGeom prst="rect">
            <a:avLst/>
          </a:prstGeom>
          <a:solidFill>
            <a:schemeClr val="accent5">
              <a:lumMod val="60000"/>
              <a:lumOff val="40000"/>
            </a:schemeClr>
          </a:solidFill>
        </p:spPr>
        <p:txBody>
          <a:bodyPr wrap="square" rtlCol="0">
            <a:spAutoFit/>
          </a:bodyPr>
          <a:lstStyle/>
          <a:p>
            <a:pPr algn="ctr"/>
            <a:r>
              <a:rPr lang="en-US" sz="5400" u="sng" dirty="0"/>
              <a:t>Amber Earlywine</a:t>
            </a:r>
            <a:r>
              <a:rPr lang="en-US" sz="5400" u="sng" baseline="30000" dirty="0"/>
              <a:t>1,2</a:t>
            </a:r>
            <a:r>
              <a:rPr lang="en-US" sz="5400" dirty="0"/>
              <a:t>, Tyler Kinder</a:t>
            </a:r>
            <a:r>
              <a:rPr lang="en-US" sz="5400" baseline="30000" dirty="0"/>
              <a:t>3</a:t>
            </a:r>
            <a:r>
              <a:rPr lang="en-US" sz="5400" dirty="0"/>
              <a:t>, </a:t>
            </a:r>
            <a:r>
              <a:rPr lang="en-US" sz="5400" dirty="0" smtClean="0"/>
              <a:t>Rebecca Dutch Ph.D</a:t>
            </a:r>
            <a:r>
              <a:rPr lang="en-US" sz="5400" baseline="30000" dirty="0" smtClean="0"/>
              <a:t>1,3</a:t>
            </a:r>
          </a:p>
          <a:p>
            <a:pPr algn="ctr"/>
            <a:r>
              <a:rPr lang="en-US" sz="5400" dirty="0" smtClean="0"/>
              <a:t> </a:t>
            </a:r>
            <a:r>
              <a:rPr lang="en-US" sz="3200" baseline="30000" dirty="0" smtClean="0"/>
              <a:t>1</a:t>
            </a:r>
            <a:r>
              <a:rPr lang="en-US" sz="3200" dirty="0" smtClean="0"/>
              <a:t>NSF </a:t>
            </a:r>
            <a:r>
              <a:rPr lang="en-US" sz="3200" dirty="0"/>
              <a:t>REU program, Lexington, KY; </a:t>
            </a:r>
            <a:r>
              <a:rPr lang="en-US" sz="3200" baseline="30000" dirty="0"/>
              <a:t>2</a:t>
            </a:r>
            <a:r>
              <a:rPr lang="en-US" sz="3200" dirty="0"/>
              <a:t>Berea College Department of Chemistry, Berea, KY; </a:t>
            </a:r>
            <a:r>
              <a:rPr lang="en-US" sz="3200" baseline="30000" dirty="0"/>
              <a:t>3</a:t>
            </a:r>
            <a:r>
              <a:rPr lang="en-US" sz="3200" dirty="0"/>
              <a:t>Department of Cellular and Molecular Biochemistry, University of Kentucky Lexington, KY</a:t>
            </a:r>
            <a:endParaRPr lang="en-US" sz="3200" i="1" dirty="0">
              <a:latin typeface="Arial" panose="020B0604020202020204" pitchFamily="34" charset="0"/>
              <a:cs typeface="Arial" panose="020B0604020202020204" pitchFamily="34" charset="0"/>
            </a:endParaRPr>
          </a:p>
        </p:txBody>
      </p:sp>
      <p:sp>
        <p:nvSpPr>
          <p:cNvPr id="10" name="TextBox 9"/>
          <p:cNvSpPr txBox="1"/>
          <p:nvPr/>
        </p:nvSpPr>
        <p:spPr>
          <a:xfrm>
            <a:off x="1369315" y="4150396"/>
            <a:ext cx="12864920" cy="28768003"/>
          </a:xfrm>
          <a:prstGeom prst="rect">
            <a:avLst/>
          </a:prstGeom>
          <a:noFill/>
          <a:ln w="28575">
            <a:solidFill>
              <a:schemeClr val="tx1"/>
            </a:solidFill>
          </a:ln>
        </p:spPr>
        <p:txBody>
          <a:bodyPr wrap="square" rtlCol="0">
            <a:spAutoFit/>
          </a:bodyPr>
          <a:lstStyle/>
          <a:p>
            <a:endParaRPr lang="en-US" dirty="0" smtClean="0"/>
          </a:p>
          <a:p>
            <a:r>
              <a:rPr lang="en-US" sz="4000" dirty="0" smtClean="0"/>
              <a:t>Human </a:t>
            </a:r>
            <a:r>
              <a:rPr lang="en-US" sz="4000" dirty="0" smtClean="0"/>
              <a:t>Metapneumovirus (HMPV) is a respiratory pathogen that was discovered in </a:t>
            </a:r>
            <a:r>
              <a:rPr lang="en-US" sz="4000" dirty="0" smtClean="0"/>
              <a:t>2001, within the </a:t>
            </a:r>
            <a:r>
              <a:rPr lang="en-US" sz="4000" dirty="0" err="1" smtClean="0"/>
              <a:t>pneumoviridae</a:t>
            </a:r>
            <a:r>
              <a:rPr lang="en-US" sz="4000" dirty="0" smtClean="0"/>
              <a:t> family. </a:t>
            </a:r>
            <a:r>
              <a:rPr lang="en-US" sz="4000" dirty="0" smtClean="0"/>
              <a:t>It has become an important research topic because of its symptoms of severe acute upper and lower respiratory virus in children, the elderly, and the immunocompromised. HMPV has several surface glycoproteins shown in Figure 1. However, the only one that has shown to be necessary for viral transmission to other cells is the Fusion protein (F protein).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3200" dirty="0" smtClean="0"/>
              <a:t>Figure 2. </a:t>
            </a:r>
          </a:p>
          <a:p>
            <a:r>
              <a:rPr lang="en-US" sz="3200" dirty="0" smtClean="0"/>
              <a:t>Cleavage event caused by activation of the F protein </a:t>
            </a:r>
            <a:r>
              <a:rPr lang="en-US" sz="3200" dirty="0" smtClean="0"/>
              <a:t>by Heparan Sulfate Proteoglycans and a host cell protease</a:t>
            </a:r>
          </a:p>
          <a:p>
            <a:endParaRPr lang="en-US" sz="4000" dirty="0" smtClean="0"/>
          </a:p>
          <a:p>
            <a:r>
              <a:rPr lang="en-US" sz="4000" dirty="0" smtClean="0"/>
              <a:t>Because of the importance of the F protein, it can be determined which proteases bind and cause cleavage. </a:t>
            </a:r>
            <a:r>
              <a:rPr lang="en-US" sz="4000" dirty="0"/>
              <a:t>The goal of this project was to test if different proteases such as HAT (TMPRSS11D), TMPRSS2, TMPRSS4</a:t>
            </a:r>
            <a:r>
              <a:rPr lang="en-US" sz="4000" b="1" dirty="0"/>
              <a:t>, </a:t>
            </a:r>
            <a:r>
              <a:rPr lang="en-US" sz="4000" dirty="0"/>
              <a:t>Matriptase, KLK5, or KLK12 cleave the F protein so that </a:t>
            </a:r>
            <a:r>
              <a:rPr lang="en-US" sz="4000" dirty="0" smtClean="0"/>
              <a:t>a </a:t>
            </a:r>
            <a:r>
              <a:rPr lang="en-US" sz="4000" dirty="0"/>
              <a:t>protease </a:t>
            </a:r>
            <a:r>
              <a:rPr lang="en-US" sz="4000" dirty="0" smtClean="0"/>
              <a:t>inhibitor can be used to </a:t>
            </a:r>
            <a:r>
              <a:rPr lang="en-US" sz="4000" dirty="0"/>
              <a:t>stop viral </a:t>
            </a:r>
            <a:r>
              <a:rPr lang="en-US" sz="4000" dirty="0" smtClean="0"/>
              <a:t>spread. Although the project focused mostly on TMPRSS2 and TMPRSS4.</a:t>
            </a:r>
            <a:endParaRPr lang="en-US" sz="40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4000" dirty="0" smtClean="0"/>
          </a:p>
          <a:p>
            <a:r>
              <a:rPr lang="en-US" sz="4000" dirty="0" smtClean="0"/>
              <a:t>Figure 3. Life cycle of HMPV F protein </a:t>
            </a:r>
            <a:r>
              <a:rPr lang="en-US" sz="4000" dirty="0" smtClean="0"/>
              <a:t>within</a:t>
            </a:r>
            <a:r>
              <a:rPr lang="en-US" sz="4000" dirty="0" smtClean="0"/>
              <a:t> host cell</a:t>
            </a:r>
            <a:endParaRPr lang="en-US" sz="4000" dirty="0"/>
          </a:p>
        </p:txBody>
      </p:sp>
      <p:sp>
        <p:nvSpPr>
          <p:cNvPr id="13" name="TextBox 12"/>
          <p:cNvSpPr txBox="1"/>
          <p:nvPr/>
        </p:nvSpPr>
        <p:spPr>
          <a:xfrm>
            <a:off x="15333919" y="4814251"/>
            <a:ext cx="13284541" cy="29834129"/>
          </a:xfrm>
          <a:prstGeom prst="rect">
            <a:avLst/>
          </a:prstGeom>
          <a:noFill/>
          <a:ln w="28575">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sz="3200" dirty="0" smtClean="0"/>
          </a:p>
          <a:p>
            <a:endParaRPr lang="en-US" sz="3200" dirty="0" smtClean="0"/>
          </a:p>
          <a:p>
            <a:endParaRPr lang="en-US" sz="3200" dirty="0"/>
          </a:p>
          <a:p>
            <a:endParaRPr lang="en-US" sz="3200" dirty="0" smtClean="0"/>
          </a:p>
          <a:p>
            <a:r>
              <a:rPr lang="en-US" sz="3600" b="1" dirty="0" smtClean="0"/>
              <a:t>Figure 4. </a:t>
            </a:r>
            <a:r>
              <a:rPr lang="en-US" sz="3600" dirty="0" smtClean="0"/>
              <a:t>Cell culture process and expected Western Blot Analysis</a:t>
            </a:r>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a:p>
          <a:p>
            <a:endParaRPr lang="en-US" sz="3600" b="1" dirty="0" smtClean="0"/>
          </a:p>
          <a:p>
            <a:endParaRPr lang="en-US" sz="3600" b="1" dirty="0"/>
          </a:p>
          <a:p>
            <a:endParaRPr lang="en-US" sz="3600" b="1" dirty="0" smtClean="0"/>
          </a:p>
          <a:p>
            <a:endParaRPr lang="en-US" sz="3600" b="1" dirty="0" smtClean="0"/>
          </a:p>
          <a:p>
            <a:endParaRPr lang="en-US" sz="3600" b="1" dirty="0"/>
          </a:p>
          <a:p>
            <a:r>
              <a:rPr lang="en-US" sz="3600" b="1" dirty="0" smtClean="0"/>
              <a:t>Figure 5. </a:t>
            </a:r>
            <a:r>
              <a:rPr lang="en-US" sz="3600" dirty="0" smtClean="0"/>
              <a:t>Western Blot Analysis</a:t>
            </a:r>
          </a:p>
          <a:p>
            <a:r>
              <a:rPr lang="en-US" sz="3600" dirty="0" smtClean="0"/>
              <a:t>TMPRSS2 ran on a 10% gel at 10ug concentration</a:t>
            </a:r>
          </a:p>
          <a:p>
            <a:r>
              <a:rPr lang="en-US" sz="3600" dirty="0" smtClean="0"/>
              <a:t> with the HMPV F protein.</a:t>
            </a:r>
          </a:p>
          <a:p>
            <a:r>
              <a:rPr lang="en-US" sz="3600" dirty="0" smtClean="0"/>
              <a:t> Trypsin was used as a positive control for the</a:t>
            </a:r>
          </a:p>
          <a:p>
            <a:r>
              <a:rPr lang="en-US" sz="3600" dirty="0" smtClean="0"/>
              <a:t> cleavage of the F protein. </a:t>
            </a:r>
            <a:r>
              <a:rPr lang="en-US" sz="3600" b="1"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3200" dirty="0" smtClean="0"/>
          </a:p>
          <a:p>
            <a:r>
              <a:rPr lang="en-US" sz="3200" dirty="0" err="1" smtClean="0"/>
              <a:t>gure</a:t>
            </a:r>
            <a:r>
              <a:rPr lang="en-US" sz="3200" dirty="0" smtClean="0"/>
              <a:t> 6. PCR Clonin</a:t>
            </a:r>
            <a:r>
              <a:rPr lang="en-US" sz="3200" dirty="0" smtClean="0"/>
              <a:t>g process to sub-clone the TMPRSS4 insert from a </a:t>
            </a:r>
            <a:r>
              <a:rPr lang="en-US" sz="3200" dirty="0" err="1" smtClean="0"/>
              <a:t>pcDNA</a:t>
            </a:r>
            <a:r>
              <a:rPr lang="en-US" sz="3200" dirty="0" smtClean="0"/>
              <a:t> plasmid to a </a:t>
            </a:r>
            <a:r>
              <a:rPr lang="en-US" sz="3200" dirty="0" err="1" smtClean="0"/>
              <a:t>pcAGGS</a:t>
            </a:r>
            <a:r>
              <a:rPr lang="en-US" sz="3200" dirty="0" smtClean="0"/>
              <a:t> plasmid.  </a:t>
            </a:r>
            <a:endParaRPr lang="en-US" sz="3200" dirty="0" smtClean="0"/>
          </a:p>
          <a:p>
            <a:endParaRPr lang="en-US" dirty="0" smtClean="0"/>
          </a:p>
          <a:p>
            <a:endParaRPr lang="en-US" dirty="0"/>
          </a:p>
        </p:txBody>
      </p:sp>
      <p:sp>
        <p:nvSpPr>
          <p:cNvPr id="14" name="TextBox 13"/>
          <p:cNvSpPr txBox="1"/>
          <p:nvPr/>
        </p:nvSpPr>
        <p:spPr>
          <a:xfrm>
            <a:off x="29718144" y="4141460"/>
            <a:ext cx="12757211" cy="29442512"/>
          </a:xfrm>
          <a:prstGeom prst="rect">
            <a:avLst/>
          </a:prstGeom>
          <a:noFill/>
          <a:ln w="28575">
            <a:solidFill>
              <a:schemeClr val="tx1"/>
            </a:solidFill>
          </a:ln>
        </p:spPr>
        <p:txBody>
          <a:bodyPr wrap="square" rtlCol="0">
            <a:spAutoFit/>
          </a:bodyPr>
          <a:lstStyle/>
          <a:p>
            <a:endParaRPr lang="en-US" dirty="0"/>
          </a:p>
        </p:txBody>
      </p:sp>
      <p:sp>
        <p:nvSpPr>
          <p:cNvPr id="15" name="TextBox 14"/>
          <p:cNvSpPr txBox="1"/>
          <p:nvPr/>
        </p:nvSpPr>
        <p:spPr>
          <a:xfrm>
            <a:off x="1371599" y="4200632"/>
            <a:ext cx="12862636" cy="831585"/>
          </a:xfrm>
          <a:prstGeom prst="rect">
            <a:avLst/>
          </a:prstGeom>
          <a:solidFill>
            <a:schemeClr val="accent5">
              <a:lumMod val="75000"/>
            </a:schemeClr>
          </a:solidFill>
          <a:ln>
            <a:solidFill>
              <a:schemeClr val="tx1"/>
            </a:solidFill>
          </a:ln>
          <a:effectLst>
            <a:innerShdw blurRad="63500" dist="50800" dir="5400000">
              <a:prstClr val="black">
                <a:alpha val="50000"/>
              </a:prstClr>
            </a:innerShdw>
          </a:effectLst>
        </p:spPr>
        <p:txBody>
          <a:bodyPr wrap="square" rtlCol="0">
            <a:spAutoFit/>
          </a:bodyPr>
          <a:lstStyle/>
          <a:p>
            <a:pPr algn="ctr"/>
            <a:r>
              <a:rPr lang="en-US" sz="4800" b="1" dirty="0" smtClean="0">
                <a:solidFill>
                  <a:schemeClr val="bg1"/>
                </a:solidFill>
                <a:latin typeface="Arial" panose="020B0604020202020204" pitchFamily="34" charset="0"/>
                <a:cs typeface="Arial" panose="020B0604020202020204" pitchFamily="34" charset="0"/>
              </a:rPr>
              <a:t>Introduction</a:t>
            </a:r>
            <a:endParaRPr lang="en-US" sz="48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5333919" y="4142048"/>
            <a:ext cx="13324114" cy="830997"/>
          </a:xfrm>
          <a:prstGeom prst="rect">
            <a:avLst/>
          </a:prstGeom>
          <a:solidFill>
            <a:schemeClr val="accent5">
              <a:lumMod val="75000"/>
            </a:schemeClr>
          </a:solidFill>
          <a:ln>
            <a:solidFill>
              <a:schemeClr val="tx1"/>
            </a:solidFill>
          </a:ln>
        </p:spPr>
        <p:txBody>
          <a:bodyPr wrap="square" rtlCol="0">
            <a:spAutoFit/>
          </a:bodyPr>
          <a:lstStyle/>
          <a:p>
            <a:pPr algn="ctr"/>
            <a:r>
              <a:rPr lang="en-US" sz="4800" b="1" dirty="0" smtClean="0">
                <a:solidFill>
                  <a:schemeClr val="bg1"/>
                </a:solidFill>
                <a:latin typeface="Arial" panose="020B0604020202020204" pitchFamily="34" charset="0"/>
                <a:cs typeface="Arial" panose="020B0604020202020204" pitchFamily="34" charset="0"/>
              </a:rPr>
              <a:t>Methods</a:t>
            </a:r>
            <a:endParaRPr lang="en-US" sz="48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35" y="10302170"/>
            <a:ext cx="6518037" cy="4937413"/>
          </a:xfrm>
          <a:prstGeom prst="rect">
            <a:avLst/>
          </a:prstGeom>
        </p:spPr>
      </p:pic>
      <p:sp>
        <p:nvSpPr>
          <p:cNvPr id="18" name="TextBox 17"/>
          <p:cNvSpPr txBox="1"/>
          <p:nvPr/>
        </p:nvSpPr>
        <p:spPr>
          <a:xfrm>
            <a:off x="1954402" y="10845290"/>
            <a:ext cx="4833257" cy="2554545"/>
          </a:xfrm>
          <a:prstGeom prst="rect">
            <a:avLst/>
          </a:prstGeom>
          <a:noFill/>
        </p:spPr>
        <p:txBody>
          <a:bodyPr wrap="square" rtlCol="0">
            <a:spAutoFit/>
          </a:bodyPr>
          <a:lstStyle/>
          <a:p>
            <a:r>
              <a:rPr lang="en-US" sz="3200" dirty="0" smtClean="0"/>
              <a:t>Figure 1. </a:t>
            </a:r>
          </a:p>
          <a:p>
            <a:r>
              <a:rPr lang="en-US" sz="3200" dirty="0" smtClean="0"/>
              <a:t>HMPV </a:t>
            </a:r>
            <a:r>
              <a:rPr lang="en-US" sz="3200" dirty="0" err="1" smtClean="0"/>
              <a:t>virion</a:t>
            </a:r>
            <a:r>
              <a:rPr lang="en-US" sz="3200" dirty="0" smtClean="0"/>
              <a:t> showing surface glycoproteins such as F, M, SH, and attachment proteins </a:t>
            </a:r>
            <a:endParaRPr lang="en-US" sz="3200" dirty="0"/>
          </a:p>
        </p:txBody>
      </p:sp>
      <p:grpSp>
        <p:nvGrpSpPr>
          <p:cNvPr id="47" name="Group 46"/>
          <p:cNvGrpSpPr/>
          <p:nvPr/>
        </p:nvGrpSpPr>
        <p:grpSpPr>
          <a:xfrm>
            <a:off x="3096402" y="15383492"/>
            <a:ext cx="8736703" cy="2545090"/>
            <a:chOff x="2178601" y="4570149"/>
            <a:chExt cx="6231974" cy="2416565"/>
          </a:xfrm>
        </p:grpSpPr>
        <p:grpSp>
          <p:nvGrpSpPr>
            <p:cNvPr id="48" name="Group 47"/>
            <p:cNvGrpSpPr/>
            <p:nvPr/>
          </p:nvGrpSpPr>
          <p:grpSpPr>
            <a:xfrm>
              <a:off x="3742153" y="4570149"/>
              <a:ext cx="1213490" cy="369332"/>
              <a:chOff x="3742153" y="4570149"/>
              <a:chExt cx="1213490" cy="369332"/>
            </a:xfrm>
          </p:grpSpPr>
          <p:sp>
            <p:nvSpPr>
              <p:cNvPr id="67" name="TextBox 66"/>
              <p:cNvSpPr txBox="1"/>
              <p:nvPr/>
            </p:nvSpPr>
            <p:spPr>
              <a:xfrm>
                <a:off x="3742153" y="4570149"/>
                <a:ext cx="211015" cy="369332"/>
              </a:xfrm>
              <a:prstGeom prst="rect">
                <a:avLst/>
              </a:prstGeom>
              <a:noFill/>
            </p:spPr>
            <p:txBody>
              <a:bodyPr wrap="square" rtlCol="0">
                <a:spAutoFit/>
              </a:bodyPr>
              <a:lstStyle/>
              <a:p>
                <a:pPr algn="ctr"/>
                <a:r>
                  <a:rPr lang="en-US" dirty="0" smtClean="0"/>
                  <a:t>S</a:t>
                </a:r>
                <a:endParaRPr lang="en-US" dirty="0"/>
              </a:p>
            </p:txBody>
          </p:sp>
          <p:sp>
            <p:nvSpPr>
              <p:cNvPr id="68" name="TextBox 67"/>
              <p:cNvSpPr txBox="1"/>
              <p:nvPr/>
            </p:nvSpPr>
            <p:spPr>
              <a:xfrm>
                <a:off x="4720005" y="4570149"/>
                <a:ext cx="235638" cy="369332"/>
              </a:xfrm>
              <a:prstGeom prst="rect">
                <a:avLst/>
              </a:prstGeom>
              <a:noFill/>
            </p:spPr>
            <p:txBody>
              <a:bodyPr wrap="square" rtlCol="0">
                <a:spAutoFit/>
              </a:bodyPr>
              <a:lstStyle/>
              <a:p>
                <a:pPr algn="ctr"/>
                <a:r>
                  <a:rPr lang="en-US" dirty="0" smtClean="0"/>
                  <a:t>S</a:t>
                </a:r>
                <a:endParaRPr lang="en-US" dirty="0"/>
              </a:p>
            </p:txBody>
          </p:sp>
        </p:grpSp>
        <p:grpSp>
          <p:nvGrpSpPr>
            <p:cNvPr id="49" name="Group 48"/>
            <p:cNvGrpSpPr/>
            <p:nvPr/>
          </p:nvGrpSpPr>
          <p:grpSpPr>
            <a:xfrm>
              <a:off x="2178601" y="4769037"/>
              <a:ext cx="6231974" cy="2217677"/>
              <a:chOff x="3263717" y="5342379"/>
              <a:chExt cx="6231974" cy="2217677"/>
            </a:xfrm>
          </p:grpSpPr>
          <p:sp>
            <p:nvSpPr>
              <p:cNvPr id="50" name="Rectangle 49"/>
              <p:cNvSpPr/>
              <p:nvPr/>
            </p:nvSpPr>
            <p:spPr>
              <a:xfrm>
                <a:off x="3263717" y="5922498"/>
                <a:ext cx="1561514" cy="351692"/>
              </a:xfrm>
              <a:prstGeom prst="rect">
                <a:avLst/>
              </a:prstGeom>
              <a:solidFill>
                <a:schemeClr val="tx1">
                  <a:lumMod val="50000"/>
                  <a:lumOff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chemeClr val="tx1"/>
                    </a:solidFill>
                  </a:ln>
                </a:endParaRPr>
              </a:p>
            </p:txBody>
          </p:sp>
          <p:sp>
            <p:nvSpPr>
              <p:cNvPr id="51" name="Rectangle 50"/>
              <p:cNvSpPr/>
              <p:nvPr/>
            </p:nvSpPr>
            <p:spPr>
              <a:xfrm>
                <a:off x="5561430" y="5922498"/>
                <a:ext cx="253216" cy="351692"/>
              </a:xfrm>
              <a:prstGeom prst="rect">
                <a:avLst/>
              </a:prstGeom>
              <a:solidFill>
                <a:schemeClr val="tx1">
                  <a:lumMod val="85000"/>
                  <a:lumOff val="1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2" name="Rectangle 51"/>
              <p:cNvSpPr/>
              <p:nvPr/>
            </p:nvSpPr>
            <p:spPr>
              <a:xfrm>
                <a:off x="5841618" y="5922498"/>
                <a:ext cx="351692" cy="35169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6221445" y="5922498"/>
                <a:ext cx="2264896" cy="351692"/>
              </a:xfrm>
              <a:prstGeom prst="rect">
                <a:avLst/>
              </a:prstGeom>
              <a:solidFill>
                <a:schemeClr val="tx1">
                  <a:lumMod val="50000"/>
                  <a:lumOff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8482818" y="5922498"/>
                <a:ext cx="422031" cy="351692"/>
              </a:xfrm>
              <a:prstGeom prst="rect">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8932984" y="5922498"/>
                <a:ext cx="253218" cy="351692"/>
              </a:xfrm>
              <a:prstGeom prst="rect">
                <a:avLst/>
              </a:prstGeom>
              <a:solidFill>
                <a:schemeClr val="tx1">
                  <a:lumMod val="85000"/>
                  <a:lumOff val="1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9214337" y="5922498"/>
                <a:ext cx="281354" cy="351692"/>
              </a:xfrm>
              <a:prstGeom prst="rect">
                <a:avLst/>
              </a:prstGeom>
              <a:solidFill>
                <a:schemeClr val="tx1">
                  <a:lumMod val="50000"/>
                  <a:lumOff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5532415" y="5858619"/>
                <a:ext cx="366637" cy="1395967"/>
              </a:xfrm>
              <a:prstGeom prst="rect">
                <a:avLst/>
              </a:prstGeom>
              <a:noFill/>
            </p:spPr>
            <p:txBody>
              <a:bodyPr wrap="square" rtlCol="0">
                <a:spAutoFit/>
              </a:bodyPr>
              <a:lstStyle/>
              <a:p>
                <a:r>
                  <a:rPr lang="en-US" sz="3600" dirty="0" smtClean="0">
                    <a:solidFill>
                      <a:schemeClr val="bg1"/>
                    </a:solidFill>
                  </a:rPr>
                  <a:t>F</a:t>
                </a:r>
                <a:r>
                  <a:rPr lang="en-US" dirty="0" smtClean="0">
                    <a:solidFill>
                      <a:schemeClr val="bg1"/>
                    </a:solidFill>
                  </a:rPr>
                  <a:t>P</a:t>
                </a:r>
                <a:endParaRPr lang="en-US" dirty="0">
                  <a:solidFill>
                    <a:schemeClr val="bg1"/>
                  </a:solidFill>
                </a:endParaRPr>
              </a:p>
            </p:txBody>
          </p:sp>
          <p:sp>
            <p:nvSpPr>
              <p:cNvPr id="58" name="TextBox 57"/>
              <p:cNvSpPr txBox="1"/>
              <p:nvPr/>
            </p:nvSpPr>
            <p:spPr>
              <a:xfrm>
                <a:off x="5821778" y="5929683"/>
                <a:ext cx="597880" cy="316769"/>
              </a:xfrm>
              <a:prstGeom prst="rect">
                <a:avLst/>
              </a:prstGeom>
              <a:noFill/>
            </p:spPr>
            <p:txBody>
              <a:bodyPr wrap="square" rtlCol="0">
                <a:spAutoFit/>
              </a:bodyPr>
              <a:lstStyle/>
              <a:p>
                <a:r>
                  <a:rPr lang="en-US" sz="2000" dirty="0" smtClean="0">
                    <a:solidFill>
                      <a:schemeClr val="bg1"/>
                    </a:solidFill>
                  </a:rPr>
                  <a:t>HRA</a:t>
                </a:r>
                <a:endParaRPr lang="en-US" sz="1400" dirty="0">
                  <a:solidFill>
                    <a:schemeClr val="bg1"/>
                  </a:solidFill>
                </a:endParaRPr>
              </a:p>
            </p:txBody>
          </p:sp>
          <p:sp>
            <p:nvSpPr>
              <p:cNvPr id="59" name="TextBox 58"/>
              <p:cNvSpPr txBox="1"/>
              <p:nvPr/>
            </p:nvSpPr>
            <p:spPr>
              <a:xfrm>
                <a:off x="8461719" y="5935635"/>
                <a:ext cx="572086" cy="316769"/>
              </a:xfrm>
              <a:prstGeom prst="rect">
                <a:avLst/>
              </a:prstGeom>
              <a:noFill/>
            </p:spPr>
            <p:txBody>
              <a:bodyPr wrap="square" rtlCol="0">
                <a:spAutoFit/>
              </a:bodyPr>
              <a:lstStyle/>
              <a:p>
                <a:r>
                  <a:rPr lang="en-US" sz="2000" dirty="0" smtClean="0">
                    <a:solidFill>
                      <a:schemeClr val="bg1"/>
                    </a:solidFill>
                  </a:rPr>
                  <a:t>HRB</a:t>
                </a:r>
                <a:endParaRPr lang="en-US" sz="2000" dirty="0">
                  <a:solidFill>
                    <a:schemeClr val="bg1"/>
                  </a:solidFill>
                </a:endParaRPr>
              </a:p>
            </p:txBody>
          </p:sp>
          <p:sp>
            <p:nvSpPr>
              <p:cNvPr id="60" name="TextBox 59"/>
              <p:cNvSpPr txBox="1"/>
              <p:nvPr/>
            </p:nvSpPr>
            <p:spPr>
              <a:xfrm>
                <a:off x="8883059" y="5936354"/>
                <a:ext cx="534572" cy="316769"/>
              </a:xfrm>
              <a:prstGeom prst="rect">
                <a:avLst/>
              </a:prstGeom>
              <a:noFill/>
            </p:spPr>
            <p:txBody>
              <a:bodyPr wrap="square" rtlCol="0">
                <a:spAutoFit/>
              </a:bodyPr>
              <a:lstStyle/>
              <a:p>
                <a:r>
                  <a:rPr lang="en-US" sz="2000" dirty="0" smtClean="0">
                    <a:solidFill>
                      <a:schemeClr val="bg1"/>
                    </a:solidFill>
                  </a:rPr>
                  <a:t>TM</a:t>
                </a:r>
                <a:endParaRPr lang="en-US" sz="1400" dirty="0">
                  <a:solidFill>
                    <a:schemeClr val="bg1"/>
                  </a:solidFill>
                </a:endParaRPr>
              </a:p>
            </p:txBody>
          </p:sp>
          <p:sp>
            <p:nvSpPr>
              <p:cNvPr id="61" name="Left Bracket 60"/>
              <p:cNvSpPr/>
              <p:nvPr/>
            </p:nvSpPr>
            <p:spPr>
              <a:xfrm rot="5400000">
                <a:off x="5288997" y="4294783"/>
                <a:ext cx="349084" cy="2658205"/>
              </a:xfrm>
              <a:prstGeom prst="leftBracket">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2" name="Straight Connector 61"/>
              <p:cNvCxnSpPr/>
              <p:nvPr/>
            </p:nvCxnSpPr>
            <p:spPr>
              <a:xfrm>
                <a:off x="5030971" y="5342379"/>
                <a:ext cx="8106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Left Bracket 62"/>
              <p:cNvSpPr/>
              <p:nvPr/>
            </p:nvSpPr>
            <p:spPr>
              <a:xfrm rot="16200000">
                <a:off x="3902596" y="5686470"/>
                <a:ext cx="306882" cy="156151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TextBox 63"/>
              <p:cNvSpPr txBox="1"/>
              <p:nvPr/>
            </p:nvSpPr>
            <p:spPr>
              <a:xfrm>
                <a:off x="3637445" y="6602692"/>
                <a:ext cx="993983" cy="957364"/>
              </a:xfrm>
              <a:prstGeom prst="rect">
                <a:avLst/>
              </a:prstGeom>
              <a:noFill/>
            </p:spPr>
            <p:txBody>
              <a:bodyPr wrap="square" rtlCol="0">
                <a:spAutoFit/>
              </a:bodyPr>
              <a:lstStyle/>
              <a:p>
                <a:r>
                  <a:rPr lang="en-US" dirty="0" smtClean="0"/>
                  <a:t>F2</a:t>
                </a:r>
                <a:endParaRPr lang="en-US" dirty="0"/>
              </a:p>
            </p:txBody>
          </p:sp>
          <p:sp>
            <p:nvSpPr>
              <p:cNvPr id="65" name="Left Bracket 64"/>
              <p:cNvSpPr/>
              <p:nvPr/>
            </p:nvSpPr>
            <p:spPr>
              <a:xfrm rot="16200000">
                <a:off x="7425528" y="4554024"/>
                <a:ext cx="306883" cy="382640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TextBox 65"/>
              <p:cNvSpPr txBox="1"/>
              <p:nvPr/>
            </p:nvSpPr>
            <p:spPr>
              <a:xfrm>
                <a:off x="6898194" y="6602692"/>
                <a:ext cx="1053620" cy="957364"/>
              </a:xfrm>
              <a:prstGeom prst="rect">
                <a:avLst/>
              </a:prstGeom>
              <a:noFill/>
            </p:spPr>
            <p:txBody>
              <a:bodyPr wrap="square" rtlCol="0">
                <a:spAutoFit/>
              </a:bodyPr>
              <a:lstStyle/>
              <a:p>
                <a:r>
                  <a:rPr lang="en-US" dirty="0" smtClean="0"/>
                  <a:t>F1</a:t>
                </a:r>
                <a:endParaRPr lang="en-US" dirty="0"/>
              </a:p>
            </p:txBody>
          </p:sp>
        </p:grpSp>
      </p:grpSp>
      <p:pic>
        <p:nvPicPr>
          <p:cNvPr id="33" name="Picture 32" descr="Z:\Tyler\Fall 2016\BCH625\Poster design\HMPV lifecycl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185" y="24952815"/>
            <a:ext cx="11338687" cy="691240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15957998" y="5768365"/>
            <a:ext cx="11975201" cy="4827878"/>
            <a:chOff x="86215" y="1166339"/>
            <a:chExt cx="11975201" cy="4103666"/>
          </a:xfrm>
        </p:grpSpPr>
        <p:grpSp>
          <p:nvGrpSpPr>
            <p:cNvPr id="35" name="Group 34"/>
            <p:cNvGrpSpPr/>
            <p:nvPr/>
          </p:nvGrpSpPr>
          <p:grpSpPr>
            <a:xfrm>
              <a:off x="86215" y="2273620"/>
              <a:ext cx="2700996" cy="2616591"/>
              <a:chOff x="86215" y="2273620"/>
              <a:chExt cx="2700996" cy="2616591"/>
            </a:xfrm>
          </p:grpSpPr>
          <p:sp>
            <p:nvSpPr>
              <p:cNvPr id="83" name="Oval 82"/>
              <p:cNvSpPr/>
              <p:nvPr/>
            </p:nvSpPr>
            <p:spPr>
              <a:xfrm>
                <a:off x="86215" y="2273620"/>
                <a:ext cx="2700996" cy="2616591"/>
              </a:xfrm>
              <a:prstGeom prst="ellipse">
                <a:avLst/>
              </a:prstGeom>
              <a:solidFill>
                <a:srgbClr val="CDB6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c 83"/>
              <p:cNvSpPr/>
              <p:nvPr/>
            </p:nvSpPr>
            <p:spPr>
              <a:xfrm rot="21375762">
                <a:off x="175131" y="2354484"/>
                <a:ext cx="2556303" cy="2303232"/>
              </a:xfrm>
              <a:prstGeom prst="arc">
                <a:avLst>
                  <a:gd name="adj1" fmla="val 16200000"/>
                  <a:gd name="adj2" fmla="val 21557764"/>
                </a:avLst>
              </a:prstGeom>
              <a:ln w="155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TextBox 35"/>
            <p:cNvSpPr txBox="1"/>
            <p:nvPr/>
          </p:nvSpPr>
          <p:spPr>
            <a:xfrm>
              <a:off x="9700094" y="1643235"/>
              <a:ext cx="732587" cy="923330"/>
            </a:xfrm>
            <a:prstGeom prst="rect">
              <a:avLst/>
            </a:prstGeom>
            <a:noFill/>
          </p:spPr>
          <p:txBody>
            <a:bodyPr wrap="square" rtlCol="0">
              <a:spAutoFit/>
            </a:bodyPr>
            <a:lstStyle/>
            <a:p>
              <a:pPr algn="ctr"/>
              <a:r>
                <a:rPr lang="en-US" sz="5400" b="1" dirty="0"/>
                <a:t>-</a:t>
              </a:r>
              <a:endParaRPr lang="en-US" sz="3200" b="1" dirty="0"/>
            </a:p>
          </p:txBody>
        </p:sp>
        <p:sp>
          <p:nvSpPr>
            <p:cNvPr id="37" name="TextBox 36"/>
            <p:cNvSpPr txBox="1"/>
            <p:nvPr/>
          </p:nvSpPr>
          <p:spPr>
            <a:xfrm>
              <a:off x="11298358" y="1930624"/>
              <a:ext cx="763058" cy="461665"/>
            </a:xfrm>
            <a:prstGeom prst="rect">
              <a:avLst/>
            </a:prstGeom>
            <a:noFill/>
          </p:spPr>
          <p:txBody>
            <a:bodyPr wrap="square" rtlCol="0">
              <a:spAutoFit/>
            </a:bodyPr>
            <a:lstStyle/>
            <a:p>
              <a:r>
                <a:rPr lang="en-US" sz="2400" b="1" dirty="0" smtClean="0"/>
                <a:t>TM4</a:t>
              </a:r>
              <a:endParaRPr lang="en-US" b="1" dirty="0"/>
            </a:p>
          </p:txBody>
        </p:sp>
        <p:grpSp>
          <p:nvGrpSpPr>
            <p:cNvPr id="38" name="Group 37"/>
            <p:cNvGrpSpPr/>
            <p:nvPr/>
          </p:nvGrpSpPr>
          <p:grpSpPr>
            <a:xfrm>
              <a:off x="585570" y="1166339"/>
              <a:ext cx="11475846" cy="4103666"/>
              <a:chOff x="513758" y="1684499"/>
              <a:chExt cx="11475846" cy="4103666"/>
            </a:xfrm>
          </p:grpSpPr>
          <p:sp>
            <p:nvSpPr>
              <p:cNvPr id="39" name="TextBox 38"/>
              <p:cNvSpPr txBox="1"/>
              <p:nvPr/>
            </p:nvSpPr>
            <p:spPr>
              <a:xfrm>
                <a:off x="513758" y="3818748"/>
                <a:ext cx="1578077" cy="461665"/>
              </a:xfrm>
              <a:prstGeom prst="rect">
                <a:avLst/>
              </a:prstGeom>
              <a:noFill/>
            </p:spPr>
            <p:txBody>
              <a:bodyPr wrap="square" rtlCol="0">
                <a:spAutoFit/>
              </a:bodyPr>
              <a:lstStyle/>
              <a:p>
                <a:pPr algn="ctr"/>
                <a:r>
                  <a:rPr lang="en-US" sz="2400" b="1" dirty="0" smtClean="0"/>
                  <a:t>pcAGGS</a:t>
                </a:r>
                <a:endParaRPr lang="en-US" sz="2400" b="1" dirty="0"/>
              </a:p>
            </p:txBody>
          </p:sp>
          <p:sp>
            <p:nvSpPr>
              <p:cNvPr id="40" name="TextBox 39"/>
              <p:cNvSpPr txBox="1"/>
              <p:nvPr/>
            </p:nvSpPr>
            <p:spPr>
              <a:xfrm>
                <a:off x="904708" y="1838313"/>
                <a:ext cx="2182761" cy="461665"/>
              </a:xfrm>
              <a:prstGeom prst="rect">
                <a:avLst/>
              </a:prstGeom>
              <a:noFill/>
            </p:spPr>
            <p:txBody>
              <a:bodyPr wrap="square" rtlCol="0">
                <a:spAutoFit/>
              </a:bodyPr>
              <a:lstStyle/>
              <a:p>
                <a:r>
                  <a:rPr lang="en-US" sz="2400" b="1" dirty="0" smtClean="0"/>
                  <a:t>TMPRSS4 Insert</a:t>
                </a:r>
                <a:endParaRPr lang="en-US" sz="2400" b="1" dirty="0"/>
              </a:p>
            </p:txBody>
          </p:sp>
          <p:sp>
            <p:nvSpPr>
              <p:cNvPr id="41" name="Striped Right Arrow 40"/>
              <p:cNvSpPr/>
              <p:nvPr/>
            </p:nvSpPr>
            <p:spPr>
              <a:xfrm>
                <a:off x="3265841" y="3274352"/>
                <a:ext cx="785795" cy="484632"/>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triped Right Arrow 41"/>
              <p:cNvSpPr/>
              <p:nvPr/>
            </p:nvSpPr>
            <p:spPr>
              <a:xfrm>
                <a:off x="8081197" y="3274352"/>
                <a:ext cx="830827" cy="484632"/>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104483" y="2378435"/>
                <a:ext cx="2885121" cy="2436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9892553" y="3097371"/>
                <a:ext cx="540128" cy="1769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10625140" y="3097371"/>
                <a:ext cx="599121" cy="1769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flipV="1">
                <a:off x="10651855" y="3435335"/>
                <a:ext cx="545690" cy="9122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nvSpPr>
            <p:spPr>
              <a:xfrm>
                <a:off x="11370172" y="3097371"/>
                <a:ext cx="619432" cy="1769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p:cNvSpPr/>
              <p:nvPr/>
            </p:nvSpPr>
            <p:spPr>
              <a:xfrm>
                <a:off x="11419005" y="3442437"/>
                <a:ext cx="521765" cy="10269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p:cNvCxnSpPr/>
              <p:nvPr/>
            </p:nvCxnSpPr>
            <p:spPr>
              <a:xfrm>
                <a:off x="9207722" y="2713703"/>
                <a:ext cx="452472" cy="0"/>
              </a:xfrm>
              <a:prstGeom prst="line">
                <a:avLst/>
              </a:prstGeom>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9207722" y="2846439"/>
                <a:ext cx="452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207722" y="2964635"/>
                <a:ext cx="452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207722" y="3274352"/>
                <a:ext cx="452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207722" y="3758984"/>
                <a:ext cx="452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207722" y="3545132"/>
                <a:ext cx="452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651855" y="1831364"/>
                <a:ext cx="572406" cy="646331"/>
              </a:xfrm>
              <a:prstGeom prst="rect">
                <a:avLst/>
              </a:prstGeom>
              <a:noFill/>
            </p:spPr>
            <p:txBody>
              <a:bodyPr wrap="square" rtlCol="0">
                <a:spAutoFit/>
              </a:bodyPr>
              <a:lstStyle/>
              <a:p>
                <a:pPr algn="ctr"/>
                <a:r>
                  <a:rPr lang="en-US" sz="3600" b="1" dirty="0"/>
                  <a:t>+</a:t>
                </a:r>
              </a:p>
            </p:txBody>
          </p:sp>
          <p:sp>
            <p:nvSpPr>
              <p:cNvPr id="78" name="TextBox 77"/>
              <p:cNvSpPr txBox="1"/>
              <p:nvPr/>
            </p:nvSpPr>
            <p:spPr>
              <a:xfrm>
                <a:off x="9517344" y="3009633"/>
                <a:ext cx="458595" cy="400110"/>
              </a:xfrm>
              <a:prstGeom prst="rect">
                <a:avLst/>
              </a:prstGeom>
              <a:noFill/>
            </p:spPr>
            <p:txBody>
              <a:bodyPr wrap="square" rtlCol="0">
                <a:spAutoFit/>
              </a:bodyPr>
              <a:lstStyle/>
              <a:p>
                <a:r>
                  <a:rPr lang="en-US" sz="2000" b="1" dirty="0" smtClean="0"/>
                  <a:t>F0</a:t>
                </a:r>
                <a:endParaRPr lang="en-US" b="1" dirty="0"/>
              </a:p>
            </p:txBody>
          </p:sp>
          <p:sp>
            <p:nvSpPr>
              <p:cNvPr id="79" name="TextBox 78"/>
              <p:cNvSpPr txBox="1"/>
              <p:nvPr/>
            </p:nvSpPr>
            <p:spPr>
              <a:xfrm>
                <a:off x="9465264" y="3345077"/>
                <a:ext cx="539196" cy="400110"/>
              </a:xfrm>
              <a:prstGeom prst="rect">
                <a:avLst/>
              </a:prstGeom>
              <a:noFill/>
            </p:spPr>
            <p:txBody>
              <a:bodyPr wrap="square" rtlCol="0">
                <a:spAutoFit/>
              </a:bodyPr>
              <a:lstStyle/>
              <a:p>
                <a:pPr algn="ctr"/>
                <a:r>
                  <a:rPr lang="en-US" sz="2000" b="1" dirty="0" smtClean="0"/>
                  <a:t>F1</a:t>
                </a:r>
                <a:endParaRPr lang="en-US" b="1" dirty="0"/>
              </a:p>
            </p:txBody>
          </p:sp>
          <p:sp>
            <p:nvSpPr>
              <p:cNvPr id="80" name="TextBox 79"/>
              <p:cNvSpPr txBox="1"/>
              <p:nvPr/>
            </p:nvSpPr>
            <p:spPr>
              <a:xfrm>
                <a:off x="2467237" y="5203390"/>
                <a:ext cx="2383002" cy="584775"/>
              </a:xfrm>
              <a:prstGeom prst="rect">
                <a:avLst/>
              </a:prstGeom>
              <a:noFill/>
            </p:spPr>
            <p:txBody>
              <a:bodyPr wrap="square" rtlCol="0">
                <a:spAutoFit/>
              </a:bodyPr>
              <a:lstStyle/>
              <a:p>
                <a:pPr algn="ctr"/>
                <a:r>
                  <a:rPr lang="en-US" sz="3200" b="1" dirty="0" smtClean="0"/>
                  <a:t>Transfection</a:t>
                </a:r>
                <a:endParaRPr lang="en-US" sz="3200" b="1" dirty="0"/>
              </a:p>
            </p:txBody>
          </p:sp>
          <p:sp>
            <p:nvSpPr>
              <p:cNvPr id="81" name="TextBox 80"/>
              <p:cNvSpPr txBox="1"/>
              <p:nvPr/>
            </p:nvSpPr>
            <p:spPr>
              <a:xfrm>
                <a:off x="7199773" y="5183150"/>
                <a:ext cx="2593673" cy="584775"/>
              </a:xfrm>
              <a:prstGeom prst="rect">
                <a:avLst/>
              </a:prstGeom>
              <a:noFill/>
            </p:spPr>
            <p:txBody>
              <a:bodyPr wrap="square" rtlCol="0">
                <a:spAutoFit/>
              </a:bodyPr>
              <a:lstStyle/>
              <a:p>
                <a:pPr algn="ctr"/>
                <a:r>
                  <a:rPr lang="en-US" sz="3200" b="1" dirty="0" smtClean="0"/>
                  <a:t>Lysis</a:t>
                </a:r>
                <a:endParaRPr lang="en-US" sz="3200" b="1" dirty="0"/>
              </a:p>
            </p:txBody>
          </p:sp>
          <p:pic>
            <p:nvPicPr>
              <p:cNvPr id="82" name="Picture 2" descr="Image result for vero c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716" y="1684499"/>
                <a:ext cx="3886200" cy="368411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85" name="Picture 84"/>
          <p:cNvPicPr>
            <a:picLocks noChangeAspect="1"/>
          </p:cNvPicPr>
          <p:nvPr/>
        </p:nvPicPr>
        <p:blipFill rotWithShape="1">
          <a:blip r:embed="rId5" cstate="print">
            <a:extLst>
              <a:ext uri="{28A0092B-C50C-407E-A947-70E740481C1C}">
                <a14:useLocalDpi xmlns:a14="http://schemas.microsoft.com/office/drawing/2010/main" val="0"/>
              </a:ext>
            </a:extLst>
          </a:blip>
          <a:srcRect l="-52" r="73020"/>
          <a:stretch/>
        </p:blipFill>
        <p:spPr>
          <a:xfrm>
            <a:off x="21683728" y="13054876"/>
            <a:ext cx="5678871" cy="5273681"/>
          </a:xfrm>
          <a:prstGeom prst="rect">
            <a:avLst/>
          </a:prstGeom>
        </p:spPr>
      </p:pic>
      <p:pic>
        <p:nvPicPr>
          <p:cNvPr id="86"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155" y="1420743"/>
            <a:ext cx="2489300" cy="238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university of kentucky department of molecular and cellular biochemist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1893" y="1483202"/>
            <a:ext cx="3901165" cy="2262955"/>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29718144" y="4185892"/>
            <a:ext cx="12757211" cy="2308324"/>
          </a:xfrm>
          <a:prstGeom prst="rect">
            <a:avLst/>
          </a:prstGeom>
          <a:solidFill>
            <a:schemeClr val="accent5">
              <a:lumMod val="75000"/>
            </a:schemeClr>
          </a:solidFill>
          <a:ln>
            <a:solidFill>
              <a:schemeClr val="tx1"/>
            </a:solidFill>
          </a:ln>
        </p:spPr>
        <p:txBody>
          <a:bodyPr wrap="square" rtlCol="0">
            <a:spAutoFit/>
          </a:bodyPr>
          <a:lstStyle/>
          <a:p>
            <a:pPr algn="ctr"/>
            <a:r>
              <a:rPr lang="en-US" sz="4800" b="1" dirty="0" smtClean="0">
                <a:solidFill>
                  <a:schemeClr val="bg1"/>
                </a:solidFill>
                <a:latin typeface="Arial" panose="020B0604020202020204" pitchFamily="34" charset="0"/>
                <a:cs typeface="Arial" panose="020B0604020202020204" pitchFamily="34" charset="0"/>
              </a:rPr>
              <a:t>Western blot </a:t>
            </a:r>
            <a:r>
              <a:rPr lang="en-US" sz="4800" b="1" dirty="0" smtClean="0">
                <a:solidFill>
                  <a:schemeClr val="bg1"/>
                </a:solidFill>
                <a:latin typeface="Arial" panose="020B0604020202020204" pitchFamily="34" charset="0"/>
                <a:cs typeface="Arial" panose="020B0604020202020204" pitchFamily="34" charset="0"/>
              </a:rPr>
              <a:t>a</a:t>
            </a:r>
            <a:r>
              <a:rPr lang="en-US" sz="4800" b="1" dirty="0" smtClean="0">
                <a:solidFill>
                  <a:schemeClr val="bg1"/>
                </a:solidFill>
                <a:latin typeface="Arial" panose="020B0604020202020204" pitchFamily="34" charset="0"/>
                <a:cs typeface="Arial" panose="020B0604020202020204" pitchFamily="34" charset="0"/>
              </a:rPr>
              <a:t>nalysis demonstrates </a:t>
            </a:r>
            <a:r>
              <a:rPr lang="en-US" sz="4800" b="1" dirty="0" smtClean="0">
                <a:solidFill>
                  <a:schemeClr val="bg1"/>
                </a:solidFill>
                <a:latin typeface="Arial" panose="020B0604020202020204" pitchFamily="34" charset="0"/>
                <a:cs typeface="Arial" panose="020B0604020202020204" pitchFamily="34" charset="0"/>
              </a:rPr>
              <a:t>p</a:t>
            </a:r>
            <a:r>
              <a:rPr lang="en-US" sz="4800" b="1" dirty="0" smtClean="0">
                <a:solidFill>
                  <a:schemeClr val="bg1"/>
                </a:solidFill>
                <a:latin typeface="Arial" panose="020B0604020202020204" pitchFamily="34" charset="0"/>
                <a:cs typeface="Arial" panose="020B0604020202020204" pitchFamily="34" charset="0"/>
              </a:rPr>
              <a:t>resence of TMPRSS4 insert after PCR reaction</a:t>
            </a:r>
            <a:endParaRPr lang="en-US" sz="4800" b="1" dirty="0">
              <a:solidFill>
                <a:schemeClr val="bg1"/>
              </a:solidFill>
              <a:latin typeface="Arial" panose="020B0604020202020204" pitchFamily="34" charset="0"/>
              <a:cs typeface="Arial" panose="020B0604020202020204" pitchFamily="34" charset="0"/>
            </a:endParaRPr>
          </a:p>
        </p:txBody>
      </p:sp>
      <p:pic>
        <p:nvPicPr>
          <p:cNvPr id="88" name="Picture 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60805" y="21945597"/>
            <a:ext cx="13077397" cy="6842183"/>
          </a:xfrm>
          <a:prstGeom prst="rect">
            <a:avLst/>
          </a:prstGeom>
        </p:spPr>
      </p:pic>
      <p:pic>
        <p:nvPicPr>
          <p:cNvPr id="90" name="Picture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00081" y="7722866"/>
            <a:ext cx="9637997" cy="4689079"/>
          </a:xfrm>
          <a:prstGeom prst="rect">
            <a:avLst/>
          </a:prstGeom>
        </p:spPr>
      </p:pic>
      <p:sp>
        <p:nvSpPr>
          <p:cNvPr id="2" name="TextBox 1"/>
          <p:cNvSpPr txBox="1"/>
          <p:nvPr/>
        </p:nvSpPr>
        <p:spPr>
          <a:xfrm>
            <a:off x="30247082" y="12644638"/>
            <a:ext cx="11730275" cy="584775"/>
          </a:xfrm>
          <a:prstGeom prst="rect">
            <a:avLst/>
          </a:prstGeom>
          <a:noFill/>
        </p:spPr>
        <p:txBody>
          <a:bodyPr wrap="square" rtlCol="0">
            <a:spAutoFit/>
          </a:bodyPr>
          <a:lstStyle/>
          <a:p>
            <a:r>
              <a:rPr lang="en-US" sz="3200" dirty="0" smtClean="0"/>
              <a:t>Figure 7. Western blot of TMPRSS4 insert in varying concentrations</a:t>
            </a:r>
            <a:endParaRPr lang="en-US" sz="3200" dirty="0"/>
          </a:p>
        </p:txBody>
      </p:sp>
      <p:sp>
        <p:nvSpPr>
          <p:cNvPr id="91" name="TextBox 90"/>
          <p:cNvSpPr txBox="1"/>
          <p:nvPr/>
        </p:nvSpPr>
        <p:spPr>
          <a:xfrm>
            <a:off x="29718144" y="13842563"/>
            <a:ext cx="12757211" cy="830997"/>
          </a:xfrm>
          <a:prstGeom prst="rect">
            <a:avLst/>
          </a:prstGeom>
          <a:solidFill>
            <a:schemeClr val="accent5">
              <a:lumMod val="75000"/>
            </a:schemeClr>
          </a:solidFill>
          <a:ln>
            <a:solidFill>
              <a:schemeClr val="tx1"/>
            </a:solidFill>
          </a:ln>
        </p:spPr>
        <p:txBody>
          <a:bodyPr wrap="square" rtlCol="0">
            <a:spAutoFit/>
          </a:bodyPr>
          <a:lstStyle/>
          <a:p>
            <a:pPr algn="ctr"/>
            <a:r>
              <a:rPr lang="en-US" sz="4800" b="1" dirty="0" smtClean="0">
                <a:solidFill>
                  <a:schemeClr val="bg1"/>
                </a:solidFill>
                <a:latin typeface="Arial" panose="020B0604020202020204" pitchFamily="34" charset="0"/>
                <a:cs typeface="Arial" panose="020B0604020202020204" pitchFamily="34" charset="0"/>
              </a:rPr>
              <a:t>Future Directions</a:t>
            </a:r>
            <a:endParaRPr lang="en-US" sz="4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9998363" y="15106277"/>
            <a:ext cx="12196772" cy="5509200"/>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Test expression of </a:t>
            </a:r>
            <a:r>
              <a:rPr lang="en-US" sz="4000" dirty="0" smtClean="0">
                <a:latin typeface="Arial" panose="020B0604020202020204" pitchFamily="34" charset="0"/>
                <a:cs typeface="Arial" panose="020B0604020202020204" pitchFamily="34" charset="0"/>
              </a:rPr>
              <a:t>TMPRSS4 in </a:t>
            </a:r>
            <a:r>
              <a:rPr lang="en-US" sz="4000" dirty="0" err="1" smtClean="0">
                <a:latin typeface="Arial" panose="020B0604020202020204" pitchFamily="34" charset="0"/>
                <a:cs typeface="Arial" panose="020B0604020202020204" pitchFamily="34" charset="0"/>
              </a:rPr>
              <a:t>pcAGGS</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after sub-clone and test </a:t>
            </a:r>
            <a:r>
              <a:rPr lang="en-US" sz="4000" dirty="0">
                <a:latin typeface="Arial" panose="020B0604020202020204" pitchFamily="34" charset="0"/>
                <a:cs typeface="Arial" panose="020B0604020202020204" pitchFamily="34" charset="0"/>
              </a:rPr>
              <a:t>if it cleaves HMPV F </a:t>
            </a:r>
          </a:p>
          <a:p>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Using a protease inhibitor to stop activation of F protein and prevent further viral spread</a:t>
            </a:r>
          </a:p>
          <a:p>
            <a:endParaRPr lang="en-US" sz="4000"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Using a protease inhibitor as a natural therapeutic for those who are already infected  </a:t>
            </a:r>
          </a:p>
          <a:p>
            <a:endParaRPr lang="en-US" sz="3200" dirty="0"/>
          </a:p>
        </p:txBody>
      </p:sp>
      <p:sp>
        <p:nvSpPr>
          <p:cNvPr id="92" name="TextBox 91"/>
          <p:cNvSpPr txBox="1"/>
          <p:nvPr/>
        </p:nvSpPr>
        <p:spPr>
          <a:xfrm>
            <a:off x="29718144" y="20917516"/>
            <a:ext cx="12757211" cy="830997"/>
          </a:xfrm>
          <a:prstGeom prst="rect">
            <a:avLst/>
          </a:prstGeom>
          <a:solidFill>
            <a:schemeClr val="accent5">
              <a:lumMod val="75000"/>
            </a:schemeClr>
          </a:solidFill>
          <a:ln>
            <a:solidFill>
              <a:schemeClr val="tx1"/>
            </a:solidFill>
          </a:ln>
        </p:spPr>
        <p:txBody>
          <a:bodyPr wrap="square" rtlCol="0">
            <a:spAutoFit/>
          </a:bodyPr>
          <a:lstStyle/>
          <a:p>
            <a:pPr algn="ctr"/>
            <a:r>
              <a:rPr lang="en-US" sz="4800" b="1" dirty="0" smtClean="0">
                <a:solidFill>
                  <a:schemeClr val="bg1"/>
                </a:solidFill>
                <a:latin typeface="Arial" panose="020B0604020202020204" pitchFamily="34" charset="0"/>
                <a:cs typeface="Arial" panose="020B0604020202020204" pitchFamily="34" charset="0"/>
              </a:rPr>
              <a:t>Conclusion</a:t>
            </a:r>
            <a:endParaRPr lang="en-US" sz="4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0060804" y="22361663"/>
            <a:ext cx="11916553" cy="10556736"/>
          </a:xfrm>
          <a:prstGeom prst="rect">
            <a:avLst/>
          </a:prstGeom>
          <a:noFill/>
        </p:spPr>
        <p:txBody>
          <a:bodyPr wrap="square" rtlCol="0">
            <a:spAutoFit/>
          </a:bodyPr>
          <a:lstStyle/>
          <a:p>
            <a:r>
              <a:rPr lang="en-US" sz="4000" dirty="0" smtClean="0"/>
              <a:t>Based on the Western blot analysis, it can be presumed that TMPRSS2 cleaves the F protein in HMPV and can potentially be inhibited. There is not enough evidence to conclude whether TMPRSS4 cleaves the F protein or not, but future experiments could provide this answer. </a:t>
            </a:r>
          </a:p>
          <a:p>
            <a:endParaRPr lang="en-US" sz="4000" dirty="0"/>
          </a:p>
          <a:p>
            <a:r>
              <a:rPr lang="en-US" sz="4000" b="1" dirty="0" smtClean="0"/>
              <a:t>References </a:t>
            </a:r>
          </a:p>
          <a:p>
            <a:endParaRPr lang="en-US" sz="4000" b="1" dirty="0" smtClean="0"/>
          </a:p>
          <a:p>
            <a:endParaRPr lang="en-US" sz="4000" b="1" dirty="0"/>
          </a:p>
          <a:p>
            <a:endParaRPr lang="en-US" sz="4000" b="1" dirty="0" smtClean="0"/>
          </a:p>
          <a:p>
            <a:r>
              <a:rPr lang="en-US" sz="4000" b="1" dirty="0" smtClean="0"/>
              <a:t>Acknowledgments</a:t>
            </a:r>
          </a:p>
          <a:p>
            <a:r>
              <a:rPr lang="en-US" sz="4000" dirty="0" smtClean="0"/>
              <a:t>I would like to thank the Dutch Lab, the University of Kentucky NSF REU program, and the Berea College internship office for allowing me to have this internship experience. Also, great thanks to the Dutch Lab for their guidance on this project and to Tyler his mentorship. </a:t>
            </a:r>
            <a:endParaRPr lang="en-US" sz="4000" b="1" dirty="0"/>
          </a:p>
          <a:p>
            <a:endParaRPr lang="en-US" sz="4000" b="1" dirty="0" smtClean="0"/>
          </a:p>
        </p:txBody>
      </p:sp>
      <p:sp>
        <p:nvSpPr>
          <p:cNvPr id="93" name="TextBox 92"/>
          <p:cNvSpPr txBox="1"/>
          <p:nvPr/>
        </p:nvSpPr>
        <p:spPr>
          <a:xfrm>
            <a:off x="30107012" y="25996371"/>
            <a:ext cx="11542433" cy="1077218"/>
          </a:xfrm>
          <a:prstGeom prst="rect">
            <a:avLst/>
          </a:prstGeom>
          <a:noFill/>
        </p:spPr>
        <p:txBody>
          <a:bodyPr wrap="square" rtlCol="0">
            <a:spAutoFit/>
          </a:bodyPr>
          <a:lstStyle/>
          <a:p>
            <a:r>
              <a:rPr lang="en-US" sz="3200" dirty="0" smtClean="0"/>
              <a:t>Plasmid Cloning by PCR. (n.d.). Retrieved July 18, 2017, from https://www.addgene.org/protocols/pcr-cloning/ </a:t>
            </a:r>
            <a:endParaRPr lang="en-US" sz="3200" dirty="0"/>
          </a:p>
        </p:txBody>
      </p:sp>
      <p:sp>
        <p:nvSpPr>
          <p:cNvPr id="94" name="TextBox 93"/>
          <p:cNvSpPr txBox="1"/>
          <p:nvPr/>
        </p:nvSpPr>
        <p:spPr>
          <a:xfrm>
            <a:off x="30107012" y="27127904"/>
            <a:ext cx="11013518" cy="584775"/>
          </a:xfrm>
          <a:prstGeom prst="rect">
            <a:avLst/>
          </a:prstGeom>
          <a:noFill/>
        </p:spPr>
        <p:txBody>
          <a:bodyPr wrap="square" rtlCol="0">
            <a:spAutoFit/>
          </a:bodyPr>
          <a:lstStyle/>
          <a:p>
            <a:r>
              <a:rPr lang="en-US" sz="3200" dirty="0"/>
              <a:t>https://www.ncbi.nlm.nih.gov/pubmedhealth/PMHT0025751/</a:t>
            </a:r>
          </a:p>
        </p:txBody>
      </p:sp>
      <p:sp>
        <p:nvSpPr>
          <p:cNvPr id="5" name="TextBox 4"/>
          <p:cNvSpPr txBox="1"/>
          <p:nvPr/>
        </p:nvSpPr>
        <p:spPr>
          <a:xfrm>
            <a:off x="29733027" y="6587363"/>
            <a:ext cx="11870345" cy="1200329"/>
          </a:xfrm>
          <a:prstGeom prst="rect">
            <a:avLst/>
          </a:prstGeom>
          <a:noFill/>
        </p:spPr>
        <p:txBody>
          <a:bodyPr wrap="square" rtlCol="0">
            <a:spAutoFit/>
          </a:bodyPr>
          <a:lstStyle/>
          <a:p>
            <a:r>
              <a:rPr lang="en-US" sz="3600" dirty="0" smtClean="0"/>
              <a:t>RXN Vol.	      20      20       50      50</a:t>
            </a:r>
          </a:p>
          <a:p>
            <a:r>
              <a:rPr lang="en-US" sz="3600" dirty="0" smtClean="0"/>
              <a:t>Template DNA	      50     250     50     250</a:t>
            </a:r>
            <a:endParaRPr lang="en-US" sz="3600" dirty="0"/>
          </a:p>
        </p:txBody>
      </p:sp>
    </p:spTree>
    <p:extLst>
      <p:ext uri="{BB962C8B-B14F-4D97-AF65-F5344CB8AC3E}">
        <p14:creationId xmlns:p14="http://schemas.microsoft.com/office/powerpoint/2010/main" val="33098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5686</TotalTime>
  <Words>553</Words>
  <Application>Microsoft Office PowerPoint</Application>
  <PresentationFormat>Custom</PresentationFormat>
  <Paragraphs>103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 Earlywine</dc:creator>
  <cp:lastModifiedBy>Amber L. Earlywine</cp:lastModifiedBy>
  <cp:revision>83</cp:revision>
  <dcterms:created xsi:type="dcterms:W3CDTF">2017-07-17T18:32:24Z</dcterms:created>
  <dcterms:modified xsi:type="dcterms:W3CDTF">2017-10-10T23:22:41Z</dcterms:modified>
</cp:coreProperties>
</file>