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90A54-3B39-48C8-BFEF-DEEEB0182C92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F9D99-AE6E-43C3-8BE7-A3A348AED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90A54-3B39-48C8-BFEF-DEEEB0182C92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F9D99-AE6E-43C3-8BE7-A3A348AED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90A54-3B39-48C8-BFEF-DEEEB0182C92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F9D99-AE6E-43C3-8BE7-A3A348AED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90A54-3B39-48C8-BFEF-DEEEB0182C92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F9D99-AE6E-43C3-8BE7-A3A348AED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90A54-3B39-48C8-BFEF-DEEEB0182C92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F9D99-AE6E-43C3-8BE7-A3A348AED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90A54-3B39-48C8-BFEF-DEEEB0182C92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F9D99-AE6E-43C3-8BE7-A3A348AED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90A54-3B39-48C8-BFEF-DEEEB0182C92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F9D99-AE6E-43C3-8BE7-A3A348AED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90A54-3B39-48C8-BFEF-DEEEB0182C92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F9D99-AE6E-43C3-8BE7-A3A348AED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90A54-3B39-48C8-BFEF-DEEEB0182C92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F9D99-AE6E-43C3-8BE7-A3A348AED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90A54-3B39-48C8-BFEF-DEEEB0182C92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F9D99-AE6E-43C3-8BE7-A3A348AED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90A54-3B39-48C8-BFEF-DEEEB0182C92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F9D99-AE6E-43C3-8BE7-A3A348AED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90A54-3B39-48C8-BFEF-DEEEB0182C92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F9D99-AE6E-43C3-8BE7-A3A348AED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Challenge of the Liberal Arts as Content in GSTR 110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from the GSTR 110 course description: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/>
              <a:t>	All sections initially address with students questions about </a:t>
            </a:r>
            <a:r>
              <a:rPr lang="en-US" sz="4000" u="sng" dirty="0" smtClean="0"/>
              <a:t>the nature of education, liberal-arts education, and links to lifelong learning and living</a:t>
            </a:r>
            <a:r>
              <a:rPr lang="en-US" sz="4000" dirty="0" smtClean="0"/>
              <a:t>. </a:t>
            </a:r>
            <a:endParaRPr 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enough for a course?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Plato, </a:t>
            </a:r>
            <a:r>
              <a:rPr lang="en-US" i="1" dirty="0" smtClean="0"/>
              <a:t>Republic  </a:t>
            </a:r>
            <a:r>
              <a:rPr lang="en-US" i="1" dirty="0" smtClean="0">
                <a:sym typeface="ZapfDingbats"/>
              </a:rPr>
              <a:t></a:t>
            </a:r>
            <a:endParaRPr lang="en-US" i="1" dirty="0" smtClean="0"/>
          </a:p>
          <a:p>
            <a:r>
              <a:rPr lang="en-US" dirty="0" smtClean="0"/>
              <a:t>Tom Wolfe, </a:t>
            </a:r>
            <a:r>
              <a:rPr lang="en-US" i="1" dirty="0" smtClean="0"/>
              <a:t>I Am Charlotte Simmons </a:t>
            </a:r>
            <a:r>
              <a:rPr lang="en-US" i="1" dirty="0" smtClean="0">
                <a:sym typeface="ZapfDingbats"/>
              </a:rPr>
              <a:t></a:t>
            </a:r>
            <a:endParaRPr lang="en-US" dirty="0" smtClean="0"/>
          </a:p>
          <a:p>
            <a:r>
              <a:rPr lang="en-US" dirty="0" smtClean="0"/>
              <a:t>Aristophanes, </a:t>
            </a:r>
            <a:r>
              <a:rPr lang="en-US" i="1" dirty="0" smtClean="0"/>
              <a:t>Clouds </a:t>
            </a:r>
            <a:r>
              <a:rPr lang="en-US" i="1" dirty="0" smtClean="0">
                <a:sym typeface="ZapfDingbats"/>
              </a:rPr>
              <a:t>/</a:t>
            </a:r>
            <a:endParaRPr lang="en-US" i="1" dirty="0" smtClean="0"/>
          </a:p>
          <a:p>
            <a:r>
              <a:rPr lang="en-US" dirty="0" smtClean="0"/>
              <a:t>David Mamet,</a:t>
            </a:r>
            <a:r>
              <a:rPr lang="en-US" i="1" dirty="0" smtClean="0"/>
              <a:t> </a:t>
            </a:r>
            <a:r>
              <a:rPr lang="en-US" i="1" dirty="0" err="1" smtClean="0"/>
              <a:t>Oleanna</a:t>
            </a:r>
            <a:r>
              <a:rPr lang="en-US" i="1" dirty="0" smtClean="0"/>
              <a:t>  </a:t>
            </a:r>
            <a:r>
              <a:rPr lang="en-US" i="1" dirty="0" smtClean="0">
                <a:sym typeface="ZapfDingbats"/>
              </a:rPr>
              <a:t></a:t>
            </a:r>
            <a:endParaRPr lang="en-US" i="1" dirty="0" smtClean="0"/>
          </a:p>
          <a:p>
            <a:r>
              <a:rPr lang="en-US" i="1" dirty="0" smtClean="0"/>
              <a:t>Declining by Degrees</a:t>
            </a:r>
            <a:r>
              <a:rPr lang="en-US" dirty="0" smtClean="0"/>
              <a:t> (PBS documentary) </a:t>
            </a:r>
            <a:r>
              <a:rPr lang="en-US" dirty="0" smtClean="0">
                <a:sym typeface="ZapfDingbats"/>
              </a:rPr>
              <a:t></a:t>
            </a:r>
            <a:endParaRPr lang="en-US" dirty="0" smtClean="0"/>
          </a:p>
          <a:p>
            <a:r>
              <a:rPr lang="en-US" dirty="0" smtClean="0"/>
              <a:t>Lionel Trilling, “Of This Time, of That Place” </a:t>
            </a:r>
            <a:r>
              <a:rPr lang="en-US" dirty="0" smtClean="0">
                <a:sym typeface="ZapfDingbats"/>
              </a:rPr>
              <a:t></a:t>
            </a:r>
            <a:endParaRPr lang="en-US" dirty="0" smtClean="0"/>
          </a:p>
          <a:p>
            <a:r>
              <a:rPr lang="en-US" dirty="0" smtClean="0"/>
              <a:t>Paul Goodman, “Two Simple Proposals” </a:t>
            </a:r>
            <a:r>
              <a:rPr lang="en-US" i="1" dirty="0" smtClean="0">
                <a:sym typeface="ZapfDingbats"/>
              </a:rPr>
              <a:t>/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content enough for a course?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562600"/>
          </a:xfrm>
        </p:spPr>
        <p:txBody>
          <a:bodyPr/>
          <a:lstStyle/>
          <a:p>
            <a:r>
              <a:rPr lang="en-US" dirty="0" smtClean="0"/>
              <a:t>Jack </a:t>
            </a:r>
            <a:r>
              <a:rPr lang="en-US" dirty="0" err="1" smtClean="0"/>
              <a:t>Meiland</a:t>
            </a:r>
            <a:r>
              <a:rPr lang="en-US" dirty="0" smtClean="0"/>
              <a:t>, “The Difference between High School and College,” chapter from </a:t>
            </a:r>
            <a:r>
              <a:rPr lang="en-US" i="1" dirty="0" smtClean="0"/>
              <a:t>College Thinking</a:t>
            </a:r>
            <a:r>
              <a:rPr lang="en-US" dirty="0" smtClean="0"/>
              <a:t>” (1981)  </a:t>
            </a:r>
            <a:r>
              <a:rPr lang="en-US" b="1" dirty="0" smtClean="0">
                <a:sym typeface="ZapfDingbats"/>
              </a:rPr>
              <a:t></a:t>
            </a:r>
            <a:endParaRPr lang="en-US" b="1" dirty="0" smtClean="0"/>
          </a:p>
          <a:p>
            <a:r>
              <a:rPr lang="en-US" dirty="0" smtClean="0"/>
              <a:t>Jacob </a:t>
            </a:r>
            <a:r>
              <a:rPr lang="en-US" dirty="0" err="1" smtClean="0"/>
              <a:t>Neusner</a:t>
            </a:r>
            <a:r>
              <a:rPr lang="en-US" dirty="0" smtClean="0"/>
              <a:t>, “Grading Your Professors,”  chapter from </a:t>
            </a:r>
            <a:r>
              <a:rPr lang="en-US" i="1" dirty="0" smtClean="0"/>
              <a:t>How to Grade Your Professors </a:t>
            </a:r>
            <a:r>
              <a:rPr lang="en-US" dirty="0" smtClean="0"/>
              <a:t>(1984) </a:t>
            </a:r>
            <a:r>
              <a:rPr lang="en-US" dirty="0" smtClean="0">
                <a:sym typeface="ZapfDingbats"/>
              </a:rPr>
              <a:t></a:t>
            </a:r>
            <a:endParaRPr lang="en-US" dirty="0" smtClean="0"/>
          </a:p>
          <a:p>
            <a:r>
              <a:rPr lang="en-US" dirty="0" smtClean="0"/>
              <a:t>Louis </a:t>
            </a:r>
            <a:r>
              <a:rPr lang="en-US" dirty="0" err="1" smtClean="0"/>
              <a:t>Menand</a:t>
            </a:r>
            <a:r>
              <a:rPr lang="en-US" dirty="0" smtClean="0"/>
              <a:t>, “Live and Learn” (</a:t>
            </a:r>
            <a:r>
              <a:rPr lang="en-US" i="1" dirty="0" smtClean="0"/>
              <a:t>New Yorker</a:t>
            </a:r>
            <a:r>
              <a:rPr lang="en-US" dirty="0" smtClean="0"/>
              <a:t> June 6, 2011): review essay on </a:t>
            </a:r>
            <a:r>
              <a:rPr lang="en-US" i="1" dirty="0" smtClean="0"/>
              <a:t>Academically Adrift </a:t>
            </a:r>
            <a:r>
              <a:rPr lang="en-US" dirty="0" smtClean="0">
                <a:sym typeface="ZapfDingbats"/>
              </a:rPr>
              <a:t></a:t>
            </a:r>
            <a:endParaRPr lang="en-US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Birth of the Liberal Arts: Day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read &amp; discuss 1000-word excerpt from </a:t>
            </a:r>
            <a:r>
              <a:rPr lang="en-US" i="1" dirty="0" smtClean="0"/>
              <a:t>Protagoras</a:t>
            </a:r>
            <a:endParaRPr lang="en-US" dirty="0" smtClean="0"/>
          </a:p>
          <a:p>
            <a:r>
              <a:rPr lang="en-US" dirty="0" smtClean="0"/>
              <a:t>“primal scene” of Western higher education:</a:t>
            </a:r>
          </a:p>
          <a:p>
            <a:pPr lvl="1"/>
            <a:r>
              <a:rPr lang="en-US" dirty="0" smtClean="0"/>
              <a:t>youth seeks teacher to advance his “life goals”</a:t>
            </a:r>
          </a:p>
          <a:p>
            <a:pPr lvl="1"/>
            <a:r>
              <a:rPr lang="en-US" dirty="0" smtClean="0"/>
              <a:t>contrast between education as practical commodity and education as dialectical search for truth</a:t>
            </a:r>
          </a:p>
          <a:p>
            <a:pPr lvl="1"/>
            <a:r>
              <a:rPr lang="en-US" dirty="0" smtClean="0"/>
              <a:t>distinction between technical education wage-workers and slaves and </a:t>
            </a:r>
            <a:r>
              <a:rPr lang="en-US" i="1" dirty="0" err="1" smtClean="0"/>
              <a:t>paideia</a:t>
            </a:r>
            <a:r>
              <a:rPr lang="en-US" dirty="0" smtClean="0"/>
              <a:t> for the free, fully enfranchised citizen (Gr. </a:t>
            </a:r>
            <a:r>
              <a:rPr lang="en-US" i="1" dirty="0" err="1" smtClean="0"/>
              <a:t>eleutheros</a:t>
            </a:r>
            <a:r>
              <a:rPr lang="en-US" dirty="0" smtClean="0"/>
              <a:t>; L. </a:t>
            </a:r>
            <a:r>
              <a:rPr lang="en-US" i="1" dirty="0" err="1" smtClean="0"/>
              <a:t>liberus</a:t>
            </a:r>
            <a:r>
              <a:rPr lang="en-US" dirty="0" smtClean="0"/>
              <a:t>, adj. </a:t>
            </a:r>
            <a:r>
              <a:rPr lang="en-US" i="1" dirty="0" err="1" smtClean="0"/>
              <a:t>liberalis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Birth of the Liberal Arts: Day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i="1" dirty="0" err="1" smtClean="0"/>
              <a:t>liberales</a:t>
            </a:r>
            <a:r>
              <a:rPr lang="en-US" i="1" dirty="0" smtClean="0"/>
              <a:t> </a:t>
            </a:r>
            <a:r>
              <a:rPr lang="en-US" i="1" dirty="0" err="1" smtClean="0"/>
              <a:t>artes</a:t>
            </a:r>
            <a:r>
              <a:rPr lang="en-US" dirty="0" smtClean="0"/>
              <a:t> = “freedom skills,” i.e., skills that enable and express the freedom of a free </a:t>
            </a:r>
            <a:r>
              <a:rPr lang="en-US" dirty="0" smtClean="0"/>
              <a:t>man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“free” as citizen with equal rights and responsibilities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“free” as non-dependent economically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capable of making good use of one’s “free” time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“free” from prejudice &amp; superstition</a:t>
            </a:r>
          </a:p>
          <a:p>
            <a:pPr marL="571500" indent="-514350"/>
            <a:r>
              <a:rPr lang="en-US" dirty="0" smtClean="0"/>
              <a:t>What skills, knowledge, and tastes are likely to support these aspects of freedom?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Birth of the Liberal Arts: Day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4582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class divides into four groups, each to discuss one of the following: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Identify the kinds of knowledge and skills that are necessary for a free citizen in a free society.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Identify the kinds of knowledge and skills that are necessary to achieve (and maintain) personal financial freedom.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Identify the kinds of knowledge and skills that are necessary to use your free time in ways that do not degrade or deform you or others.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Identify the kinds of knowledge and skills that are necessary to keep your mind free from prejudice, superstition, and fanaticism in all of their guises.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Birth of the Liberal Arts: Day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4582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Groups share results of their discussion</a:t>
            </a:r>
          </a:p>
          <a:p>
            <a:r>
              <a:rPr lang="en-US" dirty="0" smtClean="0"/>
              <a:t>Homework for each group: Match the skills and knowledge associated with your freedom to specific courses in the Berea College </a:t>
            </a:r>
            <a:r>
              <a:rPr lang="en-US" i="1" dirty="0" smtClean="0"/>
              <a:t>Catalogue.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Birth of the Liberal Arts: Day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Groups share their attempts to match specific “freedom skills” to specific courses</a:t>
            </a:r>
          </a:p>
          <a:p>
            <a:r>
              <a:rPr lang="en-US" dirty="0" smtClean="0"/>
              <a:t>I guide discussion, listing the most thoughtful matches on board.</a:t>
            </a:r>
          </a:p>
          <a:p>
            <a:r>
              <a:rPr lang="en-US" b="1" dirty="0" smtClean="0"/>
              <a:t>Result: A back-of-the-napkin sketch of a general studies curriculum!</a:t>
            </a:r>
            <a:endParaRPr 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499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The Challenge of the Liberal Arts as Content in GSTR 110</vt:lpstr>
      <vt:lpstr>from the GSTR 110 course description:</vt:lpstr>
      <vt:lpstr>content enough for a course?</vt:lpstr>
      <vt:lpstr>content enough for a course?</vt:lpstr>
      <vt:lpstr>Birth of the Liberal Arts: Day 1</vt:lpstr>
      <vt:lpstr>Birth of the Liberal Arts: Day 1</vt:lpstr>
      <vt:lpstr>Birth of the Liberal Arts: Day 2</vt:lpstr>
      <vt:lpstr>Birth of the Liberal Arts: Day 2</vt:lpstr>
      <vt:lpstr>Birth of the Liberal Arts: Day 3</vt:lpstr>
    </vt:vector>
  </TitlesOfParts>
  <Company>Berea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Berea College</dc:creator>
  <cp:lastModifiedBy>Berea College</cp:lastModifiedBy>
  <cp:revision>29</cp:revision>
  <dcterms:created xsi:type="dcterms:W3CDTF">2013-07-31T14:30:41Z</dcterms:created>
  <dcterms:modified xsi:type="dcterms:W3CDTF">2013-08-15T16:03:38Z</dcterms:modified>
</cp:coreProperties>
</file>