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6" r:id="rId2"/>
    <p:sldId id="680" r:id="rId3"/>
    <p:sldId id="295" r:id="rId4"/>
    <p:sldId id="679" r:id="rId5"/>
    <p:sldId id="622" r:id="rId6"/>
    <p:sldId id="668" r:id="rId7"/>
    <p:sldId id="677" r:id="rId8"/>
    <p:sldId id="324" r:id="rId9"/>
    <p:sldId id="652" r:id="rId10"/>
    <p:sldId id="678" r:id="rId11"/>
    <p:sldId id="635" r:id="rId12"/>
    <p:sldId id="683" r:id="rId13"/>
    <p:sldId id="318" r:id="rId14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6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984" userDrawn="1">
          <p15:clr>
            <a:srgbClr val="A4A3A4"/>
          </p15:clr>
        </p15:guide>
        <p15:guide id="4" orient="horz" pos="2160" userDrawn="1">
          <p15:clr>
            <a:srgbClr val="A4A3A4"/>
          </p15:clr>
        </p15:guide>
        <p15:guide id="5" orient="horz" pos="1152" userDrawn="1">
          <p15:clr>
            <a:srgbClr val="A4A3A4"/>
          </p15:clr>
        </p15:guide>
        <p15:guide id="6" pos="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B59B81A-1950-9EC2-7ED3-B00F42F7F45D}" name="Sheri Gordon" initials="SG" userId="Sf+mTZRdD3iqIUulZrREwvZxTcJqsoD7Gxe4XyjvFu4=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96" autoAdjust="0"/>
    <p:restoredTop sz="93369" autoAdjust="0"/>
  </p:normalViewPr>
  <p:slideViewPr>
    <p:cSldViewPr snapToGrid="0">
      <p:cViewPr varScale="1">
        <p:scale>
          <a:sx n="108" d="100"/>
          <a:sy n="108" d="100"/>
        </p:scale>
        <p:origin x="1356" y="96"/>
      </p:cViewPr>
      <p:guideLst>
        <p:guide orient="horz" pos="1296"/>
        <p:guide pos="3840"/>
        <p:guide pos="984"/>
        <p:guide orient="horz" pos="2160"/>
        <p:guide orient="horz" pos="1152"/>
        <p:guide pos="840"/>
      </p:guideLst>
    </p:cSldViewPr>
  </p:slideViewPr>
  <p:outlineViewPr>
    <p:cViewPr>
      <p:scale>
        <a:sx n="33" d="100"/>
        <a:sy n="33" d="100"/>
      </p:scale>
      <p:origin x="0" y="-253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>
        <p:scale>
          <a:sx n="96" d="100"/>
          <a:sy n="96" d="100"/>
        </p:scale>
        <p:origin x="1896" y="-1152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58ED78-927E-40EC-A302-58EC6EF477D5}" type="doc">
      <dgm:prSet loTypeId="urn:microsoft.com/office/officeart/2005/8/layout/gear1" loCatId="relationship" qsTypeId="urn:microsoft.com/office/officeart/2005/8/quickstyle/simple2" qsCatId="simple" csTypeId="urn:microsoft.com/office/officeart/2005/8/colors/accent1_2" csCatId="accent1" phldr="1"/>
      <dgm:spPr/>
    </dgm:pt>
    <dgm:pt modelId="{7218D02A-3BDC-45E9-ABD9-95B7E55F2289}">
      <dgm:prSet phldrT="[Text]"/>
      <dgm:spPr/>
      <dgm:t>
        <a:bodyPr/>
        <a:lstStyle/>
        <a:p>
          <a:r>
            <a:rPr lang="en-US" dirty="0"/>
            <a:t>Human Resources</a:t>
          </a:r>
        </a:p>
      </dgm:t>
    </dgm:pt>
    <dgm:pt modelId="{991E1004-7481-4B86-97DF-EE56F62E9E4B}" type="parTrans" cxnId="{356E2302-A56A-4526-BD3A-E4199DC4CBEB}">
      <dgm:prSet/>
      <dgm:spPr/>
      <dgm:t>
        <a:bodyPr/>
        <a:lstStyle/>
        <a:p>
          <a:endParaRPr lang="en-US"/>
        </a:p>
      </dgm:t>
    </dgm:pt>
    <dgm:pt modelId="{35108E10-E5A0-4BF3-A3A9-40510625DF9D}" type="sibTrans" cxnId="{356E2302-A56A-4526-BD3A-E4199DC4CBEB}">
      <dgm:prSet/>
      <dgm:spPr/>
      <dgm:t>
        <a:bodyPr/>
        <a:lstStyle/>
        <a:p>
          <a:endParaRPr lang="en-US"/>
        </a:p>
      </dgm:t>
    </dgm:pt>
    <dgm:pt modelId="{9403EB6F-C128-4729-8630-59A2F9190C87}">
      <dgm:prSet phldrT="[Text]"/>
      <dgm:spPr/>
      <dgm:t>
        <a:bodyPr/>
        <a:lstStyle/>
        <a:p>
          <a:r>
            <a:rPr lang="en-US" dirty="0"/>
            <a:t>Susan</a:t>
          </a:r>
        </a:p>
      </dgm:t>
    </dgm:pt>
    <dgm:pt modelId="{A0CA02E7-14EA-4714-8BC8-A54A0F8BF00B}" type="parTrans" cxnId="{0C134041-3F45-4C67-9550-39E9C390AB93}">
      <dgm:prSet/>
      <dgm:spPr/>
      <dgm:t>
        <a:bodyPr/>
        <a:lstStyle/>
        <a:p>
          <a:endParaRPr lang="en-US"/>
        </a:p>
      </dgm:t>
    </dgm:pt>
    <dgm:pt modelId="{625A2660-6A22-470B-B35A-B8EAF219475A}" type="sibTrans" cxnId="{0C134041-3F45-4C67-9550-39E9C390AB93}">
      <dgm:prSet/>
      <dgm:spPr/>
      <dgm:t>
        <a:bodyPr/>
        <a:lstStyle/>
        <a:p>
          <a:endParaRPr lang="en-US"/>
        </a:p>
      </dgm:t>
    </dgm:pt>
    <dgm:pt modelId="{952E3AF7-AC13-4189-989B-45157369D5D3}">
      <dgm:prSet phldrT="[Text]"/>
      <dgm:spPr/>
      <dgm:t>
        <a:bodyPr/>
        <a:lstStyle/>
        <a:p>
          <a:r>
            <a:rPr lang="en-US" dirty="0"/>
            <a:t>Sam</a:t>
          </a:r>
        </a:p>
      </dgm:t>
    </dgm:pt>
    <dgm:pt modelId="{20861B63-0971-48D4-8429-1266AC5DB61D}" type="parTrans" cxnId="{D703AA90-CEBF-4F3F-82E9-3E9D30A03856}">
      <dgm:prSet/>
      <dgm:spPr/>
      <dgm:t>
        <a:bodyPr/>
        <a:lstStyle/>
        <a:p>
          <a:endParaRPr lang="en-US"/>
        </a:p>
      </dgm:t>
    </dgm:pt>
    <dgm:pt modelId="{66DB60AB-3FE3-44CA-B5B6-96E67E88BBA7}" type="sibTrans" cxnId="{D703AA90-CEBF-4F3F-82E9-3E9D30A03856}">
      <dgm:prSet/>
      <dgm:spPr/>
      <dgm:t>
        <a:bodyPr/>
        <a:lstStyle/>
        <a:p>
          <a:endParaRPr lang="en-US"/>
        </a:p>
      </dgm:t>
    </dgm:pt>
    <dgm:pt modelId="{7110B89E-4175-47C7-9BA6-1D6129004D6D}" type="pres">
      <dgm:prSet presAssocID="{C958ED78-927E-40EC-A302-58EC6EF477D5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7D04C10D-B91F-4B63-9C35-A633F2FFB205}" type="pres">
      <dgm:prSet presAssocID="{7218D02A-3BDC-45E9-ABD9-95B7E55F2289}" presName="gear1" presStyleLbl="node1" presStyleIdx="0" presStyleCnt="3">
        <dgm:presLayoutVars>
          <dgm:chMax val="1"/>
          <dgm:bulletEnabled val="1"/>
        </dgm:presLayoutVars>
      </dgm:prSet>
      <dgm:spPr/>
    </dgm:pt>
    <dgm:pt modelId="{05516B06-1E9B-4B1B-9F8D-E3B5764140DB}" type="pres">
      <dgm:prSet presAssocID="{7218D02A-3BDC-45E9-ABD9-95B7E55F2289}" presName="gear1srcNode" presStyleLbl="node1" presStyleIdx="0" presStyleCnt="3"/>
      <dgm:spPr/>
    </dgm:pt>
    <dgm:pt modelId="{6139C985-CA5E-4A00-9028-CDB63A4680E3}" type="pres">
      <dgm:prSet presAssocID="{7218D02A-3BDC-45E9-ABD9-95B7E55F2289}" presName="gear1dstNode" presStyleLbl="node1" presStyleIdx="0" presStyleCnt="3"/>
      <dgm:spPr/>
    </dgm:pt>
    <dgm:pt modelId="{692549F8-4EFF-455E-82EE-E2B0E4D4E69E}" type="pres">
      <dgm:prSet presAssocID="{9403EB6F-C128-4729-8630-59A2F9190C87}" presName="gear2" presStyleLbl="node1" presStyleIdx="1" presStyleCnt="3">
        <dgm:presLayoutVars>
          <dgm:chMax val="1"/>
          <dgm:bulletEnabled val="1"/>
        </dgm:presLayoutVars>
      </dgm:prSet>
      <dgm:spPr/>
    </dgm:pt>
    <dgm:pt modelId="{DD91F93E-9729-40FF-91A0-E4942359FBD5}" type="pres">
      <dgm:prSet presAssocID="{9403EB6F-C128-4729-8630-59A2F9190C87}" presName="gear2srcNode" presStyleLbl="node1" presStyleIdx="1" presStyleCnt="3"/>
      <dgm:spPr/>
    </dgm:pt>
    <dgm:pt modelId="{50E7197F-2FF7-4593-BA46-B751F8F8A4E6}" type="pres">
      <dgm:prSet presAssocID="{9403EB6F-C128-4729-8630-59A2F9190C87}" presName="gear2dstNode" presStyleLbl="node1" presStyleIdx="1" presStyleCnt="3"/>
      <dgm:spPr/>
    </dgm:pt>
    <dgm:pt modelId="{CC5E94C6-6A2A-4A6E-A641-21B0E12FAC93}" type="pres">
      <dgm:prSet presAssocID="{952E3AF7-AC13-4189-989B-45157369D5D3}" presName="gear3" presStyleLbl="node1" presStyleIdx="2" presStyleCnt="3"/>
      <dgm:spPr/>
    </dgm:pt>
    <dgm:pt modelId="{A31FA47A-120C-45C1-956C-EE06335A285A}" type="pres">
      <dgm:prSet presAssocID="{952E3AF7-AC13-4189-989B-45157369D5D3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753F6FFB-5739-46BA-B886-E19DA0217534}" type="pres">
      <dgm:prSet presAssocID="{952E3AF7-AC13-4189-989B-45157369D5D3}" presName="gear3srcNode" presStyleLbl="node1" presStyleIdx="2" presStyleCnt="3"/>
      <dgm:spPr/>
    </dgm:pt>
    <dgm:pt modelId="{79CA4B79-78DA-42B6-8F58-FB106CBCB9D9}" type="pres">
      <dgm:prSet presAssocID="{952E3AF7-AC13-4189-989B-45157369D5D3}" presName="gear3dstNode" presStyleLbl="node1" presStyleIdx="2" presStyleCnt="3"/>
      <dgm:spPr/>
    </dgm:pt>
    <dgm:pt modelId="{A6A149A1-9719-4217-A43A-01E2DC054302}" type="pres">
      <dgm:prSet presAssocID="{35108E10-E5A0-4BF3-A3A9-40510625DF9D}" presName="connector1" presStyleLbl="sibTrans2D1" presStyleIdx="0" presStyleCnt="3"/>
      <dgm:spPr/>
    </dgm:pt>
    <dgm:pt modelId="{2A2E5417-35A0-44CB-9E9C-613C3257A0E0}" type="pres">
      <dgm:prSet presAssocID="{625A2660-6A22-470B-B35A-B8EAF219475A}" presName="connector2" presStyleLbl="sibTrans2D1" presStyleIdx="1" presStyleCnt="3"/>
      <dgm:spPr/>
    </dgm:pt>
    <dgm:pt modelId="{E2CA860B-97CE-4BC9-8A76-DF13412873DB}" type="pres">
      <dgm:prSet presAssocID="{66DB60AB-3FE3-44CA-B5B6-96E67E88BBA7}" presName="connector3" presStyleLbl="sibTrans2D1" presStyleIdx="2" presStyleCnt="3"/>
      <dgm:spPr/>
    </dgm:pt>
  </dgm:ptLst>
  <dgm:cxnLst>
    <dgm:cxn modelId="{356E2302-A56A-4526-BD3A-E4199DC4CBEB}" srcId="{C958ED78-927E-40EC-A302-58EC6EF477D5}" destId="{7218D02A-3BDC-45E9-ABD9-95B7E55F2289}" srcOrd="0" destOrd="0" parTransId="{991E1004-7481-4B86-97DF-EE56F62E9E4B}" sibTransId="{35108E10-E5A0-4BF3-A3A9-40510625DF9D}"/>
    <dgm:cxn modelId="{B6591129-E802-44A9-918A-485CBB0D6B9E}" type="presOf" srcId="{7218D02A-3BDC-45E9-ABD9-95B7E55F2289}" destId="{7D04C10D-B91F-4B63-9C35-A633F2FFB205}" srcOrd="0" destOrd="0" presId="urn:microsoft.com/office/officeart/2005/8/layout/gear1"/>
    <dgm:cxn modelId="{A5D8F930-B730-43F4-B379-9F1F5B6EBAB3}" type="presOf" srcId="{7218D02A-3BDC-45E9-ABD9-95B7E55F2289}" destId="{05516B06-1E9B-4B1B-9F8D-E3B5764140DB}" srcOrd="1" destOrd="0" presId="urn:microsoft.com/office/officeart/2005/8/layout/gear1"/>
    <dgm:cxn modelId="{0C134041-3F45-4C67-9550-39E9C390AB93}" srcId="{C958ED78-927E-40EC-A302-58EC6EF477D5}" destId="{9403EB6F-C128-4729-8630-59A2F9190C87}" srcOrd="1" destOrd="0" parTransId="{A0CA02E7-14EA-4714-8BC8-A54A0F8BF00B}" sibTransId="{625A2660-6A22-470B-B35A-B8EAF219475A}"/>
    <dgm:cxn modelId="{FBBA6E64-3351-4E7F-8732-45484E977B16}" type="presOf" srcId="{952E3AF7-AC13-4189-989B-45157369D5D3}" destId="{A31FA47A-120C-45C1-956C-EE06335A285A}" srcOrd="1" destOrd="0" presId="urn:microsoft.com/office/officeart/2005/8/layout/gear1"/>
    <dgm:cxn modelId="{9DB95D45-6463-4A22-B918-86EC9DC628C7}" type="presOf" srcId="{9403EB6F-C128-4729-8630-59A2F9190C87}" destId="{DD91F93E-9729-40FF-91A0-E4942359FBD5}" srcOrd="1" destOrd="0" presId="urn:microsoft.com/office/officeart/2005/8/layout/gear1"/>
    <dgm:cxn modelId="{DD453269-AB57-4FEB-8878-C0624BF189E6}" type="presOf" srcId="{9403EB6F-C128-4729-8630-59A2F9190C87}" destId="{692549F8-4EFF-455E-82EE-E2B0E4D4E69E}" srcOrd="0" destOrd="0" presId="urn:microsoft.com/office/officeart/2005/8/layout/gear1"/>
    <dgm:cxn modelId="{DC402A4A-3512-42C3-9BEA-7B32CE0D740E}" type="presOf" srcId="{7218D02A-3BDC-45E9-ABD9-95B7E55F2289}" destId="{6139C985-CA5E-4A00-9028-CDB63A4680E3}" srcOrd="2" destOrd="0" presId="urn:microsoft.com/office/officeart/2005/8/layout/gear1"/>
    <dgm:cxn modelId="{D908D95A-9CAE-4C09-A5CD-2E4CD6AD4E79}" type="presOf" srcId="{66DB60AB-3FE3-44CA-B5B6-96E67E88BBA7}" destId="{E2CA860B-97CE-4BC9-8A76-DF13412873DB}" srcOrd="0" destOrd="0" presId="urn:microsoft.com/office/officeart/2005/8/layout/gear1"/>
    <dgm:cxn modelId="{FC9CFB8F-6EAD-4229-A01A-3B8D82CA00E8}" type="presOf" srcId="{35108E10-E5A0-4BF3-A3A9-40510625DF9D}" destId="{A6A149A1-9719-4217-A43A-01E2DC054302}" srcOrd="0" destOrd="0" presId="urn:microsoft.com/office/officeart/2005/8/layout/gear1"/>
    <dgm:cxn modelId="{D703AA90-CEBF-4F3F-82E9-3E9D30A03856}" srcId="{C958ED78-927E-40EC-A302-58EC6EF477D5}" destId="{952E3AF7-AC13-4189-989B-45157369D5D3}" srcOrd="2" destOrd="0" parTransId="{20861B63-0971-48D4-8429-1266AC5DB61D}" sibTransId="{66DB60AB-3FE3-44CA-B5B6-96E67E88BBA7}"/>
    <dgm:cxn modelId="{C4ABBB90-A1DA-4A6A-A7B3-4AEC509B54DD}" type="presOf" srcId="{9403EB6F-C128-4729-8630-59A2F9190C87}" destId="{50E7197F-2FF7-4593-BA46-B751F8F8A4E6}" srcOrd="2" destOrd="0" presId="urn:microsoft.com/office/officeart/2005/8/layout/gear1"/>
    <dgm:cxn modelId="{D4547B9E-ABF5-4DF0-BE22-8D0FC7A34CD3}" type="presOf" srcId="{952E3AF7-AC13-4189-989B-45157369D5D3}" destId="{753F6FFB-5739-46BA-B886-E19DA0217534}" srcOrd="2" destOrd="0" presId="urn:microsoft.com/office/officeart/2005/8/layout/gear1"/>
    <dgm:cxn modelId="{01BF8CA0-60A9-478A-B776-A293FB426271}" type="presOf" srcId="{C958ED78-927E-40EC-A302-58EC6EF477D5}" destId="{7110B89E-4175-47C7-9BA6-1D6129004D6D}" srcOrd="0" destOrd="0" presId="urn:microsoft.com/office/officeart/2005/8/layout/gear1"/>
    <dgm:cxn modelId="{538A6CC8-3003-472A-8077-A20E1BD76627}" type="presOf" srcId="{625A2660-6A22-470B-B35A-B8EAF219475A}" destId="{2A2E5417-35A0-44CB-9E9C-613C3257A0E0}" srcOrd="0" destOrd="0" presId="urn:microsoft.com/office/officeart/2005/8/layout/gear1"/>
    <dgm:cxn modelId="{63FEAACE-AA3E-43AF-A1B9-4C39B00012E3}" type="presOf" srcId="{952E3AF7-AC13-4189-989B-45157369D5D3}" destId="{CC5E94C6-6A2A-4A6E-A641-21B0E12FAC93}" srcOrd="0" destOrd="0" presId="urn:microsoft.com/office/officeart/2005/8/layout/gear1"/>
    <dgm:cxn modelId="{11E14FD7-BFCB-43E2-A571-897CAB2135C9}" type="presOf" srcId="{952E3AF7-AC13-4189-989B-45157369D5D3}" destId="{79CA4B79-78DA-42B6-8F58-FB106CBCB9D9}" srcOrd="3" destOrd="0" presId="urn:microsoft.com/office/officeart/2005/8/layout/gear1"/>
    <dgm:cxn modelId="{93A9361D-5A02-44CF-8090-C7D04F93576E}" type="presParOf" srcId="{7110B89E-4175-47C7-9BA6-1D6129004D6D}" destId="{7D04C10D-B91F-4B63-9C35-A633F2FFB205}" srcOrd="0" destOrd="0" presId="urn:microsoft.com/office/officeart/2005/8/layout/gear1"/>
    <dgm:cxn modelId="{C73A00D6-D841-4C46-9F87-9E37639EBBC3}" type="presParOf" srcId="{7110B89E-4175-47C7-9BA6-1D6129004D6D}" destId="{05516B06-1E9B-4B1B-9F8D-E3B5764140DB}" srcOrd="1" destOrd="0" presId="urn:microsoft.com/office/officeart/2005/8/layout/gear1"/>
    <dgm:cxn modelId="{2AC0E317-1B30-4AAA-B3E8-2E74EE40951E}" type="presParOf" srcId="{7110B89E-4175-47C7-9BA6-1D6129004D6D}" destId="{6139C985-CA5E-4A00-9028-CDB63A4680E3}" srcOrd="2" destOrd="0" presId="urn:microsoft.com/office/officeart/2005/8/layout/gear1"/>
    <dgm:cxn modelId="{4FECF583-2A8C-4D4C-86F2-DBE14AC914BD}" type="presParOf" srcId="{7110B89E-4175-47C7-9BA6-1D6129004D6D}" destId="{692549F8-4EFF-455E-82EE-E2B0E4D4E69E}" srcOrd="3" destOrd="0" presId="urn:microsoft.com/office/officeart/2005/8/layout/gear1"/>
    <dgm:cxn modelId="{82D976F7-7CE5-4A4E-B6A6-F38A40843F24}" type="presParOf" srcId="{7110B89E-4175-47C7-9BA6-1D6129004D6D}" destId="{DD91F93E-9729-40FF-91A0-E4942359FBD5}" srcOrd="4" destOrd="0" presId="urn:microsoft.com/office/officeart/2005/8/layout/gear1"/>
    <dgm:cxn modelId="{138BED4F-CB3B-4433-8FF4-E1CF34C35BC3}" type="presParOf" srcId="{7110B89E-4175-47C7-9BA6-1D6129004D6D}" destId="{50E7197F-2FF7-4593-BA46-B751F8F8A4E6}" srcOrd="5" destOrd="0" presId="urn:microsoft.com/office/officeart/2005/8/layout/gear1"/>
    <dgm:cxn modelId="{083F014E-7A46-47A6-AFBC-58E0C1500432}" type="presParOf" srcId="{7110B89E-4175-47C7-9BA6-1D6129004D6D}" destId="{CC5E94C6-6A2A-4A6E-A641-21B0E12FAC93}" srcOrd="6" destOrd="0" presId="urn:microsoft.com/office/officeart/2005/8/layout/gear1"/>
    <dgm:cxn modelId="{734A8244-34AE-41DC-AD70-59F1F86EA7B1}" type="presParOf" srcId="{7110B89E-4175-47C7-9BA6-1D6129004D6D}" destId="{A31FA47A-120C-45C1-956C-EE06335A285A}" srcOrd="7" destOrd="0" presId="urn:microsoft.com/office/officeart/2005/8/layout/gear1"/>
    <dgm:cxn modelId="{A854ED8A-7394-441A-BE19-74F1A7EAB7A4}" type="presParOf" srcId="{7110B89E-4175-47C7-9BA6-1D6129004D6D}" destId="{753F6FFB-5739-46BA-B886-E19DA0217534}" srcOrd="8" destOrd="0" presId="urn:microsoft.com/office/officeart/2005/8/layout/gear1"/>
    <dgm:cxn modelId="{56244481-F57D-4A21-823B-1B00E6A5C816}" type="presParOf" srcId="{7110B89E-4175-47C7-9BA6-1D6129004D6D}" destId="{79CA4B79-78DA-42B6-8F58-FB106CBCB9D9}" srcOrd="9" destOrd="0" presId="urn:microsoft.com/office/officeart/2005/8/layout/gear1"/>
    <dgm:cxn modelId="{E9503B83-30EA-49DC-ADE3-50BDFB391456}" type="presParOf" srcId="{7110B89E-4175-47C7-9BA6-1D6129004D6D}" destId="{A6A149A1-9719-4217-A43A-01E2DC054302}" srcOrd="10" destOrd="0" presId="urn:microsoft.com/office/officeart/2005/8/layout/gear1"/>
    <dgm:cxn modelId="{4AC09E0F-2F21-4757-BE49-10B32FA4FD93}" type="presParOf" srcId="{7110B89E-4175-47C7-9BA6-1D6129004D6D}" destId="{2A2E5417-35A0-44CB-9E9C-613C3257A0E0}" srcOrd="11" destOrd="0" presId="urn:microsoft.com/office/officeart/2005/8/layout/gear1"/>
    <dgm:cxn modelId="{EA998412-F45F-4654-9BAF-DEEF16BB8097}" type="presParOf" srcId="{7110B89E-4175-47C7-9BA6-1D6129004D6D}" destId="{E2CA860B-97CE-4BC9-8A76-DF13412873DB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04C10D-B91F-4B63-9C35-A633F2FFB205}">
      <dsp:nvSpPr>
        <dsp:cNvPr id="0" name=""/>
        <dsp:cNvSpPr/>
      </dsp:nvSpPr>
      <dsp:spPr>
        <a:xfrm>
          <a:off x="2545528" y="1344042"/>
          <a:ext cx="1642718" cy="1642718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Human Resources</a:t>
          </a:r>
        </a:p>
      </dsp:txBody>
      <dsp:txXfrm>
        <a:off x="2875787" y="1728841"/>
        <a:ext cx="982200" cy="844391"/>
      </dsp:txXfrm>
    </dsp:sp>
    <dsp:sp modelId="{692549F8-4EFF-455E-82EE-E2B0E4D4E69E}">
      <dsp:nvSpPr>
        <dsp:cNvPr id="0" name=""/>
        <dsp:cNvSpPr/>
      </dsp:nvSpPr>
      <dsp:spPr>
        <a:xfrm>
          <a:off x="1589764" y="955763"/>
          <a:ext cx="1194704" cy="1194704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Susan</a:t>
          </a:r>
        </a:p>
      </dsp:txBody>
      <dsp:txXfrm>
        <a:off x="1890534" y="1258351"/>
        <a:ext cx="593164" cy="589528"/>
      </dsp:txXfrm>
    </dsp:sp>
    <dsp:sp modelId="{CC5E94C6-6A2A-4A6E-A641-21B0E12FAC93}">
      <dsp:nvSpPr>
        <dsp:cNvPr id="0" name=""/>
        <dsp:cNvSpPr/>
      </dsp:nvSpPr>
      <dsp:spPr>
        <a:xfrm rot="20700000">
          <a:off x="2258920" y="131539"/>
          <a:ext cx="1170566" cy="1170566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Sam</a:t>
          </a:r>
        </a:p>
      </dsp:txBody>
      <dsp:txXfrm rot="-20700000">
        <a:off x="2515660" y="388278"/>
        <a:ext cx="657087" cy="657087"/>
      </dsp:txXfrm>
    </dsp:sp>
    <dsp:sp modelId="{A6A149A1-9719-4217-A43A-01E2DC054302}">
      <dsp:nvSpPr>
        <dsp:cNvPr id="0" name=""/>
        <dsp:cNvSpPr/>
      </dsp:nvSpPr>
      <dsp:spPr>
        <a:xfrm>
          <a:off x="2406433" y="1103343"/>
          <a:ext cx="2102679" cy="2102679"/>
        </a:xfrm>
        <a:prstGeom prst="circularArrow">
          <a:avLst>
            <a:gd name="adj1" fmla="val 4687"/>
            <a:gd name="adj2" fmla="val 299029"/>
            <a:gd name="adj3" fmla="val 2478188"/>
            <a:gd name="adj4" fmla="val 15945657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A2E5417-35A0-44CB-9E9C-613C3257A0E0}">
      <dsp:nvSpPr>
        <dsp:cNvPr id="0" name=""/>
        <dsp:cNvSpPr/>
      </dsp:nvSpPr>
      <dsp:spPr>
        <a:xfrm>
          <a:off x="1378184" y="696602"/>
          <a:ext cx="1527727" cy="152772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2CA860B-97CE-4BC9-8A76-DF13412873DB}">
      <dsp:nvSpPr>
        <dsp:cNvPr id="0" name=""/>
        <dsp:cNvSpPr/>
      </dsp:nvSpPr>
      <dsp:spPr>
        <a:xfrm>
          <a:off x="1988156" y="-119676"/>
          <a:ext cx="1647198" cy="1647198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500022-38BD-4AE0-90DA-BAC124591ABF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6678E-559E-4426-95F7-B99EB8C2BE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4123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7FFE4-14FA-4F84-AD5F-90C89AD28DD9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54113"/>
            <a:ext cx="55403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3"/>
            <a:ext cx="5608320" cy="36367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CC1B18-C80D-4A09-B7BA-A40BB7CF25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292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C1B18-C80D-4A09-B7BA-A40BB7CF255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3771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C1B18-C80D-4A09-B7BA-A40BB7CF255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5066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C1B18-C80D-4A09-B7BA-A40BB7CF255B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6904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C1B18-C80D-4A09-B7BA-A40BB7CF255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781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C1B18-C80D-4A09-B7BA-A40BB7CF255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06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C1B18-C80D-4A09-B7BA-A40BB7CF255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8286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C1B18-C80D-4A09-B7BA-A40BB7CF255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317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C1B18-C80D-4A09-B7BA-A40BB7CF255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7122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C1B18-C80D-4A09-B7BA-A40BB7CF255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0917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C1B18-C80D-4A09-B7BA-A40BB7CF255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6904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C1B18-C80D-4A09-B7BA-A40BB7CF255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891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72836-553B-4EF8-84BE-C4F91CF90BBD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42930-499D-4F32-A759-1E059ED25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35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72836-553B-4EF8-84BE-C4F91CF90BBD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42930-499D-4F32-A759-1E059ED25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313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72836-553B-4EF8-84BE-C4F91CF90BBD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42930-499D-4F32-A759-1E059ED25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9737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8047F413-7CC3-9041-B985-1939336F2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059" y="530021"/>
            <a:ext cx="11117579" cy="1130188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b="0" i="0">
                <a:solidFill>
                  <a:srgbClr val="71727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84103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72836-553B-4EF8-84BE-C4F91CF90BBD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42930-499D-4F32-A759-1E059ED25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154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72836-553B-4EF8-84BE-C4F91CF90BBD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42930-499D-4F32-A759-1E059ED25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904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72836-553B-4EF8-84BE-C4F91CF90BBD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42930-499D-4F32-A759-1E059ED25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532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72836-553B-4EF8-84BE-C4F91CF90BBD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42930-499D-4F32-A759-1E059ED25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907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72836-553B-4EF8-84BE-C4F91CF90BBD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42930-499D-4F32-A759-1E059ED25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134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72836-553B-4EF8-84BE-C4F91CF90BBD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42930-499D-4F32-A759-1E059ED25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967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72836-553B-4EF8-84BE-C4F91CF90BBD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42930-499D-4F32-A759-1E059ED25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214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72836-553B-4EF8-84BE-C4F91CF90BBD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42930-499D-4F32-A759-1E059ED25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830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72836-553B-4EF8-84BE-C4F91CF90BBD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42930-499D-4F32-A759-1E059ED259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27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964195"/>
            <a:ext cx="12192000" cy="893805"/>
          </a:xfrm>
          <a:prstGeom prst="rect">
            <a:avLst/>
          </a:prstGeom>
          <a:solidFill>
            <a:srgbClr val="005A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2661" y="1817387"/>
            <a:ext cx="9530861" cy="1180789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Berea College</a:t>
            </a:r>
            <a:br>
              <a:rPr lang="en-US" sz="4800" b="1" dirty="0"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</a:br>
            <a:r>
              <a:rPr lang="en-US" sz="4800" b="1" dirty="0"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Adjustable Work Schedule</a:t>
            </a:r>
            <a:br>
              <a:rPr lang="en-US" sz="4800" b="1" dirty="0"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</a:br>
            <a:r>
              <a:rPr lang="en-US" sz="4800" b="1" dirty="0"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Update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2975" y="65731"/>
            <a:ext cx="1536029" cy="1539077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2450756" y="3144467"/>
            <a:ext cx="7290486" cy="24714"/>
          </a:xfrm>
          <a:prstGeom prst="line">
            <a:avLst/>
          </a:prstGeom>
          <a:ln>
            <a:solidFill>
              <a:srgbClr val="005A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E618ED0B-9B6A-41FD-8FD7-ECE55D33FC2F}"/>
              </a:ext>
            </a:extLst>
          </p:cNvPr>
          <p:cNvSpPr/>
          <p:nvPr/>
        </p:nvSpPr>
        <p:spPr>
          <a:xfrm>
            <a:off x="2450756" y="3506680"/>
            <a:ext cx="7290486" cy="1386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best employers have an inspiring mission and offer work/life flexibility.</a:t>
            </a:r>
          </a:p>
          <a:p>
            <a:pPr algn="ctr"/>
            <a:endParaRPr lang="en-US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We have one... now let's improve on the other! </a:t>
            </a:r>
          </a:p>
          <a:p>
            <a:pPr algn="ctr"/>
            <a:endParaRPr lang="en-US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E4FEA3-C470-4F30-9A15-BBB7F508A29E}"/>
              </a:ext>
            </a:extLst>
          </p:cNvPr>
          <p:cNvSpPr txBox="1"/>
          <p:nvPr/>
        </p:nvSpPr>
        <p:spPr>
          <a:xfrm>
            <a:off x="1072661" y="5105285"/>
            <a:ext cx="1039575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HR team </a:t>
            </a:r>
          </a:p>
          <a:p>
            <a:pPr algn="ctr"/>
            <a:r>
              <a:rPr lang="en-US" dirty="0"/>
              <a:t>Sheri Gordon	Michelle Wasson	Skylar Miller	Rachel Blair	Cheyenne Clements</a:t>
            </a:r>
          </a:p>
        </p:txBody>
      </p:sp>
    </p:spTree>
    <p:extLst>
      <p:ext uri="{BB962C8B-B14F-4D97-AF65-F5344CB8AC3E}">
        <p14:creationId xmlns:p14="http://schemas.microsoft.com/office/powerpoint/2010/main" val="2769977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AA09B-9C31-4F33-BB0A-B5BD35409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995" y="251098"/>
            <a:ext cx="10664007" cy="1030402"/>
          </a:xfrm>
        </p:spPr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Leverage Best Practices in Performance </a:t>
            </a:r>
            <a:br>
              <a:rPr lang="en-US" sz="4000" dirty="0">
                <a:solidFill>
                  <a:schemeClr val="tx1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</a:br>
            <a:r>
              <a:rPr lang="en-US" sz="4000" dirty="0">
                <a:solidFill>
                  <a:schemeClr val="tx1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Management to Enable Effective Adjusted Schedules</a:t>
            </a:r>
          </a:p>
        </p:txBody>
      </p:sp>
      <p:pic>
        <p:nvPicPr>
          <p:cNvPr id="22" name="Picture 21" descr="Logo&#10;&#10;Description automatically generated">
            <a:extLst>
              <a:ext uri="{FF2B5EF4-FFF2-40B4-BE49-F238E27FC236}">
                <a16:creationId xmlns:a16="http://schemas.microsoft.com/office/drawing/2014/main" id="{928EAE86-D2EB-4F1A-A2A0-50C1BC99EC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7788" y="65731"/>
            <a:ext cx="1211218" cy="1215769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213F3927-832A-400E-88A5-2C4464CD232A}"/>
              </a:ext>
            </a:extLst>
          </p:cNvPr>
          <p:cNvSpPr/>
          <p:nvPr/>
        </p:nvSpPr>
        <p:spPr>
          <a:xfrm>
            <a:off x="0" y="6245409"/>
            <a:ext cx="12192000" cy="612591"/>
          </a:xfrm>
          <a:prstGeom prst="rect">
            <a:avLst/>
          </a:prstGeom>
          <a:solidFill>
            <a:srgbClr val="005A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BD7B949-0034-4F4E-A6C5-27F8C87A5B4A}"/>
              </a:ext>
            </a:extLst>
          </p:cNvPr>
          <p:cNvSpPr txBox="1"/>
          <p:nvPr/>
        </p:nvSpPr>
        <p:spPr>
          <a:xfrm>
            <a:off x="4000982" y="3566932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424D7EB-671A-45CF-92BD-E0559AAF4C51}"/>
              </a:ext>
            </a:extLst>
          </p:cNvPr>
          <p:cNvGrpSpPr/>
          <p:nvPr/>
        </p:nvGrpSpPr>
        <p:grpSpPr>
          <a:xfrm>
            <a:off x="2486726" y="1819812"/>
            <a:ext cx="6378297" cy="3224998"/>
            <a:chOff x="2486726" y="1819812"/>
            <a:chExt cx="6378297" cy="3224998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486AD2F-6544-4652-89F6-462B98B19CA6}"/>
                </a:ext>
              </a:extLst>
            </p:cNvPr>
            <p:cNvGrpSpPr/>
            <p:nvPr/>
          </p:nvGrpSpPr>
          <p:grpSpPr>
            <a:xfrm>
              <a:off x="2486726" y="1819812"/>
              <a:ext cx="6378297" cy="3224998"/>
              <a:chOff x="2911131" y="1829456"/>
              <a:chExt cx="6378297" cy="3224998"/>
            </a:xfrm>
          </p:grpSpPr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8D811215-D0A4-4CF2-A9A7-2FD102CBD554}"/>
                  </a:ext>
                </a:extLst>
              </p:cNvPr>
              <p:cNvGrpSpPr/>
              <p:nvPr/>
            </p:nvGrpSpPr>
            <p:grpSpPr>
              <a:xfrm>
                <a:off x="2911131" y="1829456"/>
                <a:ext cx="6378297" cy="3224998"/>
                <a:chOff x="490093" y="1414696"/>
                <a:chExt cx="6378297" cy="3224998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519C189-C58A-4FE4-ABB9-06C8AE80538C}"/>
                    </a:ext>
                  </a:extLst>
                </p:cNvPr>
                <p:cNvGrpSpPr/>
                <p:nvPr/>
              </p:nvGrpSpPr>
              <p:grpSpPr>
                <a:xfrm rot="16200000">
                  <a:off x="2066743" y="-161954"/>
                  <a:ext cx="3224998" cy="6378297"/>
                  <a:chOff x="4136942" y="947815"/>
                  <a:chExt cx="2459566" cy="3771627"/>
                </a:xfrm>
              </p:grpSpPr>
              <p:sp>
                <p:nvSpPr>
                  <p:cNvPr id="9" name="Freeform 12">
                    <a:extLst>
                      <a:ext uri="{FF2B5EF4-FFF2-40B4-BE49-F238E27FC236}">
                        <a16:creationId xmlns:a16="http://schemas.microsoft.com/office/drawing/2014/main" id="{E47885FC-30A4-40C7-8934-CEBBAFC1711D}"/>
                      </a:ext>
                    </a:extLst>
                  </p:cNvPr>
                  <p:cNvSpPr/>
                  <p:nvPr/>
                </p:nvSpPr>
                <p:spPr>
                  <a:xfrm>
                    <a:off x="5148741" y="947815"/>
                    <a:ext cx="925378" cy="1063653"/>
                  </a:xfrm>
                  <a:custGeom>
                    <a:avLst/>
                    <a:gdLst>
                      <a:gd name="connsiteX0" fmla="*/ 0 w 1063652"/>
                      <a:gd name="connsiteY0" fmla="*/ 462689 h 925377"/>
                      <a:gd name="connsiteX1" fmla="*/ 231344 w 1063652"/>
                      <a:gd name="connsiteY1" fmla="*/ 0 h 925377"/>
                      <a:gd name="connsiteX2" fmla="*/ 832308 w 1063652"/>
                      <a:gd name="connsiteY2" fmla="*/ 0 h 925377"/>
                      <a:gd name="connsiteX3" fmla="*/ 1063652 w 1063652"/>
                      <a:gd name="connsiteY3" fmla="*/ 462689 h 925377"/>
                      <a:gd name="connsiteX4" fmla="*/ 832308 w 1063652"/>
                      <a:gd name="connsiteY4" fmla="*/ 925377 h 925377"/>
                      <a:gd name="connsiteX5" fmla="*/ 231344 w 1063652"/>
                      <a:gd name="connsiteY5" fmla="*/ 925377 h 925377"/>
                      <a:gd name="connsiteX6" fmla="*/ 0 w 1063652"/>
                      <a:gd name="connsiteY6" fmla="*/ 462689 h 9253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63652" h="925377">
                        <a:moveTo>
                          <a:pt x="531825" y="0"/>
                        </a:moveTo>
                        <a:lnTo>
                          <a:pt x="1063651" y="201269"/>
                        </a:lnTo>
                        <a:lnTo>
                          <a:pt x="1063651" y="724108"/>
                        </a:lnTo>
                        <a:lnTo>
                          <a:pt x="531825" y="925377"/>
                        </a:lnTo>
                        <a:lnTo>
                          <a:pt x="1" y="724108"/>
                        </a:lnTo>
                        <a:lnTo>
                          <a:pt x="1" y="201269"/>
                        </a:lnTo>
                        <a:lnTo>
                          <a:pt x="531825" y="0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40000"/>
                      <a:lumOff val="60000"/>
                    </a:schemeClr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0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3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2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  <p:txBody>
                  <a:bodyPr spcFirstLastPara="0" vert="horz" wrap="square" lIns="208975" tIns="230523" rIns="208976" bIns="230522" numCol="1" spcCol="1270" anchor="ctr" anchorCtr="0">
                    <a:noAutofit/>
                  </a:bodyPr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lvl="0" algn="ctr" defTabSz="7556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</a:pPr>
                    <a:endParaRPr lang="en-CA" sz="1700" dirty="0">
                      <a:cs typeface="Calibri"/>
                    </a:endParaRPr>
                  </a:p>
                </p:txBody>
              </p:sp>
              <p:sp>
                <p:nvSpPr>
                  <p:cNvPr id="11" name="Freeform 14">
                    <a:extLst>
                      <a:ext uri="{FF2B5EF4-FFF2-40B4-BE49-F238E27FC236}">
                        <a16:creationId xmlns:a16="http://schemas.microsoft.com/office/drawing/2014/main" id="{B4F3D4A0-C6B9-4382-814E-86BC022341C2}"/>
                      </a:ext>
                    </a:extLst>
                  </p:cNvPr>
                  <p:cNvSpPr/>
                  <p:nvPr/>
                </p:nvSpPr>
                <p:spPr>
                  <a:xfrm>
                    <a:off x="4149334" y="947815"/>
                    <a:ext cx="925378" cy="1063653"/>
                  </a:xfrm>
                  <a:custGeom>
                    <a:avLst/>
                    <a:gdLst>
                      <a:gd name="connsiteX0" fmla="*/ 0 w 1063652"/>
                      <a:gd name="connsiteY0" fmla="*/ 462689 h 925377"/>
                      <a:gd name="connsiteX1" fmla="*/ 231344 w 1063652"/>
                      <a:gd name="connsiteY1" fmla="*/ 0 h 925377"/>
                      <a:gd name="connsiteX2" fmla="*/ 832308 w 1063652"/>
                      <a:gd name="connsiteY2" fmla="*/ 0 h 925377"/>
                      <a:gd name="connsiteX3" fmla="*/ 1063652 w 1063652"/>
                      <a:gd name="connsiteY3" fmla="*/ 462689 h 925377"/>
                      <a:gd name="connsiteX4" fmla="*/ 832308 w 1063652"/>
                      <a:gd name="connsiteY4" fmla="*/ 925377 h 925377"/>
                      <a:gd name="connsiteX5" fmla="*/ 231344 w 1063652"/>
                      <a:gd name="connsiteY5" fmla="*/ 925377 h 925377"/>
                      <a:gd name="connsiteX6" fmla="*/ 0 w 1063652"/>
                      <a:gd name="connsiteY6" fmla="*/ 462689 h 9253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63652" h="925377">
                        <a:moveTo>
                          <a:pt x="531825" y="0"/>
                        </a:moveTo>
                        <a:lnTo>
                          <a:pt x="1063651" y="201269"/>
                        </a:lnTo>
                        <a:lnTo>
                          <a:pt x="1063651" y="724108"/>
                        </a:lnTo>
                        <a:lnTo>
                          <a:pt x="531825" y="925377"/>
                        </a:lnTo>
                        <a:lnTo>
                          <a:pt x="1" y="724108"/>
                        </a:lnTo>
                        <a:lnTo>
                          <a:pt x="1" y="201269"/>
                        </a:lnTo>
                        <a:lnTo>
                          <a:pt x="531825" y="0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50000"/>
                    </a:schemeClr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0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3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2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  <p:txBody>
                  <a:bodyPr spcFirstLastPara="0" vert="vert" wrap="square" lIns="144205" tIns="165753" rIns="144206" bIns="165752" numCol="1" spcCol="1270" anchor="ctr" anchorCtr="0">
                    <a:noAutofit/>
                  </a:bodyPr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defTabSz="160020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</a:pPr>
                    <a:r>
                      <a:rPr lang="en-US" sz="1600" b="1" dirty="0">
                        <a:ea typeface="+mn-lt"/>
                        <a:cs typeface="+mn-lt"/>
                      </a:rPr>
                      <a:t>Clear expectations and competencies</a:t>
                    </a:r>
                    <a:endParaRPr lang="en-US" sz="1600" dirty="0">
                      <a:cs typeface="Calibri"/>
                    </a:endParaRPr>
                  </a:p>
                </p:txBody>
              </p:sp>
              <p:sp>
                <p:nvSpPr>
                  <p:cNvPr id="12" name="Freeform 15">
                    <a:extLst>
                      <a:ext uri="{FF2B5EF4-FFF2-40B4-BE49-F238E27FC236}">
                        <a16:creationId xmlns:a16="http://schemas.microsoft.com/office/drawing/2014/main" id="{7ABA31BC-1D01-4E23-8C52-D26D132B3FC9}"/>
                      </a:ext>
                    </a:extLst>
                  </p:cNvPr>
                  <p:cNvSpPr/>
                  <p:nvPr/>
                </p:nvSpPr>
                <p:spPr>
                  <a:xfrm>
                    <a:off x="4647123" y="1850643"/>
                    <a:ext cx="925378" cy="1063653"/>
                  </a:xfrm>
                  <a:custGeom>
                    <a:avLst/>
                    <a:gdLst>
                      <a:gd name="connsiteX0" fmla="*/ 0 w 1063652"/>
                      <a:gd name="connsiteY0" fmla="*/ 462689 h 925377"/>
                      <a:gd name="connsiteX1" fmla="*/ 231344 w 1063652"/>
                      <a:gd name="connsiteY1" fmla="*/ 0 h 925377"/>
                      <a:gd name="connsiteX2" fmla="*/ 832308 w 1063652"/>
                      <a:gd name="connsiteY2" fmla="*/ 0 h 925377"/>
                      <a:gd name="connsiteX3" fmla="*/ 1063652 w 1063652"/>
                      <a:gd name="connsiteY3" fmla="*/ 462689 h 925377"/>
                      <a:gd name="connsiteX4" fmla="*/ 832308 w 1063652"/>
                      <a:gd name="connsiteY4" fmla="*/ 925377 h 925377"/>
                      <a:gd name="connsiteX5" fmla="*/ 231344 w 1063652"/>
                      <a:gd name="connsiteY5" fmla="*/ 925377 h 925377"/>
                      <a:gd name="connsiteX6" fmla="*/ 0 w 1063652"/>
                      <a:gd name="connsiteY6" fmla="*/ 462689 h 9253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63652" h="925377">
                        <a:moveTo>
                          <a:pt x="531825" y="0"/>
                        </a:moveTo>
                        <a:lnTo>
                          <a:pt x="1063651" y="201269"/>
                        </a:lnTo>
                        <a:lnTo>
                          <a:pt x="1063651" y="724108"/>
                        </a:lnTo>
                        <a:lnTo>
                          <a:pt x="531825" y="925377"/>
                        </a:lnTo>
                        <a:lnTo>
                          <a:pt x="1" y="724108"/>
                        </a:lnTo>
                        <a:lnTo>
                          <a:pt x="1" y="201269"/>
                        </a:lnTo>
                        <a:lnTo>
                          <a:pt x="531825" y="0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50000"/>
                    </a:schemeClr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0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3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2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  <p:txBody>
                  <a:bodyPr spcFirstLastPara="0" vert="vert" wrap="square" lIns="208975" tIns="230523" rIns="208976" bIns="230522" numCol="1" spcCol="1270" anchor="ctr" anchorCtr="0">
                    <a:noAutofit/>
                  </a:bodyPr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lvl="0" algn="ctr" defTabSz="7556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</a:pPr>
                    <a:r>
                      <a:rPr lang="en-US" b="1" kern="1200" dirty="0">
                        <a:latin typeface="Calibri"/>
                        <a:ea typeface="Roboto Light"/>
                        <a:cs typeface="Calibri"/>
                      </a:rPr>
                      <a:t>Goal setting</a:t>
                    </a:r>
                    <a:endParaRPr lang="en-CA" b="1" kern="1200" dirty="0">
                      <a:latin typeface="Calibri"/>
                      <a:ea typeface="Roboto Light"/>
                      <a:cs typeface="Calibri"/>
                    </a:endParaRPr>
                  </a:p>
                </p:txBody>
              </p:sp>
              <p:sp>
                <p:nvSpPr>
                  <p:cNvPr id="14" name="Freeform 17">
                    <a:extLst>
                      <a:ext uri="{FF2B5EF4-FFF2-40B4-BE49-F238E27FC236}">
                        <a16:creationId xmlns:a16="http://schemas.microsoft.com/office/drawing/2014/main" id="{8C6CB519-8758-4DD9-9F36-6719A4EC186B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684965" y="1915975"/>
                    <a:ext cx="911543" cy="929549"/>
                  </a:xfrm>
                  <a:custGeom>
                    <a:avLst/>
                    <a:gdLst>
                      <a:gd name="connsiteX0" fmla="*/ 0 w 1063652"/>
                      <a:gd name="connsiteY0" fmla="*/ 462689 h 925377"/>
                      <a:gd name="connsiteX1" fmla="*/ 231344 w 1063652"/>
                      <a:gd name="connsiteY1" fmla="*/ 0 h 925377"/>
                      <a:gd name="connsiteX2" fmla="*/ 832308 w 1063652"/>
                      <a:gd name="connsiteY2" fmla="*/ 0 h 925377"/>
                      <a:gd name="connsiteX3" fmla="*/ 1063652 w 1063652"/>
                      <a:gd name="connsiteY3" fmla="*/ 462689 h 925377"/>
                      <a:gd name="connsiteX4" fmla="*/ 832308 w 1063652"/>
                      <a:gd name="connsiteY4" fmla="*/ 925377 h 925377"/>
                      <a:gd name="connsiteX5" fmla="*/ 231344 w 1063652"/>
                      <a:gd name="connsiteY5" fmla="*/ 925377 h 925377"/>
                      <a:gd name="connsiteX6" fmla="*/ 0 w 1063652"/>
                      <a:gd name="connsiteY6" fmla="*/ 462689 h 9253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63652" h="925377">
                        <a:moveTo>
                          <a:pt x="531825" y="0"/>
                        </a:moveTo>
                        <a:lnTo>
                          <a:pt x="1063651" y="201269"/>
                        </a:lnTo>
                        <a:lnTo>
                          <a:pt x="1063651" y="724108"/>
                        </a:lnTo>
                        <a:lnTo>
                          <a:pt x="531825" y="925377"/>
                        </a:lnTo>
                        <a:lnTo>
                          <a:pt x="1" y="724108"/>
                        </a:lnTo>
                        <a:lnTo>
                          <a:pt x="1" y="201269"/>
                        </a:lnTo>
                        <a:lnTo>
                          <a:pt x="531825" y="0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0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3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2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  <p:txBody>
                  <a:bodyPr spcFirstLastPara="0" vert="horz" wrap="square" lIns="144205" tIns="165753" rIns="144206" bIns="165752" numCol="1" spcCol="1270" anchor="ctr" anchorCtr="0">
                    <a:noAutofit/>
                  </a:bodyPr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defTabSz="160020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</a:pPr>
                    <a:r>
                      <a:rPr lang="en-US" b="1" dirty="0">
                        <a:cs typeface="Calibri"/>
                      </a:rPr>
                      <a:t>Clear job descriptions</a:t>
                    </a:r>
                    <a:endParaRPr lang="en-US" sz="1600" b="1" dirty="0">
                      <a:latin typeface="Roboto Light"/>
                      <a:ea typeface="Roboto Light"/>
                    </a:endParaRPr>
                  </a:p>
                </p:txBody>
              </p:sp>
              <p:sp>
                <p:nvSpPr>
                  <p:cNvPr id="15" name="Freeform 18">
                    <a:extLst>
                      <a:ext uri="{FF2B5EF4-FFF2-40B4-BE49-F238E27FC236}">
                        <a16:creationId xmlns:a16="http://schemas.microsoft.com/office/drawing/2014/main" id="{5C348CDF-75B3-4C03-83F2-DFACAA7AB4B4}"/>
                      </a:ext>
                    </a:extLst>
                  </p:cNvPr>
                  <p:cNvSpPr/>
                  <p:nvPr/>
                </p:nvSpPr>
                <p:spPr>
                  <a:xfrm>
                    <a:off x="5148741" y="2753471"/>
                    <a:ext cx="925378" cy="1063653"/>
                  </a:xfrm>
                  <a:custGeom>
                    <a:avLst/>
                    <a:gdLst>
                      <a:gd name="connsiteX0" fmla="*/ 0 w 1063652"/>
                      <a:gd name="connsiteY0" fmla="*/ 462689 h 925377"/>
                      <a:gd name="connsiteX1" fmla="*/ 231344 w 1063652"/>
                      <a:gd name="connsiteY1" fmla="*/ 0 h 925377"/>
                      <a:gd name="connsiteX2" fmla="*/ 832308 w 1063652"/>
                      <a:gd name="connsiteY2" fmla="*/ 0 h 925377"/>
                      <a:gd name="connsiteX3" fmla="*/ 1063652 w 1063652"/>
                      <a:gd name="connsiteY3" fmla="*/ 462689 h 925377"/>
                      <a:gd name="connsiteX4" fmla="*/ 832308 w 1063652"/>
                      <a:gd name="connsiteY4" fmla="*/ 925377 h 925377"/>
                      <a:gd name="connsiteX5" fmla="*/ 231344 w 1063652"/>
                      <a:gd name="connsiteY5" fmla="*/ 925377 h 925377"/>
                      <a:gd name="connsiteX6" fmla="*/ 0 w 1063652"/>
                      <a:gd name="connsiteY6" fmla="*/ 462689 h 9253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63652" h="925377">
                        <a:moveTo>
                          <a:pt x="531825" y="0"/>
                        </a:moveTo>
                        <a:lnTo>
                          <a:pt x="1063651" y="201269"/>
                        </a:lnTo>
                        <a:lnTo>
                          <a:pt x="1063651" y="724108"/>
                        </a:lnTo>
                        <a:lnTo>
                          <a:pt x="531825" y="925377"/>
                        </a:lnTo>
                        <a:lnTo>
                          <a:pt x="1" y="724108"/>
                        </a:lnTo>
                        <a:lnTo>
                          <a:pt x="1" y="201269"/>
                        </a:lnTo>
                        <a:lnTo>
                          <a:pt x="531825" y="0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75000"/>
                    </a:schemeClr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0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3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2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  <p:txBody>
                  <a:bodyPr spcFirstLastPara="0" vert="vert" wrap="square" lIns="208975" tIns="230523" rIns="208976" bIns="230522" numCol="1" spcCol="1270" anchor="ctr" anchorCtr="0">
                    <a:noAutofit/>
                  </a:bodyPr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lvl="0" algn="ctr" defTabSz="7556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</a:pPr>
                    <a:r>
                      <a:rPr lang="en-US" b="1" kern="1200" dirty="0">
                        <a:latin typeface="Calibri"/>
                        <a:ea typeface="Roboto Light"/>
                        <a:cs typeface="Calibri"/>
                      </a:rPr>
                      <a:t>Crowd sourced feedback</a:t>
                    </a:r>
                    <a:endParaRPr lang="en-CA" b="1" kern="1200" dirty="0">
                      <a:latin typeface="Calibri"/>
                      <a:ea typeface="Roboto Light"/>
                      <a:cs typeface="Calibri"/>
                    </a:endParaRPr>
                  </a:p>
                </p:txBody>
              </p:sp>
              <p:sp>
                <p:nvSpPr>
                  <p:cNvPr id="18" name="Freeform 21">
                    <a:extLst>
                      <a:ext uri="{FF2B5EF4-FFF2-40B4-BE49-F238E27FC236}">
                        <a16:creationId xmlns:a16="http://schemas.microsoft.com/office/drawing/2014/main" id="{0925A39A-3F1E-4A1A-A1AE-536DFD28AFBF}"/>
                      </a:ext>
                    </a:extLst>
                  </p:cNvPr>
                  <p:cNvSpPr/>
                  <p:nvPr/>
                </p:nvSpPr>
                <p:spPr>
                  <a:xfrm>
                    <a:off x="4136942" y="2752962"/>
                    <a:ext cx="925378" cy="1063653"/>
                  </a:xfrm>
                  <a:custGeom>
                    <a:avLst/>
                    <a:gdLst>
                      <a:gd name="connsiteX0" fmla="*/ 0 w 1063652"/>
                      <a:gd name="connsiteY0" fmla="*/ 462689 h 925377"/>
                      <a:gd name="connsiteX1" fmla="*/ 231344 w 1063652"/>
                      <a:gd name="connsiteY1" fmla="*/ 0 h 925377"/>
                      <a:gd name="connsiteX2" fmla="*/ 832308 w 1063652"/>
                      <a:gd name="connsiteY2" fmla="*/ 0 h 925377"/>
                      <a:gd name="connsiteX3" fmla="*/ 1063652 w 1063652"/>
                      <a:gd name="connsiteY3" fmla="*/ 462689 h 925377"/>
                      <a:gd name="connsiteX4" fmla="*/ 832308 w 1063652"/>
                      <a:gd name="connsiteY4" fmla="*/ 925377 h 925377"/>
                      <a:gd name="connsiteX5" fmla="*/ 231344 w 1063652"/>
                      <a:gd name="connsiteY5" fmla="*/ 925377 h 925377"/>
                      <a:gd name="connsiteX6" fmla="*/ 0 w 1063652"/>
                      <a:gd name="connsiteY6" fmla="*/ 462689 h 9253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63652" h="925377">
                        <a:moveTo>
                          <a:pt x="531825" y="0"/>
                        </a:moveTo>
                        <a:lnTo>
                          <a:pt x="1063651" y="201269"/>
                        </a:lnTo>
                        <a:lnTo>
                          <a:pt x="1063651" y="724108"/>
                        </a:lnTo>
                        <a:lnTo>
                          <a:pt x="531825" y="925377"/>
                        </a:lnTo>
                        <a:lnTo>
                          <a:pt x="1" y="724108"/>
                        </a:lnTo>
                        <a:lnTo>
                          <a:pt x="1" y="201269"/>
                        </a:lnTo>
                        <a:lnTo>
                          <a:pt x="531825" y="0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75000"/>
                    </a:schemeClr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0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3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2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  <p:txBody>
                  <a:bodyPr spcFirstLastPara="0" vert="horz" wrap="square" lIns="269935" tIns="291483" rIns="269936" bIns="291482" numCol="1" spcCol="1270" anchor="ctr" anchorCtr="0">
                    <a:noAutofit/>
                  </a:bodyPr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lvl="0" algn="ctr" defTabSz="14668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</a:pPr>
                    <a:endParaRPr lang="en-CA" sz="3300" b="1" kern="1200" dirty="0">
                      <a:cs typeface="Calibri"/>
                    </a:endParaRPr>
                  </a:p>
                </p:txBody>
              </p:sp>
              <p:sp>
                <p:nvSpPr>
                  <p:cNvPr id="20" name="Freeform 23">
                    <a:extLst>
                      <a:ext uri="{FF2B5EF4-FFF2-40B4-BE49-F238E27FC236}">
                        <a16:creationId xmlns:a16="http://schemas.microsoft.com/office/drawing/2014/main" id="{035F885A-02E0-416F-BC75-DCB95547EBC7}"/>
                      </a:ext>
                    </a:extLst>
                  </p:cNvPr>
                  <p:cNvSpPr/>
                  <p:nvPr/>
                </p:nvSpPr>
                <p:spPr>
                  <a:xfrm>
                    <a:off x="4636939" y="3655789"/>
                    <a:ext cx="925378" cy="1063653"/>
                  </a:xfrm>
                  <a:custGeom>
                    <a:avLst/>
                    <a:gdLst>
                      <a:gd name="connsiteX0" fmla="*/ 0 w 1063652"/>
                      <a:gd name="connsiteY0" fmla="*/ 462689 h 925377"/>
                      <a:gd name="connsiteX1" fmla="*/ 231344 w 1063652"/>
                      <a:gd name="connsiteY1" fmla="*/ 0 h 925377"/>
                      <a:gd name="connsiteX2" fmla="*/ 832308 w 1063652"/>
                      <a:gd name="connsiteY2" fmla="*/ 0 h 925377"/>
                      <a:gd name="connsiteX3" fmla="*/ 1063652 w 1063652"/>
                      <a:gd name="connsiteY3" fmla="*/ 462689 h 925377"/>
                      <a:gd name="connsiteX4" fmla="*/ 832308 w 1063652"/>
                      <a:gd name="connsiteY4" fmla="*/ 925377 h 925377"/>
                      <a:gd name="connsiteX5" fmla="*/ 231344 w 1063652"/>
                      <a:gd name="connsiteY5" fmla="*/ 925377 h 925377"/>
                      <a:gd name="connsiteX6" fmla="*/ 0 w 1063652"/>
                      <a:gd name="connsiteY6" fmla="*/ 462689 h 9253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63652" h="925377">
                        <a:moveTo>
                          <a:pt x="531825" y="0"/>
                        </a:moveTo>
                        <a:lnTo>
                          <a:pt x="1063651" y="201269"/>
                        </a:lnTo>
                        <a:lnTo>
                          <a:pt x="1063651" y="724108"/>
                        </a:lnTo>
                        <a:lnTo>
                          <a:pt x="531825" y="925377"/>
                        </a:lnTo>
                        <a:lnTo>
                          <a:pt x="1" y="724108"/>
                        </a:lnTo>
                        <a:lnTo>
                          <a:pt x="1" y="201269"/>
                        </a:lnTo>
                        <a:lnTo>
                          <a:pt x="531825" y="0"/>
                        </a:lnTo>
                        <a:close/>
                      </a:path>
                    </a:pathLst>
                  </a:custGeom>
                  <a:solidFill>
                    <a:schemeClr val="accent1">
                      <a:lumMod val="75000"/>
                    </a:schemeClr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0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3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2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  <p:txBody>
                  <a:bodyPr spcFirstLastPara="0" vert="vert" wrap="square" lIns="144205" tIns="165753" rIns="144206" bIns="165752" numCol="1" spcCol="1270" anchor="ctr" anchorCtr="0">
                    <a:noAutofit/>
                  </a:bodyPr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defTabSz="160020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</a:pPr>
                    <a:r>
                      <a:rPr lang="en-US" b="1" dirty="0">
                        <a:latin typeface="Calibri"/>
                        <a:ea typeface="Roboto Light"/>
                        <a:cs typeface="Calibri"/>
                      </a:rPr>
                      <a:t>Diversity Equity &amp; Inclusion</a:t>
                    </a:r>
                    <a:endParaRPr lang="en-US" b="1" kern="1200" dirty="0">
                      <a:latin typeface="Calibri"/>
                      <a:ea typeface="Roboto Light" panose="02000000000000000000" pitchFamily="2" charset="0"/>
                      <a:cs typeface="Calibri"/>
                    </a:endParaRPr>
                  </a:p>
                </p:txBody>
              </p:sp>
            </p:grpSp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BD71C296-2FC5-4375-9F08-62D56F41D8A0}"/>
                    </a:ext>
                  </a:extLst>
                </p:cNvPr>
                <p:cNvSpPr txBox="1"/>
                <p:nvPr/>
              </p:nvSpPr>
              <p:spPr>
                <a:xfrm>
                  <a:off x="3721685" y="3626035"/>
                  <a:ext cx="1441048" cy="92333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b="1" dirty="0">
                      <a:solidFill>
                        <a:schemeClr val="lt1"/>
                      </a:solidFill>
                      <a:latin typeface="Calibri"/>
                      <a:ea typeface="Roboto Light"/>
                      <a:cs typeface="Calibri"/>
                    </a:rPr>
                    <a:t>Progressive discipline</a:t>
                  </a:r>
                </a:p>
                <a:p>
                  <a:pPr algn="ctr"/>
                  <a:endParaRPr lang="en-US" b="1" dirty="0">
                    <a:solidFill>
                      <a:schemeClr val="lt1"/>
                    </a:solidFill>
                    <a:latin typeface="Calibri"/>
                    <a:ea typeface="Roboto Light"/>
                    <a:cs typeface="Calibri"/>
                  </a:endParaRPr>
                </a:p>
              </p:txBody>
            </p:sp>
          </p:grpSp>
          <p:sp>
            <p:nvSpPr>
              <p:cNvPr id="3" name="Freeform 15">
                <a:extLst>
                  <a:ext uri="{FF2B5EF4-FFF2-40B4-BE49-F238E27FC236}">
                    <a16:creationId xmlns:a16="http://schemas.microsoft.com/office/drawing/2014/main" id="{1FF10C4C-073E-4E29-9531-4C152A27043D}"/>
                  </a:ext>
                </a:extLst>
              </p:cNvPr>
              <p:cNvSpPr/>
              <p:nvPr/>
            </p:nvSpPr>
            <p:spPr>
              <a:xfrm rot="16200000">
                <a:off x="3209521" y="2216782"/>
                <a:ext cx="1203717" cy="1798771"/>
              </a:xfrm>
              <a:custGeom>
                <a:avLst/>
                <a:gdLst>
                  <a:gd name="connsiteX0" fmla="*/ 0 w 1063652"/>
                  <a:gd name="connsiteY0" fmla="*/ 462689 h 925377"/>
                  <a:gd name="connsiteX1" fmla="*/ 231344 w 1063652"/>
                  <a:gd name="connsiteY1" fmla="*/ 0 h 925377"/>
                  <a:gd name="connsiteX2" fmla="*/ 832308 w 1063652"/>
                  <a:gd name="connsiteY2" fmla="*/ 0 h 925377"/>
                  <a:gd name="connsiteX3" fmla="*/ 1063652 w 1063652"/>
                  <a:gd name="connsiteY3" fmla="*/ 462689 h 925377"/>
                  <a:gd name="connsiteX4" fmla="*/ 832308 w 1063652"/>
                  <a:gd name="connsiteY4" fmla="*/ 925377 h 925377"/>
                  <a:gd name="connsiteX5" fmla="*/ 231344 w 1063652"/>
                  <a:gd name="connsiteY5" fmla="*/ 925377 h 925377"/>
                  <a:gd name="connsiteX6" fmla="*/ 0 w 1063652"/>
                  <a:gd name="connsiteY6" fmla="*/ 462689 h 925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63652" h="925377">
                    <a:moveTo>
                      <a:pt x="531825" y="0"/>
                    </a:moveTo>
                    <a:lnTo>
                      <a:pt x="1063651" y="201269"/>
                    </a:lnTo>
                    <a:lnTo>
                      <a:pt x="1063651" y="724108"/>
                    </a:lnTo>
                    <a:lnTo>
                      <a:pt x="531825" y="925377"/>
                    </a:lnTo>
                    <a:lnTo>
                      <a:pt x="1" y="724108"/>
                    </a:lnTo>
                    <a:lnTo>
                      <a:pt x="1" y="201269"/>
                    </a:lnTo>
                    <a:lnTo>
                      <a:pt x="531825" y="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vert" wrap="square" lIns="208975" tIns="230523" rIns="208976" bIns="230522" numCol="1" spcCol="1270" anchor="ctr" anchorCtr="0">
                <a:no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7556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500" b="1" dirty="0">
                    <a:latin typeface="Calibri"/>
                    <a:ea typeface="Roboto Light"/>
                    <a:cs typeface="Calibri"/>
                  </a:rPr>
                  <a:t>Communication cycle</a:t>
                </a:r>
                <a:endParaRPr lang="en-US" sz="1500" b="1" kern="1200" dirty="0">
                  <a:latin typeface="Calibri"/>
                  <a:ea typeface="Roboto Light"/>
                  <a:cs typeface="Calibri"/>
                </a:endParaRPr>
              </a:p>
            </p:txBody>
          </p:sp>
        </p:grpSp>
        <p:sp>
          <p:nvSpPr>
            <p:cNvPr id="5" name="Freeform 15">
              <a:extLst>
                <a:ext uri="{FF2B5EF4-FFF2-40B4-BE49-F238E27FC236}">
                  <a16:creationId xmlns:a16="http://schemas.microsoft.com/office/drawing/2014/main" id="{0D8566B2-E5EB-45FB-80E8-4FD321DD9CA8}"/>
                </a:ext>
              </a:extLst>
            </p:cNvPr>
            <p:cNvSpPr/>
            <p:nvPr/>
          </p:nvSpPr>
          <p:spPr>
            <a:xfrm rot="16200000">
              <a:off x="4302479" y="1522554"/>
              <a:ext cx="1203716" cy="1808416"/>
            </a:xfrm>
            <a:custGeom>
              <a:avLst/>
              <a:gdLst>
                <a:gd name="connsiteX0" fmla="*/ 0 w 1063652"/>
                <a:gd name="connsiteY0" fmla="*/ 462689 h 925377"/>
                <a:gd name="connsiteX1" fmla="*/ 231344 w 1063652"/>
                <a:gd name="connsiteY1" fmla="*/ 0 h 925377"/>
                <a:gd name="connsiteX2" fmla="*/ 832308 w 1063652"/>
                <a:gd name="connsiteY2" fmla="*/ 0 h 925377"/>
                <a:gd name="connsiteX3" fmla="*/ 1063652 w 1063652"/>
                <a:gd name="connsiteY3" fmla="*/ 462689 h 925377"/>
                <a:gd name="connsiteX4" fmla="*/ 832308 w 1063652"/>
                <a:gd name="connsiteY4" fmla="*/ 925377 h 925377"/>
                <a:gd name="connsiteX5" fmla="*/ 231344 w 1063652"/>
                <a:gd name="connsiteY5" fmla="*/ 925377 h 925377"/>
                <a:gd name="connsiteX6" fmla="*/ 0 w 1063652"/>
                <a:gd name="connsiteY6" fmla="*/ 462689 h 925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3652" h="925377">
                  <a:moveTo>
                    <a:pt x="531825" y="0"/>
                  </a:moveTo>
                  <a:lnTo>
                    <a:pt x="1063651" y="201269"/>
                  </a:lnTo>
                  <a:lnTo>
                    <a:pt x="1063651" y="724108"/>
                  </a:lnTo>
                  <a:lnTo>
                    <a:pt x="531825" y="925377"/>
                  </a:lnTo>
                  <a:lnTo>
                    <a:pt x="1" y="724108"/>
                  </a:lnTo>
                  <a:lnTo>
                    <a:pt x="1" y="201269"/>
                  </a:lnTo>
                  <a:lnTo>
                    <a:pt x="531825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0070C0"/>
              </a:solidFill>
            </a:ln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vert" wrap="square" lIns="208975" tIns="230523" rIns="208976" bIns="230522" numCol="1" spcCol="1270" anchor="ctr" anchorCtr="0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latin typeface="Calibri"/>
                  <a:ea typeface="Roboto Light"/>
                  <a:cs typeface="Calibri"/>
                </a:rPr>
                <a:t>Teamwork</a:t>
              </a:r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9749349-D86D-4555-81C9-1951F00A367F}"/>
              </a:ext>
            </a:extLst>
          </p:cNvPr>
          <p:cNvCxnSpPr/>
          <p:nvPr/>
        </p:nvCxnSpPr>
        <p:spPr>
          <a:xfrm>
            <a:off x="633080" y="1309264"/>
            <a:ext cx="9115167" cy="24714"/>
          </a:xfrm>
          <a:prstGeom prst="line">
            <a:avLst/>
          </a:prstGeom>
          <a:ln>
            <a:solidFill>
              <a:srgbClr val="005A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5821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964195"/>
            <a:ext cx="12192000" cy="893805"/>
          </a:xfrm>
          <a:prstGeom prst="rect">
            <a:avLst/>
          </a:prstGeom>
          <a:solidFill>
            <a:srgbClr val="005A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059" y="65731"/>
            <a:ext cx="1427945" cy="143077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687859" y="1019089"/>
            <a:ext cx="9115167" cy="24714"/>
          </a:xfrm>
          <a:prstGeom prst="line">
            <a:avLst/>
          </a:prstGeom>
          <a:ln>
            <a:solidFill>
              <a:srgbClr val="005A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72995" y="335917"/>
            <a:ext cx="8500529" cy="70788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000" dirty="0"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Addressing Essential On-site Positions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7683" y="1450731"/>
            <a:ext cx="11069516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dirty="0"/>
              <a:t>			</a:t>
            </a:r>
          </a:p>
          <a:p>
            <a:r>
              <a:rPr lang="en-US" sz="2000" dirty="0"/>
              <a:t>	</a:t>
            </a:r>
            <a:endParaRPr lang="en-US" sz="2000" dirty="0">
              <a:cs typeface="Calibri"/>
            </a:endParaRPr>
          </a:p>
          <a:p>
            <a:endParaRPr lang="en-US" sz="2000" dirty="0"/>
          </a:p>
          <a:p>
            <a:r>
              <a:rPr lang="en-US" sz="2000" dirty="0"/>
              <a:t>		</a:t>
            </a:r>
          </a:p>
          <a:p>
            <a:r>
              <a:rPr lang="en-US" sz="2000" dirty="0"/>
              <a:t>			</a:t>
            </a:r>
          </a:p>
          <a:p>
            <a:r>
              <a:rPr lang="en-US" sz="2000" dirty="0"/>
              <a:t>			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5A503B-39CA-49AA-8A75-D9CB7A17826D}"/>
              </a:ext>
            </a:extLst>
          </p:cNvPr>
          <p:cNvSpPr txBox="1"/>
          <p:nvPr/>
        </p:nvSpPr>
        <p:spPr>
          <a:xfrm>
            <a:off x="685877" y="1217618"/>
            <a:ext cx="10450696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i="1" dirty="0">
                <a:latin typeface="Open Sans "/>
                <a:ea typeface="+mn-lt"/>
                <a:cs typeface="+mn-lt"/>
              </a:rPr>
              <a:t>Defined as positions in Facilities, Public Safety, CDL, Farm, Student Craft, and Retail</a:t>
            </a:r>
            <a:endParaRPr lang="en-US" dirty="0">
              <a:latin typeface="Open Sans "/>
              <a:ea typeface="+mn-lt"/>
              <a:cs typeface="+mn-lt"/>
            </a:endParaRPr>
          </a:p>
          <a:p>
            <a:endParaRPr lang="en-US" dirty="0">
              <a:latin typeface="Open Sans "/>
              <a:ea typeface="+mn-lt"/>
              <a:cs typeface="+mn-lt"/>
            </a:endParaRPr>
          </a:p>
          <a:p>
            <a:r>
              <a:rPr lang="en-US" dirty="0">
                <a:latin typeface="Open Sans "/>
                <a:ea typeface="+mn-lt"/>
                <a:cs typeface="+mn-lt"/>
              </a:rPr>
              <a:t>Not everyone will be able to take advantage of each adjustable work option </a:t>
            </a:r>
          </a:p>
          <a:p>
            <a:endParaRPr lang="en-US" dirty="0">
              <a:latin typeface="Open Sans "/>
              <a:ea typeface="+mn-lt"/>
              <a:cs typeface="+mn-lt"/>
            </a:endParaRPr>
          </a:p>
          <a:p>
            <a:r>
              <a:rPr lang="en-US" dirty="0">
                <a:latin typeface="Open Sans "/>
                <a:ea typeface="+mn-lt"/>
                <a:cs typeface="+mn-lt"/>
              </a:rPr>
              <a:t>Reviewing support opportunities for essential employees in the areas of: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 "/>
                <a:ea typeface="+mn-lt"/>
                <a:cs typeface="+mn-lt"/>
              </a:rPr>
              <a:t>Staffing levels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 "/>
                <a:ea typeface="+mn-lt"/>
                <a:cs typeface="+mn-lt"/>
              </a:rPr>
              <a:t>Turnover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 "/>
                <a:ea typeface="+mn-lt"/>
                <a:cs typeface="+mn-lt"/>
              </a:rPr>
              <a:t>Excessive working hours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 "/>
                <a:ea typeface="+mn-lt"/>
                <a:cs typeface="+mn-lt"/>
              </a:rPr>
              <a:t>Unbalanced work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 "/>
                <a:ea typeface="+mn-lt"/>
                <a:cs typeface="+mn-lt"/>
              </a:rPr>
              <a:t>Supervisor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 "/>
                <a:ea typeface="+mn-lt"/>
                <a:cs typeface="+mn-lt"/>
              </a:rPr>
              <a:t>Career growth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 "/>
                <a:ea typeface="+mn-lt"/>
                <a:cs typeface="+mn-lt"/>
              </a:rPr>
              <a:t>Other work/life balance challenges</a:t>
            </a:r>
          </a:p>
          <a:p>
            <a:endParaRPr lang="en-US" dirty="0">
              <a:latin typeface="Open Sans "/>
              <a:ea typeface="+mn-lt"/>
              <a:cs typeface="+mn-lt"/>
            </a:endParaRPr>
          </a:p>
          <a:p>
            <a:endParaRPr lang="en-US" dirty="0">
              <a:latin typeface="Open Sans "/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7652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964195"/>
            <a:ext cx="12192000" cy="893805"/>
          </a:xfrm>
          <a:prstGeom prst="rect">
            <a:avLst/>
          </a:prstGeom>
          <a:solidFill>
            <a:srgbClr val="005A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1309" y="65731"/>
            <a:ext cx="1467695" cy="147060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687859" y="1019089"/>
            <a:ext cx="9115167" cy="24714"/>
          </a:xfrm>
          <a:prstGeom prst="line">
            <a:avLst/>
          </a:prstGeom>
          <a:ln>
            <a:solidFill>
              <a:srgbClr val="005A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72995" y="335917"/>
            <a:ext cx="8500529" cy="70788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000" dirty="0"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How does adjustable work all fit together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-426418" y="1449215"/>
            <a:ext cx="11069516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dirty="0"/>
              <a:t>			</a:t>
            </a:r>
          </a:p>
          <a:p>
            <a:r>
              <a:rPr lang="en-US" sz="2000" dirty="0"/>
              <a:t>	</a:t>
            </a:r>
            <a:endParaRPr lang="en-US" sz="2000" dirty="0">
              <a:cs typeface="Calibri"/>
            </a:endParaRPr>
          </a:p>
          <a:p>
            <a:endParaRPr lang="en-US" sz="2000" dirty="0"/>
          </a:p>
          <a:p>
            <a:r>
              <a:rPr lang="en-US" sz="2000" dirty="0"/>
              <a:t>		</a:t>
            </a:r>
          </a:p>
          <a:p>
            <a:r>
              <a:rPr lang="en-US" sz="2000" dirty="0"/>
              <a:t>			</a:t>
            </a:r>
          </a:p>
          <a:p>
            <a:r>
              <a:rPr lang="en-US" sz="2000" dirty="0"/>
              <a:t>			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5A503B-39CA-49AA-8A75-D9CB7A17826D}"/>
              </a:ext>
            </a:extLst>
          </p:cNvPr>
          <p:cNvSpPr txBox="1"/>
          <p:nvPr/>
        </p:nvSpPr>
        <p:spPr>
          <a:xfrm>
            <a:off x="100614" y="987550"/>
            <a:ext cx="10450696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>
              <a:latin typeface="Open Sans "/>
              <a:ea typeface="+mn-lt"/>
              <a:cs typeface="+mn-lt"/>
            </a:endParaRPr>
          </a:p>
          <a:p>
            <a:r>
              <a:rPr lang="en-US" dirty="0">
                <a:latin typeface="Open Sans "/>
                <a:ea typeface="+mn-lt"/>
                <a:cs typeface="+mn-lt"/>
              </a:rPr>
              <a:t>When you work through individual plans, how do they fit with the  team, department and division?  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F4733C0-F917-44AB-BD46-A631B38F53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2875318"/>
              </p:ext>
            </p:extLst>
          </p:nvPr>
        </p:nvGraphicFramePr>
        <p:xfrm>
          <a:off x="-994575" y="1891640"/>
          <a:ext cx="5389732" cy="2986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BF49098-A9F0-4C00-8420-E3A0D2C1AE8A}"/>
              </a:ext>
            </a:extLst>
          </p:cNvPr>
          <p:cNvSpPr txBox="1"/>
          <p:nvPr/>
        </p:nvSpPr>
        <p:spPr>
          <a:xfrm>
            <a:off x="6649374" y="1951673"/>
            <a:ext cx="51401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pen Sans "/>
              </a:rPr>
              <a:t>Defining communication methods, explaining how it all fits together and how the mission will continue will be critical.  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56EA538-DA98-4B5F-9582-70A114B97A94}"/>
              </a:ext>
            </a:extLst>
          </p:cNvPr>
          <p:cNvGrpSpPr/>
          <p:nvPr/>
        </p:nvGrpSpPr>
        <p:grpSpPr>
          <a:xfrm>
            <a:off x="2978972" y="2578571"/>
            <a:ext cx="2393347" cy="2306742"/>
            <a:chOff x="2545527" y="1344042"/>
            <a:chExt cx="1642718" cy="1642718"/>
          </a:xfrm>
        </p:grpSpPr>
        <p:sp>
          <p:nvSpPr>
            <p:cNvPr id="12" name="Shape 11">
              <a:extLst>
                <a:ext uri="{FF2B5EF4-FFF2-40B4-BE49-F238E27FC236}">
                  <a16:creationId xmlns:a16="http://schemas.microsoft.com/office/drawing/2014/main" id="{71E927D3-97B3-4591-8AC6-5F24FC758B67}"/>
                </a:ext>
              </a:extLst>
            </p:cNvPr>
            <p:cNvSpPr/>
            <p:nvPr/>
          </p:nvSpPr>
          <p:spPr>
            <a:xfrm>
              <a:off x="2545527" y="1344042"/>
              <a:ext cx="1642718" cy="1642718"/>
            </a:xfrm>
            <a:prstGeom prst="gear9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Shape 4">
              <a:extLst>
                <a:ext uri="{FF2B5EF4-FFF2-40B4-BE49-F238E27FC236}">
                  <a16:creationId xmlns:a16="http://schemas.microsoft.com/office/drawing/2014/main" id="{A15E96DE-2DD6-4220-8F8C-4BB75A35A495}"/>
                </a:ext>
              </a:extLst>
            </p:cNvPr>
            <p:cNvSpPr txBox="1"/>
            <p:nvPr/>
          </p:nvSpPr>
          <p:spPr>
            <a:xfrm>
              <a:off x="2875786" y="1728841"/>
              <a:ext cx="982200" cy="8443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700" kern="1200" dirty="0"/>
                <a:t>Operations and Sustainability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DE0DDF2-4392-425F-A8A3-DEB057F4E19F}"/>
              </a:ext>
            </a:extLst>
          </p:cNvPr>
          <p:cNvGrpSpPr/>
          <p:nvPr/>
        </p:nvGrpSpPr>
        <p:grpSpPr>
          <a:xfrm>
            <a:off x="4899326" y="3670054"/>
            <a:ext cx="2393347" cy="2306742"/>
            <a:chOff x="2545527" y="1344042"/>
            <a:chExt cx="1642718" cy="1642718"/>
          </a:xfrm>
        </p:grpSpPr>
        <p:sp>
          <p:nvSpPr>
            <p:cNvPr id="15" name="Shape 14">
              <a:extLst>
                <a:ext uri="{FF2B5EF4-FFF2-40B4-BE49-F238E27FC236}">
                  <a16:creationId xmlns:a16="http://schemas.microsoft.com/office/drawing/2014/main" id="{B73AC333-B14A-4A7E-979C-F594B0D6CFB7}"/>
                </a:ext>
              </a:extLst>
            </p:cNvPr>
            <p:cNvSpPr/>
            <p:nvPr/>
          </p:nvSpPr>
          <p:spPr>
            <a:xfrm>
              <a:off x="2545527" y="1344042"/>
              <a:ext cx="1642718" cy="1642718"/>
            </a:xfrm>
            <a:prstGeom prst="gear9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Shape 4">
              <a:extLst>
                <a:ext uri="{FF2B5EF4-FFF2-40B4-BE49-F238E27FC236}">
                  <a16:creationId xmlns:a16="http://schemas.microsoft.com/office/drawing/2014/main" id="{8364C9D0-6D4C-43F8-8C51-1F52A21DE758}"/>
                </a:ext>
              </a:extLst>
            </p:cNvPr>
            <p:cNvSpPr txBox="1"/>
            <p:nvPr/>
          </p:nvSpPr>
          <p:spPr>
            <a:xfrm>
              <a:off x="2875786" y="1728841"/>
              <a:ext cx="982200" cy="8443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700" dirty="0"/>
                <a:t>Academics</a:t>
              </a:r>
              <a:endParaRPr lang="en-US" sz="1700" kern="1200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ED67946-F39E-4028-8CC8-F4F5CF7556C6}"/>
              </a:ext>
            </a:extLst>
          </p:cNvPr>
          <p:cNvGrpSpPr/>
          <p:nvPr/>
        </p:nvGrpSpPr>
        <p:grpSpPr>
          <a:xfrm>
            <a:off x="7057165" y="3294304"/>
            <a:ext cx="2393347" cy="2306742"/>
            <a:chOff x="2545527" y="1344042"/>
            <a:chExt cx="1642718" cy="1642718"/>
          </a:xfrm>
        </p:grpSpPr>
        <p:sp>
          <p:nvSpPr>
            <p:cNvPr id="18" name="Shape 17">
              <a:extLst>
                <a:ext uri="{FF2B5EF4-FFF2-40B4-BE49-F238E27FC236}">
                  <a16:creationId xmlns:a16="http://schemas.microsoft.com/office/drawing/2014/main" id="{19C1B075-0EA0-4652-8D05-B1D4B477CE45}"/>
                </a:ext>
              </a:extLst>
            </p:cNvPr>
            <p:cNvSpPr/>
            <p:nvPr/>
          </p:nvSpPr>
          <p:spPr>
            <a:xfrm>
              <a:off x="2545527" y="1344042"/>
              <a:ext cx="1642718" cy="1642718"/>
            </a:xfrm>
            <a:prstGeom prst="gear9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Shape 4">
              <a:extLst>
                <a:ext uri="{FF2B5EF4-FFF2-40B4-BE49-F238E27FC236}">
                  <a16:creationId xmlns:a16="http://schemas.microsoft.com/office/drawing/2014/main" id="{81DCC3BE-0A23-4135-A502-0B03C165D4A7}"/>
                </a:ext>
              </a:extLst>
            </p:cNvPr>
            <p:cNvSpPr txBox="1"/>
            <p:nvPr/>
          </p:nvSpPr>
          <p:spPr>
            <a:xfrm>
              <a:off x="2875786" y="1728841"/>
              <a:ext cx="982200" cy="8443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700" kern="1200" dirty="0"/>
                <a:t>Stu</a:t>
              </a:r>
              <a:r>
                <a:rPr lang="en-US" sz="1700" dirty="0"/>
                <a:t>dent Labor</a:t>
              </a:r>
              <a:endParaRPr lang="en-US" sz="17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77603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964195"/>
            <a:ext cx="12192000" cy="893805"/>
          </a:xfrm>
          <a:prstGeom prst="rect">
            <a:avLst/>
          </a:prstGeom>
          <a:solidFill>
            <a:srgbClr val="005A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8715" y="65731"/>
            <a:ext cx="1330290" cy="133293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687859" y="1019089"/>
            <a:ext cx="9115167" cy="24714"/>
          </a:xfrm>
          <a:prstGeom prst="line">
            <a:avLst/>
          </a:prstGeom>
          <a:ln>
            <a:solidFill>
              <a:srgbClr val="005A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72995" y="335917"/>
            <a:ext cx="5798382" cy="707886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en-US" sz="4000" dirty="0"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Remaining discussion topics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75ED80A-3E72-4DE3-BBB7-60990EBB4994}"/>
              </a:ext>
            </a:extLst>
          </p:cNvPr>
          <p:cNvSpPr txBox="1"/>
          <p:nvPr/>
        </p:nvSpPr>
        <p:spPr>
          <a:xfrm>
            <a:off x="530704" y="1139597"/>
            <a:ext cx="10841591" cy="4801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1.	What are the primary unintended consequences of moving towards 	hybrid/flexible work?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2.	How do you think the student experience and student success would be 	impacted by a move to flexible/hybrid work? 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3.	How do you think hybrid/flexible work would impact the residential commitment of 	Berea College?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4.	How do you think that the Labor Program will be impacted by a move to 	flexible/hybrid work?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5.	How do you anticipate employees who cannot take advantage of 	hybrid/flexible work will respond to campus adoption of hybrid/flexible work?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6.	What are the reputational risks/benefits to Berea College associated with a move to 	hybrid/flexible work?</a:t>
            </a:r>
          </a:p>
        </p:txBody>
      </p:sp>
    </p:spTree>
    <p:extLst>
      <p:ext uri="{BB962C8B-B14F-4D97-AF65-F5344CB8AC3E}">
        <p14:creationId xmlns:p14="http://schemas.microsoft.com/office/powerpoint/2010/main" val="3756879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964195"/>
            <a:ext cx="12192000" cy="893805"/>
          </a:xfrm>
          <a:prstGeom prst="rect">
            <a:avLst/>
          </a:prstGeom>
          <a:solidFill>
            <a:srgbClr val="005A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995" y="201893"/>
            <a:ext cx="9007786" cy="796346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Sources of Our Analysis</a:t>
            </a:r>
            <a:endParaRPr lang="en-US" sz="4000" dirty="0"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6773" y="65731"/>
            <a:ext cx="1552232" cy="155531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42200" y="1019089"/>
            <a:ext cx="9115167" cy="24714"/>
          </a:xfrm>
          <a:prstGeom prst="line">
            <a:avLst/>
          </a:prstGeom>
          <a:ln>
            <a:solidFill>
              <a:srgbClr val="005A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4814BE8-2BEC-4E06-B543-DDC36FDDC326}"/>
              </a:ext>
            </a:extLst>
          </p:cNvPr>
          <p:cNvSpPr txBox="1"/>
          <p:nvPr/>
        </p:nvSpPr>
        <p:spPr>
          <a:xfrm>
            <a:off x="442200" y="1351468"/>
            <a:ext cx="10235036" cy="480131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of subject matter expert professional organizations SHRM, CUPA &amp; McLean &amp; Co.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Benchmarking both public and private Kentucky Colleges</a:t>
            </a:r>
            <a:endParaRPr lang="en-US" sz="18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Survey data from 115 current staff members</a:t>
            </a:r>
          </a:p>
          <a:p>
            <a:endParaRPr lang="en-US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Staff forum anonymous feedback given to AC </a:t>
            </a:r>
          </a:p>
          <a:p>
            <a:endParaRPr lang="en-US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One on one conversations with campus community</a:t>
            </a:r>
          </a:p>
          <a:p>
            <a:endParaRPr lang="en-US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Institutional research survey on effects of remote work</a:t>
            </a:r>
          </a:p>
          <a:p>
            <a:endParaRPr lang="en-US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Collaboration with Labor, Financial Aid, Work College Consortium, and IS&amp;S</a:t>
            </a:r>
          </a:p>
          <a:p>
            <a:endParaRPr lang="en-US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In-person focus group with essential on-campus employees. </a:t>
            </a: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29023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964195"/>
            <a:ext cx="12192000" cy="893805"/>
          </a:xfrm>
          <a:prstGeom prst="rect">
            <a:avLst/>
          </a:prstGeom>
          <a:solidFill>
            <a:srgbClr val="005A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913" y="167534"/>
            <a:ext cx="9007786" cy="796346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Key Definitions</a:t>
            </a:r>
            <a:endParaRPr lang="en-US" sz="4000" dirty="0"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2283" y="65731"/>
            <a:ext cx="1516722" cy="151973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42200" y="1019089"/>
            <a:ext cx="9115167" cy="24714"/>
          </a:xfrm>
          <a:prstGeom prst="line">
            <a:avLst/>
          </a:prstGeom>
          <a:ln>
            <a:solidFill>
              <a:srgbClr val="005A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4814BE8-2BEC-4E06-B543-DDC36FDDC326}"/>
              </a:ext>
            </a:extLst>
          </p:cNvPr>
          <p:cNvSpPr txBox="1"/>
          <p:nvPr/>
        </p:nvSpPr>
        <p:spPr>
          <a:xfrm>
            <a:off x="442200" y="1351468"/>
            <a:ext cx="10235036" cy="498598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800" b="1" i="0" u="none" strike="noStrike" baseline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Adjustable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i="0" u="none" strike="noStrike" baseline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Includes all types of work except for full-time on-site.  </a:t>
            </a:r>
            <a:r>
              <a:rPr lang="en-US" b="1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(flexible, hybrid &amp; remote)</a:t>
            </a:r>
            <a:endParaRPr lang="en-US" sz="1800" b="1" i="0" u="none" strike="noStrike" baseline="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1800" b="1" i="0" u="none" strike="noStrike" baseline="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800" b="1" i="0" u="none" strike="noStrike" baseline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Flexible Work</a:t>
            </a:r>
            <a:r>
              <a:rPr lang="en-US" b="1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  <a:endParaRPr lang="en-US" sz="18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Flextime is a provision that gives employees the flexibility to perform their assigned duties outside of conventional business hours.</a:t>
            </a:r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  <a:endParaRPr lang="en-US" sz="18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Employees start and finish work at different times but work the same number of hours.</a:t>
            </a:r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  <a:endParaRPr lang="en-US" sz="18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Employee works at least four </a:t>
            </a:r>
            <a:r>
              <a:rPr lang="en-US" sz="1800" b="0" i="0" u="none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hours</a:t>
            </a: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within a normal workday </a:t>
            </a:r>
            <a:r>
              <a:rPr lang="en-US" sz="1800" b="0" i="0" u="none" strike="noStrike" baseline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 </a:t>
            </a: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ensure coverage.</a:t>
            </a:r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  <a:endParaRPr lang="en-US" sz="18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Flexible Work can be a permanent change in schedule or may be granted for a short duration with an agreed end date.</a:t>
            </a:r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Requests would be approved by the supervisor.</a:t>
            </a:r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  <a:endParaRPr lang="en-US" sz="18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Flexible Work schedules can be available for a wider range of employees.</a:t>
            </a:r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  <a:endParaRPr lang="en-US" sz="18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/>
              <a:buChar char="•"/>
            </a:pPr>
            <a:endParaRPr lang="en-US" sz="18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Examples: </a:t>
            </a:r>
          </a:p>
          <a:p>
            <a:pPr lvl="2"/>
            <a:r>
              <a:rPr lang="en-US" sz="16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 – F 7:30 – 12:00, 12:30 – 4:00 (early in, early out)</a:t>
            </a:r>
          </a:p>
          <a:p>
            <a:pPr lvl="2"/>
            <a:r>
              <a:rPr lang="en-US" sz="16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 – Th 7:00 – 12:00, 12:30 – 5:30 (aka "4, 10s")</a:t>
            </a: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11784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964195"/>
            <a:ext cx="12192000" cy="893805"/>
          </a:xfrm>
          <a:prstGeom prst="rect">
            <a:avLst/>
          </a:prstGeom>
          <a:solidFill>
            <a:srgbClr val="005A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913" y="167534"/>
            <a:ext cx="9007786" cy="796346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Key Definitions</a:t>
            </a:r>
            <a:endParaRPr lang="en-US" sz="4000" dirty="0"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7995" y="65731"/>
            <a:ext cx="1641009" cy="164426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42200" y="1019089"/>
            <a:ext cx="9115167" cy="24714"/>
          </a:xfrm>
          <a:prstGeom prst="line">
            <a:avLst/>
          </a:prstGeom>
          <a:ln>
            <a:solidFill>
              <a:srgbClr val="005A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4814BE8-2BEC-4E06-B543-DDC36FDDC326}"/>
              </a:ext>
            </a:extLst>
          </p:cNvPr>
          <p:cNvSpPr txBox="1"/>
          <p:nvPr/>
        </p:nvSpPr>
        <p:spPr>
          <a:xfrm>
            <a:off x="442200" y="1342232"/>
            <a:ext cx="11307600" cy="397031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800" b="1" i="0" u="none" strike="noStrike" baseline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Hybrid </a:t>
            </a:r>
            <a:r>
              <a:rPr lang="en-US" b="1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Work</a:t>
            </a:r>
            <a:endParaRPr lang="en-US" sz="18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default workspace is on-site, but remote work is available as an option.</a:t>
            </a:r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  <a:endParaRPr lang="en-US" sz="18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Remote work may be implemented for a short duration of time in lieu of leave. Requests would be approved by the supervisor.</a:t>
            </a:r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</a:p>
          <a:p>
            <a:pPr marL="285750" indent="-285750">
              <a:buFont typeface="Arial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this model, employers may opt to establish a maximum number of days employees can work from home.</a:t>
            </a:r>
          </a:p>
          <a:p>
            <a:endParaRPr lang="en-US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800" b="1" i="0" u="none" strike="noStrike" baseline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Remote Work</a:t>
            </a:r>
            <a:r>
              <a:rPr lang="en-US" b="1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  <a:endParaRPr lang="en-US" sz="18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Employees work from somewhere other than the office, including working from home or from other locations ongoing.</a:t>
            </a:r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  <a:endParaRPr lang="en-US" sz="18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Also known as </a:t>
            </a:r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"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telework</a:t>
            </a:r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"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or </a:t>
            </a:r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"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mobile working.</a:t>
            </a:r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" </a:t>
            </a:r>
            <a:endParaRPr lang="en-US" sz="18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Full work week is completed off-site.</a:t>
            </a:r>
            <a:endParaRPr lang="en-US" sz="18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29414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964195"/>
            <a:ext cx="12192000" cy="893805"/>
          </a:xfrm>
          <a:prstGeom prst="rect">
            <a:avLst/>
          </a:prstGeom>
          <a:solidFill>
            <a:srgbClr val="005A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913" y="167534"/>
            <a:ext cx="9007786" cy="796346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Key Definitions</a:t>
            </a:r>
            <a:endParaRPr lang="en-US" sz="4000" dirty="0"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3963" y="65731"/>
            <a:ext cx="1665041" cy="1668345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42200" y="1019089"/>
            <a:ext cx="9115167" cy="24714"/>
          </a:xfrm>
          <a:prstGeom prst="line">
            <a:avLst/>
          </a:prstGeom>
          <a:ln>
            <a:solidFill>
              <a:srgbClr val="005A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4814BE8-2BEC-4E06-B543-DDC36FDDC326}"/>
              </a:ext>
            </a:extLst>
          </p:cNvPr>
          <p:cNvSpPr txBox="1"/>
          <p:nvPr/>
        </p:nvSpPr>
        <p:spPr>
          <a:xfrm>
            <a:off x="442200" y="1241841"/>
            <a:ext cx="9911764" cy="369331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endParaRPr lang="en-US" sz="1800" b="1" i="0" u="none" strike="noStrike" baseline="0" dirty="0">
              <a:solidFill>
                <a:srgbClr val="000000"/>
              </a:solidFill>
              <a:latin typeface="Open Sans "/>
              <a:cs typeface="Times New Roman"/>
            </a:endParaRPr>
          </a:p>
          <a:p>
            <a:r>
              <a:rPr lang="en-US" sz="1800" b="1" i="0" u="none" strike="noStrike" baseline="0" dirty="0">
                <a:solidFill>
                  <a:srgbClr val="000000"/>
                </a:solidFill>
                <a:latin typeface="Open Sans "/>
                <a:cs typeface="Times New Roman"/>
              </a:rPr>
              <a:t>Short Term Basis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Open Sans "/>
                <a:cs typeface="Times New Roman"/>
              </a:rPr>
              <a:t>– An adjustment to a schedule typically lasting </a:t>
            </a:r>
            <a:r>
              <a:rPr lang="en-US" dirty="0">
                <a:solidFill>
                  <a:srgbClr val="000000"/>
                </a:solidFill>
                <a:latin typeface="Open Sans "/>
                <a:cs typeface="Times New Roman"/>
              </a:rPr>
              <a:t>up to 30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Open Sans "/>
                <a:cs typeface="Times New Roman"/>
              </a:rPr>
              <a:t>days. Generally based on</a:t>
            </a:r>
            <a:r>
              <a:rPr lang="en-US" dirty="0">
                <a:solidFill>
                  <a:srgbClr val="000000"/>
                </a:solidFill>
                <a:latin typeface="Open Sans "/>
                <a:cs typeface="Times New Roman"/>
              </a:rPr>
              <a:t> 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Open Sans "/>
                <a:cs typeface="Times New Roman"/>
              </a:rPr>
              <a:t>a short-term change such as childcare, family illness, nighttime student meetings or a special project.</a:t>
            </a:r>
            <a:r>
              <a:rPr lang="en-US" dirty="0">
                <a:solidFill>
                  <a:srgbClr val="000000"/>
                </a:solidFill>
                <a:latin typeface="Open Sans "/>
                <a:cs typeface="Times New Roman"/>
              </a:rPr>
              <a:t> </a:t>
            </a:r>
            <a:endParaRPr lang="en-US" sz="1800" b="0" i="0" u="none" strike="noStrike" baseline="0" dirty="0">
              <a:solidFill>
                <a:srgbClr val="000000"/>
              </a:solidFill>
              <a:latin typeface="Open Sans "/>
              <a:cs typeface="Times New Roman"/>
            </a:endParaRPr>
          </a:p>
          <a:p>
            <a:endParaRPr lang="en-US" b="1" dirty="0">
              <a:solidFill>
                <a:srgbClr val="000000"/>
              </a:solidFill>
              <a:latin typeface="Open Sans "/>
              <a:cs typeface="Times New Roman"/>
            </a:endParaRPr>
          </a:p>
          <a:p>
            <a:endParaRPr lang="en-US" b="1" dirty="0">
              <a:solidFill>
                <a:srgbClr val="000000"/>
              </a:solidFill>
              <a:latin typeface="Open Sans "/>
              <a:cs typeface="Times New Roman"/>
            </a:endParaRPr>
          </a:p>
          <a:p>
            <a:r>
              <a:rPr lang="en-US" sz="1800" b="1" i="0" u="none" strike="noStrike" baseline="0" dirty="0">
                <a:solidFill>
                  <a:srgbClr val="000000"/>
                </a:solidFill>
                <a:latin typeface="Open Sans "/>
                <a:cs typeface="Times New Roman"/>
              </a:rPr>
              <a:t>Long Term Basis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Open Sans "/>
                <a:cs typeface="Times New Roman"/>
              </a:rPr>
              <a:t>– An adjustment to a work </a:t>
            </a:r>
            <a:r>
              <a:rPr lang="en-US" dirty="0">
                <a:solidFill>
                  <a:srgbClr val="000000"/>
                </a:solidFill>
                <a:latin typeface="Open Sans "/>
                <a:cs typeface="Times New Roman"/>
              </a:rPr>
              <a:t>schedule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Open Sans "/>
                <a:cs typeface="Times New Roman"/>
              </a:rPr>
              <a:t> typically lasting over </a:t>
            </a:r>
            <a:r>
              <a:rPr lang="en-US" dirty="0">
                <a:solidFill>
                  <a:srgbClr val="000000"/>
                </a:solidFill>
                <a:latin typeface="Open Sans "/>
                <a:cs typeface="Times New Roman"/>
              </a:rPr>
              <a:t>30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Open Sans "/>
                <a:cs typeface="Times New Roman"/>
              </a:rPr>
              <a:t>days and the feasibility of long-term success </a:t>
            </a:r>
            <a:r>
              <a:rPr lang="en-US" dirty="0">
                <a:solidFill>
                  <a:srgbClr val="000000"/>
                </a:solidFill>
                <a:latin typeface="Open Sans "/>
                <a:cs typeface="Times New Roman"/>
              </a:rPr>
              <a:t>has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Open Sans "/>
                <a:cs typeface="Times New Roman"/>
              </a:rPr>
              <a:t> been vetted.</a:t>
            </a:r>
            <a:r>
              <a:rPr lang="en-US" dirty="0">
                <a:solidFill>
                  <a:srgbClr val="000000"/>
                </a:solidFill>
                <a:latin typeface="Open Sans "/>
                <a:cs typeface="Times New Roman"/>
              </a:rPr>
              <a:t> </a:t>
            </a:r>
          </a:p>
          <a:p>
            <a:endParaRPr lang="en-US" dirty="0">
              <a:solidFill>
                <a:srgbClr val="000000"/>
              </a:solidFill>
              <a:latin typeface="Open Sans "/>
              <a:cs typeface="Times New Roman"/>
            </a:endParaRPr>
          </a:p>
          <a:p>
            <a:r>
              <a:rPr lang="en-US" b="1" dirty="0">
                <a:solidFill>
                  <a:srgbClr val="000000"/>
                </a:solidFill>
                <a:latin typeface="Open Sans "/>
                <a:cs typeface="Times New Roman"/>
              </a:rPr>
              <a:t>Essential on-site employees </a:t>
            </a:r>
            <a:r>
              <a:rPr lang="en-US" dirty="0">
                <a:solidFill>
                  <a:srgbClr val="000000"/>
                </a:solidFill>
                <a:latin typeface="Open Sans "/>
                <a:cs typeface="Times New Roman"/>
              </a:rPr>
              <a:t>- </a:t>
            </a:r>
            <a:r>
              <a:rPr lang="en-US" dirty="0">
                <a:latin typeface="Open Sans "/>
                <a:ea typeface="+mn-lt"/>
                <a:cs typeface="+mn-lt"/>
              </a:rPr>
              <a:t>Facilities, Public Safety, CDL, Farm, Student Craft, and Retail</a:t>
            </a:r>
            <a:endParaRPr lang="en-US" dirty="0">
              <a:solidFill>
                <a:srgbClr val="000000"/>
              </a:solidFill>
              <a:latin typeface="Open Sans "/>
              <a:cs typeface="Times New Roman"/>
            </a:endParaRPr>
          </a:p>
          <a:p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/>
            </a:endParaRPr>
          </a:p>
          <a:p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5400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964195"/>
            <a:ext cx="12192000" cy="893805"/>
          </a:xfrm>
          <a:prstGeom prst="rect">
            <a:avLst/>
          </a:prstGeom>
          <a:solidFill>
            <a:srgbClr val="005A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629" y="65731"/>
            <a:ext cx="1614376" cy="1617579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687859" y="1019089"/>
            <a:ext cx="9115167" cy="24714"/>
          </a:xfrm>
          <a:prstGeom prst="line">
            <a:avLst/>
          </a:prstGeom>
          <a:ln>
            <a:solidFill>
              <a:srgbClr val="005A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72995" y="256304"/>
            <a:ext cx="5288627" cy="707886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en-US" sz="4000" b="1" dirty="0"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HR Survey Data Summary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7156" y="1972447"/>
            <a:ext cx="10726867" cy="418576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>
                <a:latin typeface="Open Sans "/>
                <a:cs typeface="Calibri"/>
              </a:rPr>
              <a:t>94% </a:t>
            </a:r>
            <a:r>
              <a:rPr lang="en-US" dirty="0">
                <a:latin typeface="Open Sans "/>
                <a:cs typeface="Calibri"/>
              </a:rPr>
              <a:t>are in favor of allowing Berea College staff employees to work adjustable hours during the school year.</a:t>
            </a:r>
          </a:p>
          <a:p>
            <a:endParaRPr lang="en-US" dirty="0">
              <a:latin typeface="Open Sans "/>
              <a:cs typeface="Calibri"/>
            </a:endParaRPr>
          </a:p>
          <a:p>
            <a:r>
              <a:rPr lang="en-US" sz="2400" b="1" dirty="0">
                <a:latin typeface="Open Sans "/>
                <a:cs typeface="Calibri"/>
              </a:rPr>
              <a:t>95% </a:t>
            </a:r>
            <a:r>
              <a:rPr lang="en-US" dirty="0">
                <a:latin typeface="Open Sans "/>
                <a:cs typeface="Calibri"/>
              </a:rPr>
              <a:t>are in favor of allowing Berea College staff employees to work from home if job performance can be maintained satisfactorily.</a:t>
            </a:r>
          </a:p>
          <a:p>
            <a:endParaRPr lang="en-US" dirty="0">
              <a:latin typeface="Open Sans "/>
              <a:cs typeface="Calibri"/>
            </a:endParaRPr>
          </a:p>
          <a:p>
            <a:r>
              <a:rPr lang="en-US" sz="2400" b="1" dirty="0">
                <a:latin typeface="Open Sans "/>
                <a:cs typeface="Calibri"/>
              </a:rPr>
              <a:t>94%</a:t>
            </a:r>
            <a:r>
              <a:rPr lang="en-US" dirty="0">
                <a:latin typeface="Open Sans "/>
                <a:cs typeface="Calibri"/>
              </a:rPr>
              <a:t> of employees surveyed said that temporary changes to work schedules </a:t>
            </a:r>
            <a:r>
              <a:rPr lang="en-US" b="1" dirty="0">
                <a:latin typeface="Open Sans "/>
                <a:cs typeface="Calibri"/>
              </a:rPr>
              <a:t>would help work/life balance; </a:t>
            </a:r>
            <a:r>
              <a:rPr lang="en-US" sz="2400" b="1" dirty="0">
                <a:latin typeface="Open Sans "/>
                <a:cs typeface="Calibri"/>
              </a:rPr>
              <a:t>89% </a:t>
            </a:r>
            <a:r>
              <a:rPr lang="en-US" dirty="0">
                <a:latin typeface="Open Sans "/>
                <a:cs typeface="Calibri"/>
              </a:rPr>
              <a:t>of supervisors agreed.</a:t>
            </a:r>
          </a:p>
          <a:p>
            <a:endParaRPr lang="en-US" dirty="0">
              <a:latin typeface="Open Sans "/>
              <a:cs typeface="Calibri"/>
            </a:endParaRPr>
          </a:p>
          <a:p>
            <a:r>
              <a:rPr lang="en-US" dirty="0">
                <a:latin typeface="Open Sans "/>
                <a:cs typeface="Calibri"/>
              </a:rPr>
              <a:t>Employees that said they would use this type of schedule on a permanent basis:  </a:t>
            </a:r>
          </a:p>
          <a:p>
            <a:r>
              <a:rPr lang="en-US" b="1" dirty="0">
                <a:latin typeface="Open Sans "/>
                <a:cs typeface="Calibri"/>
              </a:rPr>
              <a:t>                                 </a:t>
            </a:r>
            <a:r>
              <a:rPr lang="en-US" sz="2000" b="1" dirty="0">
                <a:latin typeface="Open Sans "/>
                <a:cs typeface="Calibri"/>
              </a:rPr>
              <a:t>     </a:t>
            </a:r>
          </a:p>
          <a:p>
            <a:r>
              <a:rPr lang="en-US" sz="2000" b="1" dirty="0">
                <a:latin typeface="Open Sans "/>
                <a:cs typeface="Calibri"/>
              </a:rPr>
              <a:t>		Flexible: </a:t>
            </a:r>
            <a:r>
              <a:rPr lang="en-US" sz="2400" b="1" dirty="0">
                <a:latin typeface="Open Sans "/>
                <a:cs typeface="Calibri"/>
              </a:rPr>
              <a:t>67%</a:t>
            </a:r>
            <a:r>
              <a:rPr lang="en-US" sz="2000" b="1" dirty="0">
                <a:latin typeface="Open Sans "/>
                <a:cs typeface="Calibri"/>
              </a:rPr>
              <a:t>                    Hybrid: </a:t>
            </a:r>
            <a:r>
              <a:rPr lang="en-US" sz="2400" b="1" dirty="0">
                <a:latin typeface="Open Sans "/>
                <a:cs typeface="Calibri"/>
              </a:rPr>
              <a:t>79%</a:t>
            </a:r>
            <a:r>
              <a:rPr lang="en-US" sz="2000" b="1" dirty="0">
                <a:latin typeface="Open Sans "/>
                <a:cs typeface="Calibri"/>
              </a:rPr>
              <a:t>                    Remote: </a:t>
            </a:r>
            <a:r>
              <a:rPr lang="en-US" sz="2400" b="1" dirty="0">
                <a:latin typeface="Open Sans "/>
                <a:cs typeface="Calibri"/>
              </a:rPr>
              <a:t>60%</a:t>
            </a:r>
          </a:p>
          <a:p>
            <a:pPr marL="285750" indent="-285750">
              <a:buFont typeface="Arial"/>
              <a:buChar char="•"/>
            </a:pPr>
            <a:endParaRPr lang="en-US" dirty="0"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F75E83-E3E7-47F1-BDD9-3AAB0954187F}"/>
              </a:ext>
            </a:extLst>
          </p:cNvPr>
          <p:cNvSpPr txBox="1"/>
          <p:nvPr/>
        </p:nvSpPr>
        <p:spPr>
          <a:xfrm>
            <a:off x="687859" y="1210411"/>
            <a:ext cx="9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2060"/>
                </a:solidFill>
                <a:latin typeface="Open Sans "/>
                <a:ea typeface="+mn-lt"/>
                <a:cs typeface="+mn-lt"/>
              </a:rPr>
              <a:t>Focus group included </a:t>
            </a:r>
            <a:r>
              <a:rPr lang="en-US" b="1" dirty="0">
                <a:solidFill>
                  <a:srgbClr val="002060"/>
                </a:solidFill>
                <a:latin typeface="Open Sans "/>
                <a:ea typeface="+mn-lt"/>
                <a:cs typeface="+mn-lt"/>
              </a:rPr>
              <a:t>115 staff members </a:t>
            </a:r>
            <a:r>
              <a:rPr lang="en-US" dirty="0">
                <a:solidFill>
                  <a:srgbClr val="002060"/>
                </a:solidFill>
                <a:latin typeface="Open Sans "/>
                <a:ea typeface="+mn-lt"/>
                <a:cs typeface="+mn-lt"/>
              </a:rPr>
              <a:t>that responded to two surveys. </a:t>
            </a:r>
          </a:p>
        </p:txBody>
      </p:sp>
    </p:spTree>
    <p:extLst>
      <p:ext uri="{BB962C8B-B14F-4D97-AF65-F5344CB8AC3E}">
        <p14:creationId xmlns:p14="http://schemas.microsoft.com/office/powerpoint/2010/main" val="2440986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964195"/>
            <a:ext cx="12192000" cy="893805"/>
          </a:xfrm>
          <a:prstGeom prst="rect">
            <a:avLst/>
          </a:prstGeom>
          <a:solidFill>
            <a:srgbClr val="005A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3293" y="65731"/>
            <a:ext cx="1535712" cy="153030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687859" y="881378"/>
            <a:ext cx="9115167" cy="24714"/>
          </a:xfrm>
          <a:prstGeom prst="line">
            <a:avLst/>
          </a:prstGeom>
          <a:ln>
            <a:solidFill>
              <a:srgbClr val="005A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72995" y="157559"/>
            <a:ext cx="7164269" cy="707886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en-US" sz="4000" b="1" dirty="0"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Information Systems &amp; Technology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8524" y="899538"/>
            <a:ext cx="1040777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dirty="0"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B337FE-139F-4609-AD80-50955A2B8D1C}"/>
              </a:ext>
            </a:extLst>
          </p:cNvPr>
          <p:cNvSpPr txBox="1"/>
          <p:nvPr/>
        </p:nvSpPr>
        <p:spPr>
          <a:xfrm>
            <a:off x="6135007" y="1011705"/>
            <a:ext cx="5477054" cy="34470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rgbClr val="005A8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Collaboration – ensure clear and </a:t>
            </a:r>
          </a:p>
          <a:p>
            <a:r>
              <a:rPr lang="en-US" b="1" dirty="0">
                <a:solidFill>
                  <a:srgbClr val="005A8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accessible documentation of work </a:t>
            </a:r>
          </a:p>
          <a:p>
            <a:r>
              <a:rPr lang="en-US" b="1" dirty="0">
                <a:solidFill>
                  <a:srgbClr val="005A8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practices, procedures, expectations</a:t>
            </a:r>
            <a:endParaRPr lang="en-US" dirty="0">
              <a:solidFill>
                <a:srgbClr val="005A85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b="1" dirty="0">
              <a:solidFill>
                <a:srgbClr val="005A85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Microsoft Booking – Appointment system that works in connection with email. </a:t>
            </a:r>
            <a:endParaRPr lang="en-US" sz="16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MyBerea – view/ update employee information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BOX to share and collaborate on documents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 Risk/Security required high speed internet access with video conference capability from residence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ISS Conduct Training – MS Teams</a:t>
            </a: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8B0D243-886B-4175-85B9-8AA53CB9238B}"/>
              </a:ext>
            </a:extLst>
          </p:cNvPr>
          <p:cNvSpPr txBox="1"/>
          <p:nvPr/>
        </p:nvSpPr>
        <p:spPr>
          <a:xfrm>
            <a:off x="356506" y="984489"/>
            <a:ext cx="5477054" cy="4462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400" b="1" dirty="0">
              <a:solidFill>
                <a:srgbClr val="005A85"/>
              </a:solidFill>
              <a:cs typeface="Calibri"/>
            </a:endParaRPr>
          </a:p>
          <a:p>
            <a:r>
              <a:rPr lang="en-US" b="1" dirty="0">
                <a:solidFill>
                  <a:srgbClr val="005A8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Communication  Tools</a:t>
            </a:r>
          </a:p>
          <a:p>
            <a:endParaRPr lang="en-US" b="1" dirty="0">
              <a:solidFill>
                <a:srgbClr val="005A85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Wingdings"/>
              <a:buChar char="§"/>
            </a:pPr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Zoom – Contract ends 7/31/2022</a:t>
            </a:r>
          </a:p>
          <a:p>
            <a:pPr marL="285750" indent="-285750">
              <a:buFont typeface="Wingdings"/>
              <a:buChar char="§"/>
            </a:pPr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Wingdings"/>
              <a:buChar char="§"/>
            </a:pPr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MS Teams – Upgrades coming spring of ‘22</a:t>
            </a:r>
            <a:endParaRPr lang="en-US" sz="160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742950" lvl="1" indent="-285750">
              <a:buFont typeface="Wingdings"/>
              <a:buChar char="§"/>
            </a:pPr>
            <a:r>
              <a:rPr lang="en-US" sz="16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Phone System through MS Teams</a:t>
            </a:r>
          </a:p>
          <a:p>
            <a:pPr marL="742950" lvl="1" indent="-285750">
              <a:buFont typeface="Wingdings"/>
              <a:buChar char="§"/>
            </a:pPr>
            <a:r>
              <a:rPr lang="en-US" sz="16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MS Teams App</a:t>
            </a:r>
          </a:p>
          <a:p>
            <a:pPr marL="742950" lvl="1" indent="-285750">
              <a:buFont typeface="Wingdings"/>
              <a:buChar char="§"/>
            </a:pPr>
            <a:r>
              <a:rPr lang="en-US" sz="16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Work calls can be made using MS teams</a:t>
            </a:r>
          </a:p>
          <a:p>
            <a:endParaRPr lang="en-US" sz="160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Wingdings"/>
              <a:buChar char="§"/>
            </a:pPr>
            <a:r>
              <a:rPr lang="en-US" sz="16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Headsets improve quality of discussions</a:t>
            </a:r>
          </a:p>
          <a:p>
            <a:endParaRPr lang="en-US" sz="160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Wingdings"/>
              <a:buChar char="§"/>
            </a:pPr>
            <a:endParaRPr lang="en-US" dirty="0">
              <a:cs typeface="Calibri"/>
            </a:endParaRPr>
          </a:p>
          <a:p>
            <a:pPr marL="285750" indent="-285750">
              <a:buFont typeface="Wingdings"/>
              <a:buChar char="§"/>
            </a:pPr>
            <a:endParaRPr lang="en-US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6818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964195"/>
            <a:ext cx="12192000" cy="893805"/>
          </a:xfrm>
          <a:prstGeom prst="rect">
            <a:avLst/>
          </a:prstGeom>
          <a:solidFill>
            <a:srgbClr val="005A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9267" y="65731"/>
            <a:ext cx="1449737" cy="1452614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687859" y="1019089"/>
            <a:ext cx="9115167" cy="24714"/>
          </a:xfrm>
          <a:prstGeom prst="line">
            <a:avLst/>
          </a:prstGeom>
          <a:ln>
            <a:solidFill>
              <a:srgbClr val="005A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18365" y="225238"/>
            <a:ext cx="9315848" cy="70788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000" b="1" dirty="0"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Labor Supervisor Challenges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7178" y="1230393"/>
            <a:ext cx="10245926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>
                <a:cs typeface="Calibri"/>
              </a:rPr>
              <a:t>Discussions continue concerning Labor Supervisors participating in adjustable work schedules </a:t>
            </a:r>
          </a:p>
          <a:p>
            <a:endParaRPr lang="en-US" dirty="0">
              <a:cs typeface="Calibri"/>
            </a:endParaRPr>
          </a:p>
          <a:p>
            <a:r>
              <a:rPr lang="en-US" b="1" dirty="0">
                <a:cs typeface="Calibri"/>
              </a:rPr>
              <a:t>What % of a student's work time must be supervised in person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cs typeface="Calibri"/>
              </a:rPr>
              <a:t>The student's potential work availability </a:t>
            </a:r>
            <a:r>
              <a:rPr lang="en-US" u="sng" dirty="0">
                <a:cs typeface="Calibri"/>
              </a:rPr>
              <a:t>cannot</a:t>
            </a:r>
            <a:r>
              <a:rPr lang="en-US" dirty="0">
                <a:cs typeface="Calibri"/>
              </a:rPr>
              <a:t> be limited by the labor supervisor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>
                <a:cs typeface="Calibri"/>
              </a:rPr>
              <a:t>Student’s availability takes precedence over the supervisor's schedule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cs typeface="Calibri"/>
              </a:rPr>
              <a:t>Work must be defined and training complete</a:t>
            </a:r>
          </a:p>
          <a:p>
            <a:endParaRPr lang="en-US" dirty="0">
              <a:cs typeface="Calibri"/>
            </a:endParaRPr>
          </a:p>
          <a:p>
            <a:r>
              <a:rPr lang="en-US" b="1" dirty="0">
                <a:cs typeface="Calibri"/>
              </a:rPr>
              <a:t> </a:t>
            </a:r>
          </a:p>
          <a:p>
            <a:endParaRPr lang="en-US" b="1" dirty="0">
              <a:cs typeface="Calibri"/>
            </a:endParaRPr>
          </a:p>
          <a:p>
            <a:endParaRPr lang="en-US" b="1" dirty="0">
              <a:cs typeface="Calibri"/>
            </a:endParaRPr>
          </a:p>
          <a:p>
            <a:r>
              <a:rPr lang="en-US" b="1" dirty="0">
                <a:cs typeface="Calibri"/>
              </a:rPr>
              <a:t>Suggestions to aid success: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cs typeface="Calibri"/>
              </a:rPr>
              <a:t>Cross training of student assignments so they can ask questions to more than one person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cs typeface="Calibri"/>
              </a:rPr>
              <a:t>Multiple proxies for approving work hours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cs typeface="Calibri"/>
              </a:rPr>
              <a:t>Labor supervisor opportunities could still exist when there are no classes</a:t>
            </a:r>
          </a:p>
          <a:p>
            <a:endParaRPr lang="en-US" dirty="0">
              <a:cs typeface="Calibri"/>
            </a:endParaRPr>
          </a:p>
          <a:p>
            <a:r>
              <a:rPr lang="en-US" dirty="0"/>
              <a:t>		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50AD2B-A47B-4708-9731-43522A717252}"/>
              </a:ext>
            </a:extLst>
          </p:cNvPr>
          <p:cNvSpPr txBox="1"/>
          <p:nvPr/>
        </p:nvSpPr>
        <p:spPr>
          <a:xfrm>
            <a:off x="8091488" y="2533024"/>
            <a:ext cx="3423075" cy="14773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Total BC employees		650</a:t>
            </a:r>
          </a:p>
          <a:p>
            <a:r>
              <a:rPr lang="en-US" dirty="0"/>
              <a:t>Faculty			184</a:t>
            </a:r>
          </a:p>
          <a:p>
            <a:r>
              <a:rPr lang="en-US" dirty="0"/>
              <a:t>Essential On-site		142</a:t>
            </a:r>
          </a:p>
          <a:p>
            <a:r>
              <a:rPr lang="en-US" dirty="0"/>
              <a:t>Labor Supervisors		</a:t>
            </a:r>
            <a:r>
              <a:rPr lang="en-US" u="sng" dirty="0"/>
              <a:t>150</a:t>
            </a:r>
          </a:p>
          <a:p>
            <a:r>
              <a:rPr lang="en-US" dirty="0"/>
              <a:t>Remaining Employees	174</a:t>
            </a:r>
          </a:p>
        </p:txBody>
      </p:sp>
    </p:spTree>
    <p:extLst>
      <p:ext uri="{BB962C8B-B14F-4D97-AF65-F5344CB8AC3E}">
        <p14:creationId xmlns:p14="http://schemas.microsoft.com/office/powerpoint/2010/main" val="3434533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AA09B-9C31-4F33-BB0A-B5BD35409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988" y="275893"/>
            <a:ext cx="10664007" cy="1030402"/>
          </a:xfrm>
        </p:spPr>
        <p:txBody>
          <a:bodyPr/>
          <a:lstStyle/>
          <a:p>
            <a:pPr algn="ctr"/>
            <a:r>
              <a:rPr lang="en-US" sz="3500" b="1" dirty="0">
                <a:solidFill>
                  <a:schemeClr val="tx1"/>
                </a:solidFill>
                <a:latin typeface="Garamond"/>
              </a:rPr>
              <a:t>Leverage best practices in performance </a:t>
            </a:r>
            <a:br>
              <a:rPr lang="en-US" sz="3500" b="1" dirty="0">
                <a:solidFill>
                  <a:schemeClr val="tx1"/>
                </a:solidFill>
                <a:latin typeface="Garamond"/>
              </a:rPr>
            </a:br>
            <a:r>
              <a:rPr lang="en-US" sz="3500" b="1" dirty="0">
                <a:solidFill>
                  <a:schemeClr val="tx1"/>
                </a:solidFill>
                <a:latin typeface="Garamond"/>
              </a:rPr>
              <a:t>management to enable effective FHW</a:t>
            </a:r>
          </a:p>
        </p:txBody>
      </p:sp>
      <p:pic>
        <p:nvPicPr>
          <p:cNvPr id="22" name="Picture 21" descr="Logo&#10;&#10;Description automatically generated">
            <a:extLst>
              <a:ext uri="{FF2B5EF4-FFF2-40B4-BE49-F238E27FC236}">
                <a16:creationId xmlns:a16="http://schemas.microsoft.com/office/drawing/2014/main" id="{928EAE86-D2EB-4F1A-A2A0-50C1BC99EC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9196" y="65731"/>
            <a:ext cx="1379810" cy="138499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213F3927-832A-400E-88A5-2C4464CD232A}"/>
              </a:ext>
            </a:extLst>
          </p:cNvPr>
          <p:cNvSpPr/>
          <p:nvPr/>
        </p:nvSpPr>
        <p:spPr>
          <a:xfrm>
            <a:off x="0" y="6245409"/>
            <a:ext cx="12192000" cy="612591"/>
          </a:xfrm>
          <a:prstGeom prst="rect">
            <a:avLst/>
          </a:prstGeom>
          <a:solidFill>
            <a:srgbClr val="005A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2CAEC4-3574-4463-A2EC-95A615DD36A5}"/>
              </a:ext>
            </a:extLst>
          </p:cNvPr>
          <p:cNvSpPr txBox="1"/>
          <p:nvPr/>
        </p:nvSpPr>
        <p:spPr>
          <a:xfrm>
            <a:off x="668797" y="1382707"/>
            <a:ext cx="10846595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ea typeface="+mn-lt"/>
                <a:cs typeface="+mn-lt"/>
              </a:rPr>
              <a:t>The traditional approach to performance management (PM), characterized by annual performance reviews and infrequent feedback, is ineffective in today’s increasingly fast-paced environment. Traditional PM negatively impacts the entire organization through lower productivity, performance, and engagement. </a:t>
            </a:r>
          </a:p>
          <a:p>
            <a:endParaRPr lang="en-US" sz="1400" dirty="0">
              <a:ea typeface="+mn-lt"/>
              <a:cs typeface="+mn-lt"/>
            </a:endParaRPr>
          </a:p>
          <a:p>
            <a:r>
              <a:rPr lang="en-US" sz="1400" dirty="0">
                <a:ea typeface="+mn-lt"/>
                <a:cs typeface="+mn-lt"/>
              </a:rPr>
              <a:t>Best practices show we should modernize performance management by selecting and customizing the following building blocks: process, goal setting, clear expectations and competencies, feedback and coaching, crowd-sourced feedback, ratings and progressive discipline. 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6926DD3-5E16-4D70-B033-8B467BD01D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21866"/>
              </p:ext>
            </p:extLst>
          </p:nvPr>
        </p:nvGraphicFramePr>
        <p:xfrm>
          <a:off x="1369671" y="2903315"/>
          <a:ext cx="9188172" cy="32443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2724">
                  <a:extLst>
                    <a:ext uri="{9D8B030D-6E8A-4147-A177-3AD203B41FA5}">
                      <a16:colId xmlns:a16="http://schemas.microsoft.com/office/drawing/2014/main" val="2649925242"/>
                    </a:ext>
                  </a:extLst>
                </a:gridCol>
                <a:gridCol w="3062724">
                  <a:extLst>
                    <a:ext uri="{9D8B030D-6E8A-4147-A177-3AD203B41FA5}">
                      <a16:colId xmlns:a16="http://schemas.microsoft.com/office/drawing/2014/main" val="3053225018"/>
                    </a:ext>
                  </a:extLst>
                </a:gridCol>
                <a:gridCol w="3062724">
                  <a:extLst>
                    <a:ext uri="{9D8B030D-6E8A-4147-A177-3AD203B41FA5}">
                      <a16:colId xmlns:a16="http://schemas.microsoft.com/office/drawing/2014/main" val="2256293701"/>
                    </a:ext>
                  </a:extLst>
                </a:gridCol>
              </a:tblGrid>
              <a:tr h="406810"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Traditional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Modern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Agile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16012441"/>
                  </a:ext>
                </a:extLst>
              </a:tr>
              <a:tr h="540077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500" kern="1200" dirty="0">
                          <a:effectLst/>
                        </a:rPr>
                        <a:t>Expectations are often unclear with </a:t>
                      </a:r>
                      <a:br>
                        <a:rPr lang="en-CA" sz="1500" kern="1200" dirty="0">
                          <a:effectLst/>
                        </a:rPr>
                      </a:br>
                      <a:r>
                        <a:rPr lang="en-CA" sz="1500" kern="1200" dirty="0">
                          <a:effectLst/>
                        </a:rPr>
                        <a:t>no connection to competencies.</a:t>
                      </a:r>
                      <a:endParaRPr lang="en-CA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500" kern="1200" dirty="0">
                          <a:effectLst/>
                        </a:rPr>
                        <a:t>Clear expectations are set with competencies.</a:t>
                      </a:r>
                      <a:endParaRPr lang="en-CA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500" kern="1200" dirty="0">
                          <a:effectLst/>
                        </a:rPr>
                        <a:t>Expectations are fluid and clear.</a:t>
                      </a:r>
                      <a:endParaRPr lang="en-CA" dirty="0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41869731"/>
                  </a:ext>
                </a:extLst>
              </a:tr>
              <a:tr h="462922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500" kern="1200" dirty="0">
                          <a:effectLst/>
                        </a:rPr>
                        <a:t>Goals are typically only reviewed once a year.</a:t>
                      </a:r>
                      <a:endParaRPr lang="en-CA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500" kern="1200" dirty="0">
                          <a:effectLst/>
                        </a:rPr>
                        <a:t>Goals are reviewed quarterly, as well as yearly.</a:t>
                      </a:r>
                      <a:endParaRPr lang="en-CA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500" kern="1200" dirty="0">
                          <a:effectLst/>
                        </a:rPr>
                        <a:t>Goals are reviewed monthly</a:t>
                      </a:r>
                      <a:r>
                        <a:rPr lang="en-CA" sz="1500" kern="1200" baseline="0" dirty="0">
                          <a:effectLst/>
                        </a:rPr>
                        <a:t>.</a:t>
                      </a:r>
                      <a:endParaRPr lang="en-CA" dirty="0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83474895"/>
                  </a:ext>
                </a:extLst>
              </a:tr>
              <a:tr h="462922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500" kern="1200" dirty="0">
                          <a:effectLst/>
                        </a:rPr>
                        <a:t>Review is backward looking.</a:t>
                      </a:r>
                      <a:endParaRPr lang="en-CA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500" kern="1200" dirty="0">
                          <a:effectLst/>
                        </a:rPr>
                        <a:t>Review is backward and forward looking.</a:t>
                      </a:r>
                      <a:endParaRPr lang="en-CA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500" kern="1200" dirty="0">
                          <a:effectLst/>
                        </a:rPr>
                        <a:t>Feedback is backward and forward looking.</a:t>
                      </a:r>
                      <a:endParaRPr lang="en-CA" dirty="0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71275935"/>
                  </a:ext>
                </a:extLst>
              </a:tr>
              <a:tr h="462922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500" kern="1200" dirty="0">
                          <a:effectLst/>
                        </a:rPr>
                        <a:t>Feedback is infrequent.</a:t>
                      </a:r>
                      <a:endParaRPr lang="en-CA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500" kern="1200" dirty="0">
                          <a:effectLst/>
                        </a:rPr>
                        <a:t>Coaching and more frequent feedback are included.</a:t>
                      </a:r>
                      <a:endParaRPr lang="en-CA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500" kern="1200" dirty="0">
                          <a:effectLst/>
                        </a:rPr>
                        <a:t>Feedback and coaching are given at</a:t>
                      </a:r>
                      <a:r>
                        <a:rPr lang="en-CA" sz="1500" kern="1200" baseline="0" dirty="0">
                          <a:effectLst/>
                        </a:rPr>
                        <a:t> least</a:t>
                      </a:r>
                      <a:r>
                        <a:rPr lang="en-CA" sz="1500" kern="1200" dirty="0">
                          <a:effectLst/>
                        </a:rPr>
                        <a:t> monthly and</a:t>
                      </a:r>
                      <a:r>
                        <a:rPr lang="en-CA" sz="1500" kern="1200" baseline="0" dirty="0">
                          <a:effectLst/>
                        </a:rPr>
                        <a:t> often from multiple sources</a:t>
                      </a:r>
                      <a:r>
                        <a:rPr lang="en-CA" sz="1500" kern="1200" dirty="0">
                          <a:effectLst/>
                        </a:rPr>
                        <a:t>.</a:t>
                      </a:r>
                      <a:endParaRPr lang="en-CA" dirty="0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20595486"/>
                  </a:ext>
                </a:extLst>
              </a:tr>
              <a:tr h="638272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500" kern="1200" dirty="0">
                          <a:effectLst/>
                        </a:rPr>
                        <a:t>Ratings are likely misunderstood,</a:t>
                      </a:r>
                      <a:r>
                        <a:rPr lang="en-CA" sz="1500" kern="1200" baseline="0" dirty="0">
                          <a:effectLst/>
                        </a:rPr>
                        <a:t> a cause for disengagement, and only used by managers.</a:t>
                      </a:r>
                      <a:endParaRPr lang="en-CA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500" kern="1200" dirty="0">
                          <a:effectLst/>
                        </a:rPr>
                        <a:t>Ratings (if appropriate) are more accurate and</a:t>
                      </a:r>
                      <a:r>
                        <a:rPr lang="en-CA" sz="1500" kern="1200" baseline="0" dirty="0">
                          <a:effectLst/>
                        </a:rPr>
                        <a:t> motivating and include employee self-assessment.</a:t>
                      </a:r>
                      <a:endParaRPr lang="en-CA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500" kern="1200" dirty="0">
                          <a:effectLst/>
                        </a:rPr>
                        <a:t>There are no performance ratings or annual review.</a:t>
                      </a:r>
                      <a:endParaRPr lang="en-CA" dirty="0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98642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862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15400</TotalTime>
  <Words>1359</Words>
  <Application>Microsoft Office PowerPoint</Application>
  <PresentationFormat>Widescreen</PresentationFormat>
  <Paragraphs>201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Arial</vt:lpstr>
      <vt:lpstr>Calibri</vt:lpstr>
      <vt:lpstr>Calibri Light</vt:lpstr>
      <vt:lpstr>Garamond</vt:lpstr>
      <vt:lpstr>Open Sans</vt:lpstr>
      <vt:lpstr>Open Sans </vt:lpstr>
      <vt:lpstr>Open Sans Condensed</vt:lpstr>
      <vt:lpstr>Roboto Light</vt:lpstr>
      <vt:lpstr>Times New Roman</vt:lpstr>
      <vt:lpstr>Wingdings</vt:lpstr>
      <vt:lpstr>Office Theme</vt:lpstr>
      <vt:lpstr>Berea College Adjustable Work Schedule Update</vt:lpstr>
      <vt:lpstr>Sources of Our Analysis</vt:lpstr>
      <vt:lpstr>Key Definitions</vt:lpstr>
      <vt:lpstr>Key Definitions</vt:lpstr>
      <vt:lpstr>Key Definitions</vt:lpstr>
      <vt:lpstr>PowerPoint Presentation</vt:lpstr>
      <vt:lpstr>PowerPoint Presentation</vt:lpstr>
      <vt:lpstr>PowerPoint Presentation</vt:lpstr>
      <vt:lpstr>Leverage best practices in performance  management to enable effective FHW</vt:lpstr>
      <vt:lpstr>Leverage Best Practices in Performance  Management to Enable Effective Adjusted Schedules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 J. Noble</dc:creator>
  <cp:lastModifiedBy>Steve Lawson</cp:lastModifiedBy>
  <cp:revision>4750</cp:revision>
  <cp:lastPrinted>2021-10-27T11:25:02Z</cp:lastPrinted>
  <dcterms:created xsi:type="dcterms:W3CDTF">2018-10-29T13:11:53Z</dcterms:created>
  <dcterms:modified xsi:type="dcterms:W3CDTF">2021-12-02T19:08:56Z</dcterms:modified>
</cp:coreProperties>
</file>