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95" r:id="rId1"/>
  </p:sldMasterIdLst>
  <p:notesMasterIdLst>
    <p:notesMasterId r:id="rId20"/>
  </p:notesMasterIdLst>
  <p:handoutMasterIdLst>
    <p:handoutMasterId r:id="rId21"/>
  </p:handoutMasterIdLst>
  <p:sldIdLst>
    <p:sldId id="260" r:id="rId2"/>
    <p:sldId id="261" r:id="rId3"/>
    <p:sldId id="256" r:id="rId4"/>
    <p:sldId id="267" r:id="rId5"/>
    <p:sldId id="257" r:id="rId6"/>
    <p:sldId id="263" r:id="rId7"/>
    <p:sldId id="258" r:id="rId8"/>
    <p:sldId id="259" r:id="rId9"/>
    <p:sldId id="265" r:id="rId10"/>
    <p:sldId id="272" r:id="rId11"/>
    <p:sldId id="268" r:id="rId12"/>
    <p:sldId id="269" r:id="rId13"/>
    <p:sldId id="270" r:id="rId14"/>
    <p:sldId id="271" r:id="rId15"/>
    <p:sldId id="275" r:id="rId16"/>
    <p:sldId id="273" r:id="rId17"/>
    <p:sldId id="274" r:id="rId18"/>
    <p:sldId id="276" r:id="rId19"/>
  </p:sldIdLst>
  <p:sldSz cx="9144000" cy="6858000" type="screen4x3"/>
  <p:notesSz cx="7315200" cy="9601200"/>
  <p:custShowLst>
    <p:custShow name="Custom Show 1" id="0">
      <p:sldLst/>
    </p:custShow>
  </p:custShow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FB8D81-8C86-4AD7-9E36-67015BC9035F}">
          <p14:sldIdLst>
            <p14:sldId id="260"/>
            <p14:sldId id="261"/>
          </p14:sldIdLst>
        </p14:section>
        <p14:section name="Day to day" id="{8DC447AF-FC4D-4585-A102-DF4D5F9A2933}">
          <p14:sldIdLst>
            <p14:sldId id="256"/>
            <p14:sldId id="267"/>
            <p14:sldId id="257"/>
            <p14:sldId id="263"/>
          </p14:sldIdLst>
        </p14:section>
        <p14:section name="Formal" id="{0BE2E854-E0BC-45F2-8D92-119FD985BCD7}">
          <p14:sldIdLst>
            <p14:sldId id="258"/>
            <p14:sldId id="259"/>
            <p14:sldId id="265"/>
          </p14:sldIdLst>
        </p14:section>
        <p14:section name="Appendix" id="{B2474461-1464-4FD1-9E41-55258ADB5D5C}">
          <p14:sldIdLst>
            <p14:sldId id="272"/>
            <p14:sldId id="268"/>
            <p14:sldId id="269"/>
            <p14:sldId id="270"/>
            <p14:sldId id="271"/>
          </p14:sldIdLst>
        </p14:section>
        <p14:section name="Works Cited" id="{116A6FCE-AD9D-40F2-A85A-3690E74AD8A6}">
          <p14:sldIdLst>
            <p14:sldId id="275"/>
            <p14:sldId id="273"/>
            <p14:sldId id="274"/>
            <p14:sldId id="276"/>
          </p14:sldIdLst>
        </p14:section>
      </p14:sectionLst>
    </p:ext>
    <p:ext uri="{EFAFB233-063F-42B5-8137-9DF3F51BA10A}">
      <p15:sldGuideLst xmlns:p15="http://schemas.microsoft.com/office/powerpoint/2012/main">
        <p15:guide id="5" orient="horz" pos="4110" userDrawn="1">
          <p15:clr>
            <a:srgbClr val="A4A3A4"/>
          </p15:clr>
        </p15:guide>
        <p15:guide id="6" orient="horz" pos="232" userDrawn="1">
          <p15:clr>
            <a:srgbClr val="A4A3A4"/>
          </p15:clr>
        </p15:guide>
        <p15:guide id="8" pos="158" userDrawn="1">
          <p15:clr>
            <a:srgbClr val="A4A3A4"/>
          </p15:clr>
        </p15:guide>
        <p15:guide id="9" pos="3560" userDrawn="1">
          <p15:clr>
            <a:srgbClr val="A4A3A4"/>
          </p15:clr>
        </p15:guide>
        <p15:guide id="10" pos="317" userDrawn="1">
          <p15:clr>
            <a:srgbClr val="A4A3A4"/>
          </p15:clr>
        </p15:guide>
        <p15:guide id="11" orient="horz" pos="618" userDrawn="1">
          <p15:clr>
            <a:srgbClr val="A4A3A4"/>
          </p15:clr>
        </p15:guide>
        <p15:guide id="12"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6A"/>
    <a:srgbClr val="D6F3F6"/>
    <a:srgbClr val="D6D6D6"/>
    <a:srgbClr val="DCD6E0"/>
    <a:srgbClr val="B6D2B8"/>
    <a:srgbClr val="C8DDED"/>
    <a:srgbClr val="ABDCE0"/>
    <a:srgbClr val="C9DDED"/>
    <a:srgbClr val="B7D2B9"/>
    <a:srgbClr val="DDD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187" autoAdjust="0"/>
    <p:restoredTop sz="96586" autoAdjust="0"/>
  </p:normalViewPr>
  <p:slideViewPr>
    <p:cSldViewPr snapToGrid="0">
      <p:cViewPr varScale="1">
        <p:scale>
          <a:sx n="82" d="100"/>
          <a:sy n="82" d="100"/>
        </p:scale>
        <p:origin x="1939" y="77"/>
      </p:cViewPr>
      <p:guideLst>
        <p:guide orient="horz" pos="4110"/>
        <p:guide orient="horz" pos="232"/>
        <p:guide pos="158"/>
        <p:guide pos="3560"/>
        <p:guide pos="317"/>
        <p:guide orient="horz" pos="618"/>
        <p:guide orient="horz" pos="8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690"/>
    </p:cViewPr>
  </p:sorterViewPr>
  <p:notesViewPr>
    <p:cSldViewPr snapToGrid="0">
      <p:cViewPr varScale="1">
        <p:scale>
          <a:sx n="85" d="100"/>
          <a:sy n="85" d="100"/>
        </p:scale>
        <p:origin x="36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sz="quarter" idx="1"/>
          </p:nvPr>
        </p:nvSpPr>
        <p:spPr>
          <a:xfrm>
            <a:off x="4143588" y="0"/>
            <a:ext cx="3169920" cy="481728"/>
          </a:xfrm>
          <a:prstGeom prst="rect">
            <a:avLst/>
          </a:prstGeom>
        </p:spPr>
        <p:txBody>
          <a:bodyPr vert="horz" lIns="96663" tIns="48332" rIns="96663" bIns="48332" rtlCol="0"/>
          <a:lstStyle>
            <a:lvl1pPr algn="r">
              <a:defRPr sz="1300"/>
            </a:lvl1pPr>
          </a:lstStyle>
          <a:p>
            <a:fld id="{ED006EA4-D462-4253-8FC7-D35175043F19}" type="datetimeFigureOut">
              <a:rPr lang="en-US" smtClean="0"/>
              <a:t>1/13/2022</a:t>
            </a:fld>
            <a:endParaRPr lang="en-US" dirty="0"/>
          </a:p>
        </p:txBody>
      </p:sp>
      <p:sp>
        <p:nvSpPr>
          <p:cNvPr id="4" name="Footer Placeholder 3"/>
          <p:cNvSpPr>
            <a:spLocks noGrp="1"/>
          </p:cNvSpPr>
          <p:nvPr>
            <p:ph type="ftr" sz="quarter" idx="2"/>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6663" tIns="48332" rIns="96663" bIns="48332" rtlCol="0" anchor="b"/>
          <a:lstStyle>
            <a:lvl1pPr algn="r">
              <a:defRPr sz="13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34E1B6C9-DAE3-4E7B-AB3C-9473EC02D78D}" type="datetimeFigureOut">
              <a:rPr lang="en-US" smtClean="0"/>
              <a:t>1/13/2022</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465178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009" y="-19050"/>
            <a:ext cx="9139991" cy="6183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19051"/>
            <a:ext cx="9144000" cy="618172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091639"/>
            <a:ext cx="7133719" cy="767953"/>
          </a:xfrm>
          <a:prstGeom prst="rect">
            <a:avLst/>
          </a:prstGeom>
          <a:solidFill>
            <a:srgbClr val="243F54"/>
          </a:solidFill>
          <a:ln w="25400" cap="flat" cmpd="sng" algn="ctr">
            <a:noFill/>
            <a:prstDash val="solid"/>
          </a:ln>
          <a:effectLst/>
        </p:spPr>
        <p:txBody>
          <a:bodyPr rtlCol="0" anchor="ctr"/>
          <a:lstStyle/>
          <a:p>
            <a:pPr algn="r" fontAlgn="base">
              <a:spcBef>
                <a:spcPct val="0"/>
              </a:spcBef>
              <a:spcAft>
                <a:spcPct val="0"/>
              </a:spcAft>
              <a:defRPr/>
            </a:pPr>
            <a:r>
              <a:rPr lang="en-CA" sz="800" kern="0" dirty="0">
                <a:solidFill>
                  <a:srgbClr val="ADB7C3"/>
                </a:solidFill>
                <a:latin typeface="Arial" panose="020B0604020202020204" pitchFamily="34" charset="0"/>
                <a:cs typeface="Arial" panose="020B0604020202020204" pitchFamily="34" charset="0"/>
              </a:rPr>
              <a:t>McLean &amp; Company is a research and advisory firm that provides practical solutions</a:t>
            </a:r>
            <a:br>
              <a:rPr lang="en-CA" sz="800" kern="0" dirty="0">
                <a:solidFill>
                  <a:srgbClr val="ADB7C3"/>
                </a:solidFill>
                <a:latin typeface="Arial" panose="020B0604020202020204" pitchFamily="34" charset="0"/>
                <a:cs typeface="Arial" panose="020B0604020202020204" pitchFamily="34" charset="0"/>
              </a:rPr>
            </a:br>
            <a:r>
              <a:rPr lang="en-CA" sz="800" kern="0" dirty="0">
                <a:solidFill>
                  <a:srgbClr val="ADB7C3"/>
                </a:solidFill>
                <a:latin typeface="Arial" panose="020B0604020202020204" pitchFamily="34" charset="0"/>
                <a:cs typeface="Arial" panose="020B0604020202020204" pitchFamily="34" charset="0"/>
              </a:rPr>
              <a:t>to human resources challenges with executable research, tools, and advice that will have a</a:t>
            </a:r>
            <a:br>
              <a:rPr lang="en-CA" sz="800" kern="0" dirty="0">
                <a:solidFill>
                  <a:srgbClr val="ADB7C3"/>
                </a:solidFill>
                <a:latin typeface="Arial" panose="020B0604020202020204" pitchFamily="34" charset="0"/>
                <a:cs typeface="Arial" panose="020B0604020202020204" pitchFamily="34" charset="0"/>
              </a:rPr>
            </a:br>
            <a:r>
              <a:rPr lang="en-CA" sz="800" kern="0" dirty="0">
                <a:solidFill>
                  <a:srgbClr val="ADB7C3"/>
                </a:solidFill>
                <a:latin typeface="Arial" panose="020B0604020202020204" pitchFamily="34" charset="0"/>
                <a:cs typeface="Arial" panose="020B0604020202020204" pitchFamily="34" charset="0"/>
              </a:rPr>
              <a:t>clear and measurable impact on your business. © 1997-2018 McLean &amp; Company.</a:t>
            </a:r>
            <a:br>
              <a:rPr lang="en-CA" sz="800" kern="0" dirty="0">
                <a:solidFill>
                  <a:srgbClr val="ADB7C3"/>
                </a:solidFill>
                <a:latin typeface="Arial" panose="020B0604020202020204" pitchFamily="34" charset="0"/>
                <a:cs typeface="Arial" panose="020B0604020202020204" pitchFamily="34" charset="0"/>
              </a:rPr>
            </a:br>
            <a:r>
              <a:rPr lang="en-CA" sz="800" kern="0" dirty="0">
                <a:solidFill>
                  <a:srgbClr val="ADB7C3"/>
                </a:solidFill>
                <a:latin typeface="Arial" panose="020B0604020202020204" pitchFamily="34" charset="0"/>
                <a:cs typeface="Arial" panose="020B0604020202020204" pitchFamily="34" charset="0"/>
              </a:rPr>
              <a:t>McLean &amp; Company is a division of Info-Tech Research Group Inc.</a:t>
            </a:r>
          </a:p>
        </p:txBody>
      </p:sp>
      <p:pic>
        <p:nvPicPr>
          <p:cNvPr id="8" name="Picture 7" descr="footer2012-mco.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7128284" y="6091639"/>
            <a:ext cx="2015716" cy="767953"/>
          </a:xfrm>
          <a:prstGeom prst="rect">
            <a:avLst/>
          </a:prstGeom>
        </p:spPr>
      </p:pic>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a:t>Works Cited</a:t>
            </a:r>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404936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a:t>Works Cited</a:t>
            </a:r>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6526146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 New Content - Grey Outlin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b="1">
                <a:latin typeface="Arial Black" panose="020B0A04020102020204" pitchFamily="34" charset="0"/>
              </a:defRPr>
            </a:lvl1pPr>
          </a:lstStyle>
          <a:p>
            <a:pPr lvl="0"/>
            <a:endParaRPr lang="en-CA" dirty="0"/>
          </a:p>
        </p:txBody>
      </p:sp>
    </p:spTree>
    <p:extLst>
      <p:ext uri="{BB962C8B-B14F-4D97-AF65-F5344CB8AC3E}">
        <p14:creationId xmlns:p14="http://schemas.microsoft.com/office/powerpoint/2010/main" val="273184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 New Content">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510041" y="375558"/>
            <a:ext cx="8126412" cy="863600"/>
          </a:xfrm>
          <a:prstGeom prst="rect">
            <a:avLst/>
          </a:prstGeom>
        </p:spPr>
        <p:txBody>
          <a:bodyPr/>
          <a:lstStyle>
            <a:lvl1pPr marL="0" indent="0">
              <a:buNone/>
              <a:defRPr sz="2400">
                <a:latin typeface="Arial Black" panose="020B0A04020102020204" pitchFamily="34" charset="0"/>
              </a:defRPr>
            </a:lvl1pPr>
          </a:lstStyle>
          <a:p>
            <a:pPr lvl="0"/>
            <a:endParaRPr lang="en-CA" dirty="0"/>
          </a:p>
        </p:txBody>
      </p:sp>
    </p:spTree>
    <p:extLst>
      <p:ext uri="{BB962C8B-B14F-4D97-AF65-F5344CB8AC3E}">
        <p14:creationId xmlns:p14="http://schemas.microsoft.com/office/powerpoint/2010/main" val="3441915218"/>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2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5" name="TextBox 14"/>
          <p:cNvSpPr txBox="1"/>
          <p:nvPr userDrawn="1"/>
        </p:nvSpPr>
        <p:spPr>
          <a:xfrm>
            <a:off x="302853" y="187743"/>
            <a:ext cx="3647043" cy="707886"/>
          </a:xfrm>
          <a:prstGeom prst="rect">
            <a:avLst/>
          </a:prstGeom>
        </p:spPr>
        <p:txBody>
          <a:bodyPr wrap="square" rtlCol="0">
            <a:spAutoFit/>
          </a:bodyPr>
          <a:lstStyle/>
          <a:p>
            <a:r>
              <a:rPr lang="en-CA" sz="4000" dirty="0">
                <a:solidFill>
                  <a:schemeClr val="accent1"/>
                </a:solidFill>
                <a:latin typeface="Arial Unicode MS" panose="020B0604020202020204" pitchFamily="34" charset="-128"/>
              </a:rPr>
              <a:t> </a:t>
            </a:r>
          </a:p>
        </p:txBody>
      </p:sp>
      <p:sp>
        <p:nvSpPr>
          <p:cNvPr id="5" name="Text Placeholder 6"/>
          <p:cNvSpPr>
            <a:spLocks noGrp="1"/>
          </p:cNvSpPr>
          <p:nvPr>
            <p:ph type="body" sz="quarter" idx="11" hasCustomPrompt="1"/>
          </p:nvPr>
        </p:nvSpPr>
        <p:spPr>
          <a:xfrm>
            <a:off x="511200" y="374400"/>
            <a:ext cx="7887600" cy="554400"/>
          </a:xfrm>
          <a:prstGeom prst="rect">
            <a:avLst/>
          </a:prstGeom>
        </p:spPr>
        <p:txBody>
          <a:bodyPr/>
          <a:lstStyle>
            <a:lvl1pPr marL="0" indent="0">
              <a:buNone/>
              <a:defRPr sz="2400" b="1" baseline="0">
                <a:solidFill>
                  <a:sysClr val="windowText" lastClr="000000"/>
                </a:solidFill>
                <a:latin typeface="Arial Black" panose="020B0A04020102020204" pitchFamily="34" charset="0"/>
              </a:defRPr>
            </a:lvl1pPr>
          </a:lstStyle>
          <a:p>
            <a:pPr lvl="0"/>
            <a:r>
              <a:rPr lang="en-CA" dirty="0"/>
              <a:t>Works Cited</a:t>
            </a:r>
          </a:p>
        </p:txBody>
      </p:sp>
      <p:sp>
        <p:nvSpPr>
          <p:cNvPr id="6" name="Text Placeholder 5"/>
          <p:cNvSpPr>
            <a:spLocks noGrp="1"/>
          </p:cNvSpPr>
          <p:nvPr>
            <p:ph type="body" sz="quarter" idx="12"/>
          </p:nvPr>
        </p:nvSpPr>
        <p:spPr>
          <a:xfrm>
            <a:off x="511200" y="1316038"/>
            <a:ext cx="7993038" cy="5092700"/>
          </a:xfrm>
          <a:prstGeom prst="rect">
            <a:avLst/>
          </a:prstGeom>
        </p:spPr>
        <p:txBody>
          <a:bodyPr/>
          <a:lstStyle>
            <a:lvl1pPr marL="0" indent="0">
              <a:spcBef>
                <a:spcPts val="0"/>
              </a:spcBef>
              <a:spcAft>
                <a:spcPts val="600"/>
              </a:spcAft>
              <a:buNone/>
              <a:defRPr>
                <a:latin typeface="Arial" panose="020B0604020202020204" pitchFamily="34" charset="0"/>
                <a:cs typeface="Arial" panose="020B0604020202020204" pitchFamily="34" charset="0"/>
              </a:defRPr>
            </a:lvl1pPr>
          </a:lstStyle>
          <a:p>
            <a:pPr lvl="0"/>
            <a:endParaRPr lang="en-CA" dirty="0"/>
          </a:p>
        </p:txBody>
      </p:sp>
      <p:sp>
        <p:nvSpPr>
          <p:cNvPr id="7" name="Rectangle 6"/>
          <p:cNvSpPr/>
          <p:nvPr userDrawn="1"/>
        </p:nvSpPr>
        <p:spPr>
          <a:xfrm>
            <a:off x="8977033" y="1130455"/>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63507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McLean &amp; Company">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643137"/>
              <a:ext cx="2314451" cy="978729"/>
            </a:xfrm>
            <a:prstGeom prst="rect">
              <a:avLst/>
            </a:prstGeom>
            <a:grpFill/>
          </p:spPr>
          <p:txBody>
            <a:bodyPr wrap="none" rtlCol="0">
              <a:spAutoFit/>
            </a:bodyPr>
            <a:lstStyle/>
            <a:p>
              <a:pPr>
                <a:lnSpc>
                  <a:spcPct val="80000"/>
                </a:lnSpc>
              </a:pPr>
              <a:r>
                <a:rPr lang="en-CA" sz="2400" b="1" dirty="0">
                  <a:solidFill>
                    <a:schemeClr val="bg1"/>
                  </a:solidFill>
                  <a:latin typeface="Arial Black" panose="020B0A04020102020204" pitchFamily="34" charset="0"/>
                  <a:cs typeface="Segoe UI" panose="020B0502040204020203" pitchFamily="34" charset="0"/>
                </a:rPr>
                <a:t>MCLEAN &amp;</a:t>
              </a:r>
            </a:p>
            <a:p>
              <a:pPr>
                <a:lnSpc>
                  <a:spcPct val="80000"/>
                </a:lnSpc>
              </a:pPr>
              <a:r>
                <a:rPr lang="en-CA" sz="2400" b="1" dirty="0">
                  <a:solidFill>
                    <a:schemeClr val="bg1"/>
                  </a:solidFill>
                  <a:latin typeface="Arial Black" panose="020B0A04020102020204" pitchFamily="34" charset="0"/>
                  <a:cs typeface="Segoe UI" panose="020B0502040204020203" pitchFamily="34" charset="0"/>
                </a:rPr>
                <a:t>COMPANY</a:t>
              </a:r>
            </a:p>
            <a:p>
              <a:pPr>
                <a:lnSpc>
                  <a:spcPct val="80000"/>
                </a:lnSpc>
              </a:pPr>
              <a:r>
                <a:rPr lang="en-CA" sz="2400" b="1" dirty="0">
                  <a:solidFill>
                    <a:schemeClr val="bg1"/>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509338" y="719347"/>
              <a:ext cx="388851" cy="413154"/>
            </a:xfrm>
            <a:prstGeom prst="rect">
              <a:avLst/>
            </a:prstGeom>
            <a:grpFill/>
          </p:spPr>
        </p:pic>
      </p:grpSp>
      <p:sp>
        <p:nvSpPr>
          <p:cNvPr id="21" name="Rectangle 20"/>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a:t>Title</a:t>
            </a:r>
          </a:p>
        </p:txBody>
      </p:sp>
      <p:sp>
        <p:nvSpPr>
          <p:cNvPr id="24" name="Text Placeholder 23"/>
          <p:cNvSpPr>
            <a:spLocks noGrp="1"/>
          </p:cNvSpPr>
          <p:nvPr>
            <p:ph type="body" sz="quarter" idx="13" hasCustomPrompt="1"/>
          </p:nvPr>
        </p:nvSpPr>
        <p:spPr>
          <a:xfrm>
            <a:off x="329008" y="5752474"/>
            <a:ext cx="5127230"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&lt;Insert&gt;</a:t>
            </a:r>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Industry: &lt;Insert&gt;</a:t>
            </a:r>
          </a:p>
          <a:p>
            <a:pPr lvl="0"/>
            <a:r>
              <a:rPr lang="en-US" dirty="0"/>
              <a:t>Size: &lt;Insert&gt;</a:t>
            </a:r>
          </a:p>
          <a:p>
            <a:pPr lvl="0"/>
            <a:r>
              <a:rPr lang="en-US" dirty="0"/>
              <a:t>Source: &lt;Insert&gt;</a:t>
            </a:r>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Quote in italic Arial</a:t>
            </a:r>
          </a:p>
        </p:txBody>
      </p:sp>
    </p:spTree>
    <p:extLst>
      <p:ext uri="{BB962C8B-B14F-4D97-AF65-F5344CB8AC3E}">
        <p14:creationId xmlns:p14="http://schemas.microsoft.com/office/powerpoint/2010/main" val="385593550"/>
      </p:ext>
    </p:extLst>
  </p:cSld>
  <p:clrMapOvr>
    <a:masterClrMapping/>
  </p:clrMapOvr>
  <p:extLst>
    <p:ext uri="{DCECCB84-F9BA-43D5-87BE-67443E8EF086}">
      <p15:sldGuideLst xmlns:p15="http://schemas.microsoft.com/office/powerpoint/2012/main">
        <p15:guide id="1" orient="horz" pos="368" userDrawn="1">
          <p15:clr>
            <a:srgbClr val="FBAE40"/>
          </p15:clr>
        </p15:guide>
        <p15:guide id="2" pos="6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Secondary Source">
    <p:spTree>
      <p:nvGrpSpPr>
        <p:cNvPr id="1" name=""/>
        <p:cNvGrpSpPr/>
        <p:nvPr/>
      </p:nvGrpSpPr>
      <p:grpSpPr>
        <a:xfrm>
          <a:off x="0" y="0"/>
          <a:ext cx="0" cy="0"/>
          <a:chOff x="0" y="0"/>
          <a:chExt cx="0" cy="0"/>
        </a:xfrm>
      </p:grpSpPr>
      <p:grpSp>
        <p:nvGrpSpPr>
          <p:cNvPr id="11" name="Group 10"/>
          <p:cNvGrpSpPr/>
          <p:nvPr userDrawn="1"/>
        </p:nvGrpSpPr>
        <p:grpSpPr>
          <a:xfrm>
            <a:off x="5628105" y="0"/>
            <a:ext cx="3515895" cy="6522720"/>
            <a:chOff x="-1" y="0"/>
            <a:chExt cx="3419231" cy="6522720"/>
          </a:xfrm>
          <a:solidFill>
            <a:schemeClr val="accent5"/>
          </a:solidFill>
        </p:grpSpPr>
        <p:sp>
          <p:nvSpPr>
            <p:cNvPr id="12" name="Rectangle 11"/>
            <p:cNvSpPr/>
            <p:nvPr/>
          </p:nvSpPr>
          <p:spPr>
            <a:xfrm>
              <a:off x="-1" y="0"/>
              <a:ext cx="3419231" cy="6522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3" name="TextBox 12"/>
            <p:cNvSpPr txBox="1"/>
            <p:nvPr/>
          </p:nvSpPr>
          <p:spPr>
            <a:xfrm>
              <a:off x="583738" y="1227308"/>
              <a:ext cx="2314451" cy="394980"/>
            </a:xfrm>
            <a:prstGeom prst="rect">
              <a:avLst/>
            </a:prstGeom>
            <a:grpFill/>
          </p:spPr>
          <p:txBody>
            <a:bodyPr wrap="none" rtlCol="0">
              <a:spAutoFit/>
            </a:bodyPr>
            <a:lstStyle/>
            <a:p>
              <a:pPr>
                <a:lnSpc>
                  <a:spcPct val="80000"/>
                </a:lnSpc>
              </a:pPr>
              <a:r>
                <a:rPr lang="en-CA" sz="2400" b="1" dirty="0">
                  <a:solidFill>
                    <a:schemeClr val="bg1"/>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2509338" y="719347"/>
              <a:ext cx="388851" cy="413154"/>
            </a:xfrm>
            <a:prstGeom prst="rect">
              <a:avLst/>
            </a:prstGeom>
            <a:grpFill/>
          </p:spPr>
        </p:pic>
      </p:grpSp>
      <p:sp>
        <p:nvSpPr>
          <p:cNvPr id="22" name="Text Placeholder 21"/>
          <p:cNvSpPr>
            <a:spLocks noGrp="1"/>
          </p:cNvSpPr>
          <p:nvPr>
            <p:ph type="body" sz="quarter" idx="12" hasCustomPrompt="1"/>
          </p:nvPr>
        </p:nvSpPr>
        <p:spPr>
          <a:xfrm>
            <a:off x="884238" y="243923"/>
            <a:ext cx="4572000" cy="657225"/>
          </a:xfrm>
          <a:prstGeom prst="rect">
            <a:avLst/>
          </a:prstGeom>
        </p:spPr>
        <p:txBody>
          <a:bodyPr/>
          <a:lstStyle>
            <a:lvl1pPr marL="0" indent="0">
              <a:buNone/>
              <a:defRPr sz="2400" b="1">
                <a:solidFill>
                  <a:schemeClr val="accent5"/>
                </a:solidFill>
                <a:latin typeface="Arial Black" panose="020B0A04020102020204" pitchFamily="34" charset="0"/>
              </a:defRPr>
            </a:lvl1pPr>
          </a:lstStyle>
          <a:p>
            <a:pPr lvl="0"/>
            <a:r>
              <a:rPr lang="en-CA" dirty="0"/>
              <a:t>Title</a:t>
            </a:r>
          </a:p>
        </p:txBody>
      </p:sp>
      <p:sp>
        <p:nvSpPr>
          <p:cNvPr id="24" name="Text Placeholder 23"/>
          <p:cNvSpPr>
            <a:spLocks noGrp="1"/>
          </p:cNvSpPr>
          <p:nvPr>
            <p:ph type="body" sz="quarter" idx="13" hasCustomPrompt="1"/>
          </p:nvPr>
        </p:nvSpPr>
        <p:spPr>
          <a:xfrm>
            <a:off x="329008" y="5752474"/>
            <a:ext cx="5127230"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&lt;Insert&gt;</a:t>
            </a:r>
          </a:p>
        </p:txBody>
      </p:sp>
      <p:sp>
        <p:nvSpPr>
          <p:cNvPr id="4" name="Text Placeholder 3"/>
          <p:cNvSpPr>
            <a:spLocks noGrp="1"/>
          </p:cNvSpPr>
          <p:nvPr>
            <p:ph type="body" sz="quarter" idx="15" hasCustomPrompt="1"/>
          </p:nvPr>
        </p:nvSpPr>
        <p:spPr>
          <a:xfrm>
            <a:off x="6283992" y="1582183"/>
            <a:ext cx="2324237" cy="914135"/>
          </a:xfrm>
          <a:prstGeom prst="rect">
            <a:avLst/>
          </a:prstGeom>
        </p:spPr>
        <p:txBody>
          <a:bodyPr/>
          <a:lstStyle>
            <a:lvl1pPr marL="0" indent="0">
              <a:buNone/>
              <a:defRPr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Industry: &lt;Insert&gt;</a:t>
            </a:r>
          </a:p>
          <a:p>
            <a:pPr lvl="0"/>
            <a:r>
              <a:rPr lang="en-US" dirty="0"/>
              <a:t>Size: &lt;Insert&gt;</a:t>
            </a:r>
          </a:p>
          <a:p>
            <a:pPr lvl="0"/>
            <a:r>
              <a:rPr lang="en-US" dirty="0"/>
              <a:t>Source: &lt;Insert&gt;</a:t>
            </a:r>
          </a:p>
        </p:txBody>
      </p:sp>
      <p:sp>
        <p:nvSpPr>
          <p:cNvPr id="23" name="Text Placeholder 3"/>
          <p:cNvSpPr>
            <a:spLocks noGrp="1"/>
          </p:cNvSpPr>
          <p:nvPr>
            <p:ph type="body" sz="quarter" idx="16" hasCustomPrompt="1"/>
          </p:nvPr>
        </p:nvSpPr>
        <p:spPr>
          <a:xfrm>
            <a:off x="6641180" y="4243552"/>
            <a:ext cx="1768475" cy="1051130"/>
          </a:xfrm>
          <a:prstGeom prst="rect">
            <a:avLst/>
          </a:prstGeom>
        </p:spPr>
        <p:txBody>
          <a:bodyPr/>
          <a:lstStyle>
            <a:lvl1pPr marL="0" indent="0">
              <a:buNone/>
              <a:defRPr i="1" baseline="0">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Quote in italic Arial</a:t>
            </a:r>
          </a:p>
        </p:txBody>
      </p:sp>
      <p:sp>
        <p:nvSpPr>
          <p:cNvPr id="15" name="Rectangle 14"/>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1025796089"/>
      </p:ext>
    </p:extLst>
  </p:cSld>
  <p:clrMapOvr>
    <a:masterClrMapping/>
  </p:clrMapOvr>
  <p:extLst>
    <p:ext uri="{DCECCB84-F9BA-43D5-87BE-67443E8EF086}">
      <p15:sldGuideLst xmlns:p15="http://schemas.microsoft.com/office/powerpoint/2012/main">
        <p15:guide id="1" orient="horz" pos="368">
          <p15:clr>
            <a:srgbClr val="FBAE40"/>
          </p15:clr>
        </p15:guide>
        <p15:guide id="2" pos="6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Case Study">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6899275" y="1733550"/>
            <a:ext cx="1979613" cy="842963"/>
          </a:xfrm>
          <a:prstGeom prst="rect">
            <a:avLst/>
          </a:prstGeom>
        </p:spPr>
        <p:txBody>
          <a:bodyPr anchor="t"/>
          <a:lstStyle>
            <a:lvl1pPr marL="0" indent="0">
              <a:buNone/>
              <a:defRPr>
                <a:latin typeface="Arial" panose="020B0604020202020204" pitchFamily="34" charset="0"/>
                <a:cs typeface="Arial" panose="020B0604020202020204" pitchFamily="34" charset="0"/>
              </a:defRPr>
            </a:lvl1pPr>
          </a:lstStyle>
          <a:p>
            <a:pPr lvl="0"/>
            <a:r>
              <a:rPr lang="en-US" dirty="0"/>
              <a:t>Industry: &lt;Insert&gt;</a:t>
            </a:r>
          </a:p>
          <a:p>
            <a:pPr lvl="0"/>
            <a:r>
              <a:rPr lang="en-US" dirty="0"/>
              <a:t>Size: &lt;Insert&gt;</a:t>
            </a:r>
          </a:p>
          <a:p>
            <a:pPr lvl="0"/>
            <a:r>
              <a:rPr lang="en-US" dirty="0"/>
              <a:t>Source: &lt;Insert&gt;</a:t>
            </a:r>
          </a:p>
        </p:txBody>
      </p:sp>
      <p:sp>
        <p:nvSpPr>
          <p:cNvPr id="5" name="Text Placeholder 4"/>
          <p:cNvSpPr>
            <a:spLocks noGrp="1"/>
          </p:cNvSpPr>
          <p:nvPr>
            <p:ph type="body" sz="quarter" idx="16" hasCustomPrompt="1"/>
          </p:nvPr>
        </p:nvSpPr>
        <p:spPr>
          <a:xfrm>
            <a:off x="5922963" y="2773363"/>
            <a:ext cx="2955925" cy="2517775"/>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 case details&gt;</a:t>
            </a:r>
          </a:p>
        </p:txBody>
      </p:sp>
      <p:grpSp>
        <p:nvGrpSpPr>
          <p:cNvPr id="11" name="Group 10"/>
          <p:cNvGrpSpPr/>
          <p:nvPr userDrawn="1"/>
        </p:nvGrpSpPr>
        <p:grpSpPr>
          <a:xfrm>
            <a:off x="6228347" y="643137"/>
            <a:ext cx="2379882" cy="978729"/>
            <a:chOff x="583738" y="643137"/>
            <a:chExt cx="2314451" cy="978729"/>
          </a:xfrm>
          <a:noFill/>
          <a:effectLst/>
        </p:grpSpPr>
        <p:sp>
          <p:nvSpPr>
            <p:cNvPr id="13" name="TextBox 12"/>
            <p:cNvSpPr txBox="1"/>
            <p:nvPr/>
          </p:nvSpPr>
          <p:spPr>
            <a:xfrm>
              <a:off x="583738" y="643137"/>
              <a:ext cx="2314451" cy="978729"/>
            </a:xfrm>
            <a:prstGeom prst="rect">
              <a:avLst/>
            </a:prstGeom>
            <a:grpFill/>
            <a:ln w="28575">
              <a:noFill/>
            </a:ln>
          </p:spPr>
          <p:txBody>
            <a:bodyPr wrap="none" rtlCol="0">
              <a:spAutoFit/>
            </a:bodyPr>
            <a:lstStyle/>
            <a:p>
              <a:pPr>
                <a:lnSpc>
                  <a:spcPct val="80000"/>
                </a:lnSpc>
              </a:pPr>
              <a:r>
                <a:rPr lang="en-CA" sz="2400" b="1" dirty="0">
                  <a:solidFill>
                    <a:schemeClr val="accent5"/>
                  </a:solidFill>
                  <a:latin typeface="Arial Black" panose="020B0A04020102020204" pitchFamily="34" charset="0"/>
                  <a:cs typeface="Segoe UI" panose="020B0502040204020203" pitchFamily="34" charset="0"/>
                </a:rPr>
                <a:t>MCLEAN &amp;</a:t>
              </a:r>
            </a:p>
            <a:p>
              <a:pPr>
                <a:lnSpc>
                  <a:spcPct val="80000"/>
                </a:lnSpc>
              </a:pPr>
              <a:r>
                <a:rPr lang="en-CA" sz="2400" b="1" dirty="0">
                  <a:solidFill>
                    <a:schemeClr val="accent5"/>
                  </a:solidFill>
                  <a:latin typeface="Arial Black" panose="020B0A04020102020204" pitchFamily="34" charset="0"/>
                  <a:cs typeface="Segoe UI" panose="020B0502040204020203" pitchFamily="34" charset="0"/>
                </a:rPr>
                <a:t>COMPANY</a:t>
              </a:r>
            </a:p>
            <a:p>
              <a:pPr>
                <a:lnSpc>
                  <a:spcPct val="80000"/>
                </a:lnSpc>
              </a:pPr>
              <a:r>
                <a:rPr lang="en-CA" sz="2400" b="1" dirty="0">
                  <a:solidFill>
                    <a:schemeClr val="accent5"/>
                  </a:solidFill>
                  <a:latin typeface="Arial Black" panose="020B0A04020102020204" pitchFamily="34" charset="0"/>
                  <a:cs typeface="Segoe UI" panose="020B0502040204020203" pitchFamily="34" charset="0"/>
                </a:rPr>
                <a:t>CASE STUDY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35" y="719347"/>
              <a:ext cx="388554" cy="413154"/>
            </a:xfrm>
            <a:prstGeom prst="rect">
              <a:avLst/>
            </a:prstGeom>
            <a:grpFill/>
            <a:ln w="28575">
              <a:noFill/>
            </a:ln>
          </p:spPr>
        </p:pic>
      </p:grpSp>
      <p:sp>
        <p:nvSpPr>
          <p:cNvPr id="24" name="Text Placeholder 23"/>
          <p:cNvSpPr>
            <a:spLocks noGrp="1"/>
          </p:cNvSpPr>
          <p:nvPr>
            <p:ph type="body" sz="quarter" idx="13" hasCustomPrompt="1"/>
          </p:nvPr>
        </p:nvSpPr>
        <p:spPr>
          <a:xfrm>
            <a:off x="5923277" y="5730552"/>
            <a:ext cx="2956137" cy="596900"/>
          </a:xfrm>
          <a:prstGeom prst="rect">
            <a:avLst/>
          </a:prstGeom>
        </p:spPr>
        <p:txBody>
          <a:bodyPr/>
          <a:lstStyle>
            <a:lvl1pPr marL="0" indent="0">
              <a:buNone/>
              <a:defRPr baseline="0">
                <a:latin typeface="Arial" panose="020B0604020202020204" pitchFamily="34" charset="0"/>
                <a:cs typeface="Arial" panose="020B0604020202020204" pitchFamily="34" charset="0"/>
              </a:defRPr>
            </a:lvl1pPr>
          </a:lstStyle>
          <a:p>
            <a:pPr lvl="0"/>
            <a:r>
              <a:rPr lang="en-CA" dirty="0"/>
              <a:t>&lt;Insert&gt;</a:t>
            </a:r>
          </a:p>
        </p:txBody>
      </p:sp>
      <p:sp>
        <p:nvSpPr>
          <p:cNvPr id="15" name="Text Placeholder 6"/>
          <p:cNvSpPr>
            <a:spLocks noGrp="1"/>
          </p:cNvSpPr>
          <p:nvPr>
            <p:ph type="body" sz="quarter" idx="15"/>
          </p:nvPr>
        </p:nvSpPr>
        <p:spPr>
          <a:xfrm>
            <a:off x="510041" y="375558"/>
            <a:ext cx="4946197" cy="863600"/>
          </a:xfrm>
          <a:prstGeom prst="rect">
            <a:avLst/>
          </a:prstGeom>
        </p:spPr>
        <p:txBody>
          <a:bodyPr/>
          <a:lstStyle>
            <a:lvl1pPr marL="0" indent="0">
              <a:buNone/>
              <a:defRPr sz="2400" b="1">
                <a:latin typeface="Arial Black" panose="020B0A04020102020204" pitchFamily="34" charset="0"/>
              </a:defRPr>
            </a:lvl1pPr>
          </a:lstStyle>
          <a:p>
            <a:pPr lvl="0"/>
            <a:endParaRPr lang="en-CA" dirty="0"/>
          </a:p>
        </p:txBody>
      </p:sp>
      <p:sp>
        <p:nvSpPr>
          <p:cNvPr id="16" name="Rectangle 15"/>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281097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Tool-Template">
    <p:spTree>
      <p:nvGrpSpPr>
        <p:cNvPr id="1" name=""/>
        <p:cNvGrpSpPr/>
        <p:nvPr/>
      </p:nvGrpSpPr>
      <p:grpSpPr>
        <a:xfrm>
          <a:off x="0" y="0"/>
          <a:ext cx="0" cy="0"/>
          <a:chOff x="0" y="0"/>
          <a:chExt cx="0" cy="0"/>
        </a:xfrm>
      </p:grpSpPr>
      <p:sp>
        <p:nvSpPr>
          <p:cNvPr id="15" name="Text Placeholder 6"/>
          <p:cNvSpPr>
            <a:spLocks noGrp="1"/>
          </p:cNvSpPr>
          <p:nvPr>
            <p:ph type="body" sz="quarter" idx="15" hasCustomPrompt="1"/>
          </p:nvPr>
        </p:nvSpPr>
        <p:spPr>
          <a:xfrm>
            <a:off x="510041" y="375558"/>
            <a:ext cx="4946197" cy="863600"/>
          </a:xfrm>
          <a:prstGeom prst="rect">
            <a:avLst/>
          </a:prstGeom>
        </p:spPr>
        <p:txBody>
          <a:bodyPr/>
          <a:lstStyle>
            <a:lvl1pPr marL="0" indent="0">
              <a:buNone/>
              <a:defRPr sz="2400" b="1">
                <a:solidFill>
                  <a:schemeClr val="tx1"/>
                </a:solidFill>
                <a:latin typeface="Arial Black" panose="020B0A04020102020204" pitchFamily="34" charset="0"/>
              </a:defRPr>
            </a:lvl1pPr>
          </a:lstStyle>
          <a:p>
            <a:r>
              <a:rPr lang="en-US" dirty="0"/>
              <a:t>Use McLean &amp; Company’s &lt;tool&gt; to &lt;insert outcome&gt;</a:t>
            </a:r>
          </a:p>
        </p:txBody>
      </p:sp>
      <p:sp>
        <p:nvSpPr>
          <p:cNvPr id="6" name="Rectangle 5"/>
          <p:cNvSpPr/>
          <p:nvPr userDrawn="1"/>
        </p:nvSpPr>
        <p:spPr>
          <a:xfrm>
            <a:off x="-1421" y="1036087"/>
            <a:ext cx="158562" cy="5482055"/>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347514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 name="bk object 16"/>
          <p:cNvSpPr/>
          <p:nvPr userDrawn="1"/>
        </p:nvSpPr>
        <p:spPr>
          <a:xfrm>
            <a:off x="-7454" y="1"/>
            <a:ext cx="3295650" cy="6518606"/>
          </a:xfrm>
          <a:prstGeom prst="rect">
            <a:avLst/>
          </a:prstGeom>
          <a:blipFill>
            <a:blip r:embed="rId2" cstate="print"/>
            <a:srcRect/>
            <a:stretch>
              <a:fillRect l="227" r="-160" b="-5206"/>
            </a:stretch>
          </a:blipFill>
        </p:spPr>
        <p:txBody>
          <a:bodyPr wrap="square" lIns="0" tIns="0" rIns="0" bIns="0" rtlCol="0"/>
          <a:lstStyle/>
          <a:p>
            <a:endParaRPr sz="1486" dirty="0">
              <a:solidFill>
                <a:prstClr val="black"/>
              </a:solidFill>
            </a:endParaRPr>
          </a:p>
        </p:txBody>
      </p:sp>
    </p:spTree>
    <p:extLst>
      <p:ext uri="{BB962C8B-B14F-4D97-AF65-F5344CB8AC3E}">
        <p14:creationId xmlns:p14="http://schemas.microsoft.com/office/powerpoint/2010/main" val="2699648967"/>
      </p:ext>
    </p:extLst>
  </p:cSld>
  <p:clrMapOvr>
    <a:masterClrMapping/>
  </p:clrMapOvr>
  <p:extLst>
    <p:ext uri="{DCECCB84-F9BA-43D5-87BE-67443E8EF086}">
      <p15:sldGuideLst xmlns:p15="http://schemas.microsoft.com/office/powerpoint/2012/main">
        <p15:guide id="1" orient="horz" pos="411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17180"/>
            <a:ext cx="8388424" cy="338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chemeClr val="bg1">
                    <a:lumMod val="65000"/>
                  </a:schemeClr>
                </a:solidFill>
                <a:latin typeface="Arial Black" panose="020B0A04020102020204" pitchFamily="34" charset="0"/>
              </a:rPr>
              <a:t>							</a:t>
            </a:r>
            <a:r>
              <a:rPr lang="en-CA" sz="1000" dirty="0">
                <a:solidFill>
                  <a:schemeClr val="bg1">
                    <a:lumMod val="65000"/>
                  </a:schemeClr>
                </a:solidFill>
                <a:latin typeface="Arial" panose="020B0604020202020204" pitchFamily="34" charset="0"/>
                <a:cs typeface="Segoe UI" panose="020B0502040204020203" pitchFamily="34" charset="0"/>
              </a:rPr>
              <a:t>McLean &amp; Company</a:t>
            </a:r>
          </a:p>
        </p:txBody>
      </p:sp>
      <p:sp>
        <p:nvSpPr>
          <p:cNvPr id="10" name="Rectangle 9"/>
          <p:cNvSpPr/>
          <p:nvPr userDrawn="1"/>
        </p:nvSpPr>
        <p:spPr>
          <a:xfrm>
            <a:off x="8388424" y="6515100"/>
            <a:ext cx="755576" cy="340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b="0" i="0" smtClean="0">
                <a:solidFill>
                  <a:schemeClr val="bg1">
                    <a:lumMod val="65000"/>
                  </a:schemeClr>
                </a:solidFill>
                <a:latin typeface="Arial" panose="020B0604020202020204" pitchFamily="34" charset="0"/>
                <a:cs typeface="Segoe UI" panose="020B0502040204020203" pitchFamily="34" charset="0"/>
              </a:rPr>
              <a:pPr marL="179388" fontAlgn="base">
                <a:spcBef>
                  <a:spcPct val="0"/>
                </a:spcBef>
                <a:spcAft>
                  <a:spcPct val="0"/>
                </a:spcAft>
              </a:pPr>
              <a:t>‹#›</a:t>
            </a:fld>
            <a:endParaRPr lang="en-CA" sz="1000" b="0" i="0" dirty="0">
              <a:solidFill>
                <a:schemeClr val="bg1">
                  <a:lumMod val="65000"/>
                </a:schemeClr>
              </a:solidFill>
              <a:latin typeface="Arial" panose="020B0604020202020204" pitchFamily="34" charset="0"/>
              <a:cs typeface="Segoe UI" panose="020B0502040204020203" pitchFamily="34" charset="0"/>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85" r:id="rId2"/>
    <p:sldLayoutId id="2147483773" r:id="rId3"/>
    <p:sldLayoutId id="2147483819" r:id="rId4"/>
    <p:sldLayoutId id="2147483793" r:id="rId5"/>
    <p:sldLayoutId id="2147483826" r:id="rId6"/>
    <p:sldLayoutId id="2147483820" r:id="rId7"/>
    <p:sldLayoutId id="2147483822" r:id="rId8"/>
    <p:sldLayoutId id="2147483825" r:id="rId9"/>
    <p:sldLayoutId id="2147483827" r:id="rId10"/>
    <p:sldLayoutId id="2147483828" r:id="rId11"/>
    <p:sldLayoutId id="2147483829"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x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r.mcleanco.com/" TargetMode="Externa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ueprint Title">
            <a:hlinkClick r:id="rId2" action="ppaction://hlinkfile"/>
          </p:cNvPr>
          <p:cNvSpPr txBox="1">
            <a:spLocks/>
          </p:cNvSpPr>
          <p:nvPr/>
        </p:nvSpPr>
        <p:spPr>
          <a:xfrm>
            <a:off x="518921" y="556926"/>
            <a:ext cx="7808650" cy="1043274"/>
          </a:xfrm>
          <a:prstGeom prst="rect">
            <a:avLst/>
          </a:prstGeom>
          <a:noFill/>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4800" b="1" dirty="0">
                <a:solidFill>
                  <a:schemeClr val="bg1"/>
                </a:solidFill>
                <a:latin typeface="Arial Black" panose="020B0A04020102020204" pitchFamily="34" charset="0"/>
                <a:cs typeface="Segoe UI" panose="020B0502040204020203" pitchFamily="34" charset="0"/>
              </a:rPr>
              <a:t>Recognition Ideas Catalog</a:t>
            </a:r>
          </a:p>
          <a:p>
            <a:endParaRPr lang="en-US" dirty="0">
              <a:latin typeface="Arial Black" panose="020B0A04020102020204" pitchFamily="34" charset="0"/>
            </a:endParaRPr>
          </a:p>
        </p:txBody>
      </p:sp>
    </p:spTree>
    <p:extLst>
      <p:ext uri="{BB962C8B-B14F-4D97-AF65-F5344CB8AC3E}">
        <p14:creationId xmlns:p14="http://schemas.microsoft.com/office/powerpoint/2010/main" val="95884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387634" y="200478"/>
            <a:ext cx="5068543" cy="554038"/>
          </a:xfrm>
          <a:prstGeom prst="rect">
            <a:avLst/>
          </a:prstGeom>
        </p:spPr>
        <p:txBody>
          <a:bodyPr/>
          <a:lstStyle/>
          <a:p>
            <a:pPr marL="0" indent="0">
              <a:buNone/>
            </a:pPr>
            <a:r>
              <a:rPr lang="en-CA" sz="2400" b="1" dirty="0">
                <a:solidFill>
                  <a:sysClr val="windowText" lastClr="000000"/>
                </a:solidFill>
                <a:latin typeface="Arial Black" panose="020B0A04020102020204" pitchFamily="34" charset="0"/>
              </a:rPr>
              <a:t>Appendix</a:t>
            </a:r>
          </a:p>
        </p:txBody>
      </p:sp>
      <p:sp>
        <p:nvSpPr>
          <p:cNvPr id="3" name="Text Placeholder 2"/>
          <p:cNvSpPr>
            <a:spLocks noGrp="1"/>
          </p:cNvSpPr>
          <p:nvPr>
            <p:ph type="body" sz="quarter" idx="4294967295"/>
          </p:nvPr>
        </p:nvSpPr>
        <p:spPr>
          <a:xfrm>
            <a:off x="3387634" y="1045677"/>
            <a:ext cx="5538924" cy="5092700"/>
          </a:xfrm>
          <a:prstGeom prst="rect">
            <a:avLst/>
          </a:prstGeom>
        </p:spPr>
        <p:txBody>
          <a:bodyPr/>
          <a:lstStyle/>
          <a:p>
            <a:pPr marL="0" indent="0">
              <a:buNone/>
            </a:pPr>
            <a:r>
              <a:rPr lang="en-CA" dirty="0"/>
              <a:t>The following appendix slides contain a breakdown of the ideas described in the preceding slides into six further categories:</a:t>
            </a:r>
          </a:p>
          <a:p>
            <a:pPr marL="0" indent="0">
              <a:buNone/>
            </a:pPr>
            <a:endParaRPr lang="en-CA" dirty="0"/>
          </a:p>
          <a:p>
            <a:pPr marL="533400" lvl="1" indent="-171450">
              <a:lnSpc>
                <a:spcPct val="200000"/>
              </a:lnSpc>
              <a:buFont typeface="Arial" panose="020B0604020202020204" pitchFamily="34" charset="0"/>
              <a:buChar char="•"/>
            </a:pPr>
            <a:r>
              <a:rPr lang="en-CA" dirty="0"/>
              <a:t>Good for remote teams</a:t>
            </a:r>
          </a:p>
          <a:p>
            <a:pPr marL="533400" lvl="1" indent="-171450">
              <a:lnSpc>
                <a:spcPct val="200000"/>
              </a:lnSpc>
              <a:buFont typeface="Arial" panose="020B0604020202020204" pitchFamily="34" charset="0"/>
              <a:buChar char="•"/>
            </a:pPr>
            <a:r>
              <a:rPr lang="en-CA" dirty="0"/>
              <a:t>Low cost</a:t>
            </a:r>
          </a:p>
          <a:p>
            <a:pPr marL="533400" lvl="1" indent="-171450">
              <a:lnSpc>
                <a:spcPct val="200000"/>
              </a:lnSpc>
              <a:buFont typeface="Arial" panose="020B0604020202020204" pitchFamily="34" charset="0"/>
              <a:buChar char="•"/>
            </a:pPr>
            <a:r>
              <a:rPr lang="en-CA" dirty="0"/>
              <a:t>Encourages performance-based behaviors</a:t>
            </a:r>
          </a:p>
          <a:p>
            <a:pPr marL="533400" lvl="1" indent="-171450">
              <a:lnSpc>
                <a:spcPct val="200000"/>
              </a:lnSpc>
              <a:buFont typeface="Arial" panose="020B0604020202020204" pitchFamily="34" charset="0"/>
              <a:buChar char="•"/>
            </a:pPr>
            <a:r>
              <a:rPr lang="en-CA" dirty="0"/>
              <a:t>Encourages values-based behaviors</a:t>
            </a:r>
          </a:p>
          <a:p>
            <a:pPr marL="533400" lvl="1" indent="-171450">
              <a:lnSpc>
                <a:spcPct val="200000"/>
              </a:lnSpc>
              <a:buFont typeface="Arial" panose="020B0604020202020204" pitchFamily="34" charset="0"/>
              <a:buChar char="•"/>
            </a:pPr>
            <a:r>
              <a:rPr lang="en-CA" dirty="0"/>
              <a:t>Peer to peer</a:t>
            </a:r>
          </a:p>
          <a:p>
            <a:pPr marL="533400" lvl="1" indent="-171450">
              <a:lnSpc>
                <a:spcPct val="200000"/>
              </a:lnSpc>
              <a:buFont typeface="Arial" panose="020B0604020202020204" pitchFamily="34" charset="0"/>
              <a:buChar char="•"/>
            </a:pPr>
            <a:r>
              <a:rPr lang="en-CA" dirty="0"/>
              <a:t>Manager to employee</a:t>
            </a:r>
          </a:p>
          <a:p>
            <a:pPr marL="171450" indent="-171450">
              <a:buFont typeface="Arial" panose="020B0604020202020204" pitchFamily="34" charset="0"/>
              <a:buChar char="•"/>
            </a:pPr>
            <a:endParaRPr lang="en-CA" dirty="0"/>
          </a:p>
          <a:p>
            <a:pPr marL="0" indent="0">
              <a:buNone/>
            </a:pPr>
            <a:r>
              <a:rPr lang="en-CA" dirty="0"/>
              <a:t>Use these slides to more quickly identify relevant ideas if you have specific needs for recognition that fall into one of these categories.</a:t>
            </a:r>
          </a:p>
        </p:txBody>
      </p:sp>
    </p:spTree>
    <p:extLst>
      <p:ext uri="{BB962C8B-B14F-4D97-AF65-F5344CB8AC3E}">
        <p14:creationId xmlns:p14="http://schemas.microsoft.com/office/powerpoint/2010/main" val="80947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
          <p:cNvGraphicFramePr>
            <a:graphicFrameLocks noGrp="1"/>
          </p:cNvGraphicFramePr>
          <p:nvPr>
            <p:extLst>
              <p:ext uri="{D42A27DB-BD31-4B8C-83A1-F6EECF244321}">
                <p14:modId xmlns:p14="http://schemas.microsoft.com/office/powerpoint/2010/main" val="1686947685"/>
              </p:ext>
            </p:extLst>
          </p:nvPr>
        </p:nvGraphicFramePr>
        <p:xfrm>
          <a:off x="274324" y="784326"/>
          <a:ext cx="8591002" cy="5629009"/>
        </p:xfrm>
        <a:graphic>
          <a:graphicData uri="http://schemas.openxmlformats.org/drawingml/2006/table">
            <a:tbl>
              <a:tblPr firstRow="1" bandRow="1">
                <a:tableStyleId>{5C22544A-7EE6-4342-B048-85BDC9FD1C3A}</a:tableStyleId>
              </a:tblPr>
              <a:tblGrid>
                <a:gridCol w="1400727">
                  <a:extLst>
                    <a:ext uri="{9D8B030D-6E8A-4147-A177-3AD203B41FA5}">
                      <a16:colId xmlns:a16="http://schemas.microsoft.com/office/drawing/2014/main" val="20000"/>
                    </a:ext>
                  </a:extLst>
                </a:gridCol>
                <a:gridCol w="1312253">
                  <a:extLst>
                    <a:ext uri="{9D8B030D-6E8A-4147-A177-3AD203B41FA5}">
                      <a16:colId xmlns:a16="http://schemas.microsoft.com/office/drawing/2014/main" val="20001"/>
                    </a:ext>
                  </a:extLst>
                </a:gridCol>
                <a:gridCol w="1187927">
                  <a:extLst>
                    <a:ext uri="{9D8B030D-6E8A-4147-A177-3AD203B41FA5}">
                      <a16:colId xmlns:a16="http://schemas.microsoft.com/office/drawing/2014/main" val="20002"/>
                    </a:ext>
                  </a:extLst>
                </a:gridCol>
                <a:gridCol w="1072839">
                  <a:extLst>
                    <a:ext uri="{9D8B030D-6E8A-4147-A177-3AD203B41FA5}">
                      <a16:colId xmlns:a16="http://schemas.microsoft.com/office/drawing/2014/main" val="20003"/>
                    </a:ext>
                  </a:extLst>
                </a:gridCol>
                <a:gridCol w="1205751">
                  <a:extLst>
                    <a:ext uri="{9D8B030D-6E8A-4147-A177-3AD203B41FA5}">
                      <a16:colId xmlns:a16="http://schemas.microsoft.com/office/drawing/2014/main" val="20004"/>
                    </a:ext>
                  </a:extLst>
                </a:gridCol>
                <a:gridCol w="1237670">
                  <a:extLst>
                    <a:ext uri="{9D8B030D-6E8A-4147-A177-3AD203B41FA5}">
                      <a16:colId xmlns:a16="http://schemas.microsoft.com/office/drawing/2014/main" val="20005"/>
                    </a:ext>
                  </a:extLst>
                </a:gridCol>
                <a:gridCol w="1173835">
                  <a:extLst>
                    <a:ext uri="{9D8B030D-6E8A-4147-A177-3AD203B41FA5}">
                      <a16:colId xmlns:a16="http://schemas.microsoft.com/office/drawing/2014/main" val="20006"/>
                    </a:ext>
                  </a:extLst>
                </a:gridCol>
              </a:tblGrid>
              <a:tr h="408107">
                <a:tc>
                  <a:txBody>
                    <a:bodyPr/>
                    <a:lstStyle/>
                    <a:p>
                      <a:endParaRPr lang="en-US" sz="600" dirty="0"/>
                    </a:p>
                  </a:txBody>
                  <a:tcPr anchor="ctr"/>
                </a:tc>
                <a:tc>
                  <a:txBody>
                    <a:bodyPr/>
                    <a:lstStyle/>
                    <a:p>
                      <a:pPr algn="ctr"/>
                      <a:r>
                        <a:rPr lang="en-US" sz="1000" dirty="0"/>
                        <a:t>Good</a:t>
                      </a:r>
                      <a:r>
                        <a:rPr lang="en-US" sz="1000" baseline="0" dirty="0"/>
                        <a:t> for remote teams</a:t>
                      </a:r>
                      <a:endParaRPr lang="en-US" sz="1000" dirty="0"/>
                    </a:p>
                  </a:txBody>
                  <a:tcPr anchor="ctr"/>
                </a:tc>
                <a:tc>
                  <a:txBody>
                    <a:bodyPr/>
                    <a:lstStyle/>
                    <a:p>
                      <a:pPr algn="ctr"/>
                      <a:r>
                        <a:rPr lang="en-US" sz="1000" dirty="0"/>
                        <a:t>Low</a:t>
                      </a:r>
                      <a:r>
                        <a:rPr lang="en-US" sz="1000" baseline="0" dirty="0"/>
                        <a:t> </a:t>
                      </a:r>
                      <a:r>
                        <a:rPr lang="en-US" sz="1000" dirty="0"/>
                        <a:t>cost</a:t>
                      </a:r>
                    </a:p>
                  </a:txBody>
                  <a:tcPr anchor="ctr"/>
                </a:tc>
                <a:tc>
                  <a:txBody>
                    <a:bodyPr/>
                    <a:lstStyle/>
                    <a:p>
                      <a:pPr algn="ctr"/>
                      <a:r>
                        <a:rPr lang="en-US" sz="1000" dirty="0"/>
                        <a:t>Encourages</a:t>
                      </a:r>
                      <a:r>
                        <a:rPr lang="en-US" sz="1000" baseline="0" dirty="0"/>
                        <a:t> performance-based behaviors</a:t>
                      </a:r>
                      <a:endParaRPr lang="en-US" sz="1000" dirty="0"/>
                    </a:p>
                  </a:txBody>
                  <a:tcPr anchor="ctr"/>
                </a:tc>
                <a:tc>
                  <a:txBody>
                    <a:bodyPr/>
                    <a:lstStyle/>
                    <a:p>
                      <a:pPr algn="ctr"/>
                      <a:r>
                        <a:rPr lang="en-US" sz="1000" dirty="0"/>
                        <a:t>Encourages values-based</a:t>
                      </a:r>
                      <a:r>
                        <a:rPr lang="en-US" sz="1000" baseline="0" dirty="0"/>
                        <a:t> behaviors</a:t>
                      </a:r>
                      <a:endParaRPr lang="en-US" sz="1000" dirty="0"/>
                    </a:p>
                  </a:txBody>
                  <a:tcPr anchor="ctr"/>
                </a:tc>
                <a:tc>
                  <a:txBody>
                    <a:bodyPr/>
                    <a:lstStyle/>
                    <a:p>
                      <a:pPr algn="ctr"/>
                      <a:r>
                        <a:rPr lang="en-US" sz="1000" dirty="0"/>
                        <a:t>Peer to peer</a:t>
                      </a:r>
                    </a:p>
                  </a:txBody>
                  <a:tcPr anchor="ctr"/>
                </a:tc>
                <a:tc>
                  <a:txBody>
                    <a:bodyPr/>
                    <a:lstStyle/>
                    <a:p>
                      <a:pPr algn="ctr"/>
                      <a:r>
                        <a:rPr lang="en-US" sz="1000" dirty="0"/>
                        <a:t>Manager to employee</a:t>
                      </a:r>
                    </a:p>
                  </a:txBody>
                  <a:tcPr anchor="ctr"/>
                </a:tc>
                <a:extLst>
                  <a:ext uri="{0D108BD9-81ED-4DB2-BD59-A6C34878D82A}">
                    <a16:rowId xmlns:a16="http://schemas.microsoft.com/office/drawing/2014/main" val="10000"/>
                  </a:ext>
                </a:extLst>
              </a:tr>
              <a:tr h="353693">
                <a:tc>
                  <a:txBody>
                    <a:bodyPr/>
                    <a:lstStyle/>
                    <a:p>
                      <a:pPr marL="0" algn="l" defTabSz="914400" rtl="0" eaLnBrk="1" latinLnBrk="0" hangingPunct="1"/>
                      <a:r>
                        <a:rPr lang="en-US" sz="1000" baseline="0" dirty="0"/>
                        <a:t>Communicate about recognition</a:t>
                      </a:r>
                      <a:endParaRPr lang="en-US" sz="1000" b="1" kern="1200" dirty="0">
                        <a:solidFill>
                          <a:schemeClr val="accent1">
                            <a:lumMod val="50000"/>
                          </a:schemeClr>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r h="489729">
                <a:tc>
                  <a:txBody>
                    <a:bodyPr/>
                    <a:lstStyle/>
                    <a:p>
                      <a:r>
                        <a:rPr lang="en-US" sz="1000" dirty="0"/>
                        <a:t>Start</a:t>
                      </a:r>
                      <a:r>
                        <a:rPr lang="en-US" sz="1000" baseline="0" dirty="0"/>
                        <a:t> meetings with success stories</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r h="326486">
                <a:tc>
                  <a:txBody>
                    <a:bodyPr/>
                    <a:lstStyle/>
                    <a:p>
                      <a:r>
                        <a:rPr lang="en-US" sz="1000" dirty="0"/>
                        <a:t>Recognition huddle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3"/>
                  </a:ext>
                </a:extLst>
              </a:tr>
              <a:tr h="326486">
                <a:tc>
                  <a:txBody>
                    <a:bodyPr/>
                    <a:lstStyle/>
                    <a:p>
                      <a:r>
                        <a:rPr lang="en-US" sz="1000" dirty="0"/>
                        <a:t>Verbal recognition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4"/>
                  </a:ext>
                </a:extLst>
              </a:tr>
              <a:tr h="326486">
                <a:tc>
                  <a:txBody>
                    <a:bodyPr/>
                    <a:lstStyle/>
                    <a:p>
                      <a:r>
                        <a:rPr lang="en-US" sz="1000" dirty="0"/>
                        <a:t>Recognition notes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r h="326486">
                <a:tc>
                  <a:txBody>
                    <a:bodyPr/>
                    <a:lstStyle/>
                    <a:p>
                      <a:r>
                        <a:rPr lang="en-US" sz="1000" dirty="0"/>
                        <a:t>Mix it up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6"/>
                  </a:ext>
                </a:extLst>
              </a:tr>
              <a:tr h="35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Recognize</a:t>
                      </a:r>
                      <a:r>
                        <a:rPr lang="en-US" sz="1000" baseline="0" dirty="0"/>
                        <a:t> frequently</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7"/>
                  </a:ext>
                </a:extLst>
              </a:tr>
              <a:tr h="35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Extended</a:t>
                      </a:r>
                      <a:r>
                        <a:rPr lang="en-US" sz="1000" baseline="0" dirty="0"/>
                        <a:t> lunches</a:t>
                      </a:r>
                      <a:endParaRPr 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8"/>
                  </a:ext>
                </a:extLst>
              </a:tr>
              <a:tr h="32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Public praise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9"/>
                  </a:ext>
                </a:extLst>
              </a:tr>
              <a:tr h="32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Pocket pennies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0"/>
                  </a:ext>
                </a:extLst>
              </a:tr>
              <a:tr h="32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Special project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1"/>
                  </a:ext>
                </a:extLst>
              </a:tr>
              <a:tr h="353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Represent the organization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2"/>
                  </a:ext>
                </a:extLst>
              </a:tr>
              <a:tr h="32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Time off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3"/>
                  </a:ext>
                </a:extLst>
              </a:tr>
              <a:tr h="326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Celebrate more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4"/>
                  </a:ext>
                </a:extLst>
              </a:tr>
            </a:tbl>
          </a:graphicData>
        </a:graphic>
      </p:graphicFrame>
      <p:sp>
        <p:nvSpPr>
          <p:cNvPr id="3" name="Text Placeholder 1"/>
          <p:cNvSpPr>
            <a:spLocks noGrp="1"/>
          </p:cNvSpPr>
          <p:nvPr>
            <p:ph type="body" sz="quarter" idx="4294967295"/>
          </p:nvPr>
        </p:nvSpPr>
        <p:spPr>
          <a:xfrm>
            <a:off x="441532" y="165190"/>
            <a:ext cx="7887600" cy="554400"/>
          </a:xfrm>
          <a:prstGeom prst="rect">
            <a:avLst/>
          </a:prstGeom>
        </p:spPr>
        <p:txBody>
          <a:bodyPr/>
          <a:lstStyle/>
          <a:p>
            <a:pPr marL="0" indent="0">
              <a:buNone/>
            </a:pPr>
            <a:r>
              <a:rPr lang="en-CA" sz="2400" b="1" dirty="0">
                <a:solidFill>
                  <a:sysClr val="windowText" lastClr="000000"/>
                </a:solidFill>
                <a:latin typeface="Arial Black" panose="020B0A04020102020204" pitchFamily="34" charset="0"/>
              </a:rPr>
              <a:t>Day-to-day recognition (low effort)</a:t>
            </a:r>
          </a:p>
        </p:txBody>
      </p:sp>
    </p:spTree>
    <p:extLst>
      <p:ext uri="{BB962C8B-B14F-4D97-AF65-F5344CB8AC3E}">
        <p14:creationId xmlns:p14="http://schemas.microsoft.com/office/powerpoint/2010/main" val="214294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
          <p:cNvGraphicFramePr>
            <a:graphicFrameLocks noGrp="1"/>
          </p:cNvGraphicFramePr>
          <p:nvPr>
            <p:extLst>
              <p:ext uri="{D42A27DB-BD31-4B8C-83A1-F6EECF244321}">
                <p14:modId xmlns:p14="http://schemas.microsoft.com/office/powerpoint/2010/main" val="875981299"/>
              </p:ext>
            </p:extLst>
          </p:nvPr>
        </p:nvGraphicFramePr>
        <p:xfrm>
          <a:off x="291909" y="956622"/>
          <a:ext cx="8591002" cy="5381040"/>
        </p:xfrm>
        <a:graphic>
          <a:graphicData uri="http://schemas.openxmlformats.org/drawingml/2006/table">
            <a:tbl>
              <a:tblPr firstRow="1" bandRow="1">
                <a:tableStyleId>{00A15C55-8517-42AA-B614-E9B94910E393}</a:tableStyleId>
              </a:tblPr>
              <a:tblGrid>
                <a:gridCol w="1407418">
                  <a:extLst>
                    <a:ext uri="{9D8B030D-6E8A-4147-A177-3AD203B41FA5}">
                      <a16:colId xmlns:a16="http://schemas.microsoft.com/office/drawing/2014/main" val="20000"/>
                    </a:ext>
                  </a:extLst>
                </a:gridCol>
                <a:gridCol w="1305562">
                  <a:extLst>
                    <a:ext uri="{9D8B030D-6E8A-4147-A177-3AD203B41FA5}">
                      <a16:colId xmlns:a16="http://schemas.microsoft.com/office/drawing/2014/main" val="20001"/>
                    </a:ext>
                  </a:extLst>
                </a:gridCol>
                <a:gridCol w="1187927">
                  <a:extLst>
                    <a:ext uri="{9D8B030D-6E8A-4147-A177-3AD203B41FA5}">
                      <a16:colId xmlns:a16="http://schemas.microsoft.com/office/drawing/2014/main" val="20002"/>
                    </a:ext>
                  </a:extLst>
                </a:gridCol>
                <a:gridCol w="1072839">
                  <a:extLst>
                    <a:ext uri="{9D8B030D-6E8A-4147-A177-3AD203B41FA5}">
                      <a16:colId xmlns:a16="http://schemas.microsoft.com/office/drawing/2014/main" val="20003"/>
                    </a:ext>
                  </a:extLst>
                </a:gridCol>
                <a:gridCol w="1205751">
                  <a:extLst>
                    <a:ext uri="{9D8B030D-6E8A-4147-A177-3AD203B41FA5}">
                      <a16:colId xmlns:a16="http://schemas.microsoft.com/office/drawing/2014/main" val="20004"/>
                    </a:ext>
                  </a:extLst>
                </a:gridCol>
                <a:gridCol w="1237670">
                  <a:extLst>
                    <a:ext uri="{9D8B030D-6E8A-4147-A177-3AD203B41FA5}">
                      <a16:colId xmlns:a16="http://schemas.microsoft.com/office/drawing/2014/main" val="20005"/>
                    </a:ext>
                  </a:extLst>
                </a:gridCol>
                <a:gridCol w="1173835">
                  <a:extLst>
                    <a:ext uri="{9D8B030D-6E8A-4147-A177-3AD203B41FA5}">
                      <a16:colId xmlns:a16="http://schemas.microsoft.com/office/drawing/2014/main" val="20006"/>
                    </a:ext>
                  </a:extLst>
                </a:gridCol>
              </a:tblGrid>
              <a:tr h="476970">
                <a:tc>
                  <a:txBody>
                    <a:bodyPr/>
                    <a:lstStyle/>
                    <a:p>
                      <a:endParaRPr lang="en-US" sz="600" dirty="0"/>
                    </a:p>
                  </a:txBody>
                  <a:tcPr anchor="ctr"/>
                </a:tc>
                <a:tc>
                  <a:txBody>
                    <a:bodyPr/>
                    <a:lstStyle/>
                    <a:p>
                      <a:pPr algn="ctr"/>
                      <a:r>
                        <a:rPr lang="en-US" sz="1000" dirty="0"/>
                        <a:t>Good</a:t>
                      </a:r>
                      <a:r>
                        <a:rPr lang="en-US" sz="1000" baseline="0" dirty="0"/>
                        <a:t> for remote teams</a:t>
                      </a:r>
                      <a:endParaRPr lang="en-US" sz="1000" dirty="0"/>
                    </a:p>
                  </a:txBody>
                  <a:tcPr anchor="ctr"/>
                </a:tc>
                <a:tc>
                  <a:txBody>
                    <a:bodyPr/>
                    <a:lstStyle/>
                    <a:p>
                      <a:pPr algn="ctr"/>
                      <a:r>
                        <a:rPr lang="en-US" sz="1000" dirty="0"/>
                        <a:t>Low</a:t>
                      </a:r>
                      <a:r>
                        <a:rPr lang="en-US" sz="1000" baseline="0" dirty="0"/>
                        <a:t> </a:t>
                      </a:r>
                      <a:r>
                        <a:rPr lang="en-US" sz="1000" dirty="0"/>
                        <a:t>cost</a:t>
                      </a:r>
                    </a:p>
                  </a:txBody>
                  <a:tcPr anchor="ctr"/>
                </a:tc>
                <a:tc>
                  <a:txBody>
                    <a:bodyPr/>
                    <a:lstStyle/>
                    <a:p>
                      <a:pPr algn="ctr"/>
                      <a:r>
                        <a:rPr lang="en-US" sz="1000" dirty="0"/>
                        <a:t>Encourages</a:t>
                      </a:r>
                      <a:r>
                        <a:rPr lang="en-US" sz="1000" baseline="0" dirty="0"/>
                        <a:t> performance-based behaviors</a:t>
                      </a:r>
                      <a:endParaRPr lang="en-US" sz="1000" dirty="0"/>
                    </a:p>
                  </a:txBody>
                  <a:tcPr anchor="ctr"/>
                </a:tc>
                <a:tc>
                  <a:txBody>
                    <a:bodyPr/>
                    <a:lstStyle/>
                    <a:p>
                      <a:pPr algn="ctr"/>
                      <a:r>
                        <a:rPr lang="en-US" sz="1000" dirty="0"/>
                        <a:t>Encourages values-based</a:t>
                      </a:r>
                      <a:r>
                        <a:rPr lang="en-US" sz="1000" baseline="0" dirty="0"/>
                        <a:t> behaviors</a:t>
                      </a:r>
                      <a:endParaRPr lang="en-US" sz="1000" dirty="0"/>
                    </a:p>
                  </a:txBody>
                  <a:tcPr anchor="ctr"/>
                </a:tc>
                <a:tc>
                  <a:txBody>
                    <a:bodyPr/>
                    <a:lstStyle/>
                    <a:p>
                      <a:pPr algn="ctr"/>
                      <a:r>
                        <a:rPr lang="en-US" sz="1000" dirty="0"/>
                        <a:t>Peer to peer</a:t>
                      </a:r>
                    </a:p>
                  </a:txBody>
                  <a:tcPr anchor="ctr"/>
                </a:tc>
                <a:tc>
                  <a:txBody>
                    <a:bodyPr/>
                    <a:lstStyle/>
                    <a:p>
                      <a:pPr algn="ctr"/>
                      <a:r>
                        <a:rPr lang="en-US" sz="1000" dirty="0"/>
                        <a:t>Manager to employee</a:t>
                      </a:r>
                    </a:p>
                  </a:txBody>
                  <a:tcPr anchor="ctr"/>
                </a:tc>
                <a:extLst>
                  <a:ext uri="{0D108BD9-81ED-4DB2-BD59-A6C34878D82A}">
                    <a16:rowId xmlns:a16="http://schemas.microsoft.com/office/drawing/2014/main" val="1000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Recognize the recognizer</a:t>
                      </a:r>
                      <a:endParaRPr lang="en-US"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Recognize progress early</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Recognition kit</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3"/>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Candy grams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Visual representation of recognition </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Email address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6"/>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Birthdays and anniversaries</a:t>
                      </a:r>
                      <a:endParaRPr lang="en-US"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“Pass the ball”</a:t>
                      </a:r>
                      <a:endParaRPr lang="en-CA" sz="1000" kern="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Manager training</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Recognition mailbox</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0"/>
                  </a:ext>
                </a:extLst>
              </a:tr>
            </a:tbl>
          </a:graphicData>
        </a:graphic>
      </p:graphicFrame>
      <p:sp>
        <p:nvSpPr>
          <p:cNvPr id="6" name="Text Placeholder 1"/>
          <p:cNvSpPr>
            <a:spLocks noGrp="1"/>
          </p:cNvSpPr>
          <p:nvPr>
            <p:ph type="body" sz="quarter" idx="4294967295"/>
          </p:nvPr>
        </p:nvSpPr>
        <p:spPr>
          <a:xfrm>
            <a:off x="441532" y="165600"/>
            <a:ext cx="7887600" cy="554400"/>
          </a:xfrm>
          <a:prstGeom prst="rect">
            <a:avLst/>
          </a:prstGeom>
        </p:spPr>
        <p:txBody>
          <a:bodyPr/>
          <a:lstStyle/>
          <a:p>
            <a:pPr marL="0" indent="0">
              <a:buNone/>
            </a:pPr>
            <a:r>
              <a:rPr lang="en-CA" sz="2400" b="1" dirty="0">
                <a:solidFill>
                  <a:sysClr val="windowText" lastClr="000000"/>
                </a:solidFill>
                <a:latin typeface="Arial Black" panose="020B0A04020102020204" pitchFamily="34" charset="0"/>
              </a:rPr>
              <a:t>Day-to-day recognition (high effort)</a:t>
            </a:r>
          </a:p>
        </p:txBody>
      </p:sp>
    </p:spTree>
    <p:extLst>
      <p:ext uri="{BB962C8B-B14F-4D97-AF65-F5344CB8AC3E}">
        <p14:creationId xmlns:p14="http://schemas.microsoft.com/office/powerpoint/2010/main" val="346587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
          <p:cNvGraphicFramePr>
            <a:graphicFrameLocks noGrp="1"/>
          </p:cNvGraphicFramePr>
          <p:nvPr>
            <p:extLst>
              <p:ext uri="{D42A27DB-BD31-4B8C-83A1-F6EECF244321}">
                <p14:modId xmlns:p14="http://schemas.microsoft.com/office/powerpoint/2010/main" val="2756806863"/>
              </p:ext>
            </p:extLst>
          </p:nvPr>
        </p:nvGraphicFramePr>
        <p:xfrm>
          <a:off x="300450" y="948076"/>
          <a:ext cx="8591002" cy="5021040"/>
        </p:xfrm>
        <a:graphic>
          <a:graphicData uri="http://schemas.openxmlformats.org/drawingml/2006/table">
            <a:tbl>
              <a:tblPr firstRow="1" bandRow="1">
                <a:tableStyleId>{5C22544A-7EE6-4342-B048-85BDC9FD1C3A}</a:tableStyleId>
              </a:tblPr>
              <a:tblGrid>
                <a:gridCol w="1382693">
                  <a:extLst>
                    <a:ext uri="{9D8B030D-6E8A-4147-A177-3AD203B41FA5}">
                      <a16:colId xmlns:a16="http://schemas.microsoft.com/office/drawing/2014/main" val="20000"/>
                    </a:ext>
                  </a:extLst>
                </a:gridCol>
                <a:gridCol w="1330287">
                  <a:extLst>
                    <a:ext uri="{9D8B030D-6E8A-4147-A177-3AD203B41FA5}">
                      <a16:colId xmlns:a16="http://schemas.microsoft.com/office/drawing/2014/main" val="20001"/>
                    </a:ext>
                  </a:extLst>
                </a:gridCol>
                <a:gridCol w="1187927">
                  <a:extLst>
                    <a:ext uri="{9D8B030D-6E8A-4147-A177-3AD203B41FA5}">
                      <a16:colId xmlns:a16="http://schemas.microsoft.com/office/drawing/2014/main" val="20002"/>
                    </a:ext>
                  </a:extLst>
                </a:gridCol>
                <a:gridCol w="1072839">
                  <a:extLst>
                    <a:ext uri="{9D8B030D-6E8A-4147-A177-3AD203B41FA5}">
                      <a16:colId xmlns:a16="http://schemas.microsoft.com/office/drawing/2014/main" val="20003"/>
                    </a:ext>
                  </a:extLst>
                </a:gridCol>
                <a:gridCol w="1205751">
                  <a:extLst>
                    <a:ext uri="{9D8B030D-6E8A-4147-A177-3AD203B41FA5}">
                      <a16:colId xmlns:a16="http://schemas.microsoft.com/office/drawing/2014/main" val="20004"/>
                    </a:ext>
                  </a:extLst>
                </a:gridCol>
                <a:gridCol w="1237670">
                  <a:extLst>
                    <a:ext uri="{9D8B030D-6E8A-4147-A177-3AD203B41FA5}">
                      <a16:colId xmlns:a16="http://schemas.microsoft.com/office/drawing/2014/main" val="20005"/>
                    </a:ext>
                  </a:extLst>
                </a:gridCol>
                <a:gridCol w="1173835">
                  <a:extLst>
                    <a:ext uri="{9D8B030D-6E8A-4147-A177-3AD203B41FA5}">
                      <a16:colId xmlns:a16="http://schemas.microsoft.com/office/drawing/2014/main" val="20006"/>
                    </a:ext>
                  </a:extLst>
                </a:gridCol>
              </a:tblGrid>
              <a:tr h="669350">
                <a:tc>
                  <a:txBody>
                    <a:bodyPr/>
                    <a:lstStyle/>
                    <a:p>
                      <a:endParaRPr lang="en-US" sz="600" dirty="0"/>
                    </a:p>
                  </a:txBody>
                  <a:tcPr anchor="ctr"/>
                </a:tc>
                <a:tc>
                  <a:txBody>
                    <a:bodyPr/>
                    <a:lstStyle/>
                    <a:p>
                      <a:pPr algn="ctr"/>
                      <a:r>
                        <a:rPr lang="en-US" sz="1000" dirty="0"/>
                        <a:t>Good</a:t>
                      </a:r>
                      <a:r>
                        <a:rPr lang="en-US" sz="1000" baseline="0" dirty="0"/>
                        <a:t> for remote teams</a:t>
                      </a:r>
                      <a:endParaRPr lang="en-US" sz="1000" dirty="0"/>
                    </a:p>
                  </a:txBody>
                  <a:tcPr anchor="ctr"/>
                </a:tc>
                <a:tc>
                  <a:txBody>
                    <a:bodyPr/>
                    <a:lstStyle/>
                    <a:p>
                      <a:pPr algn="ctr"/>
                      <a:r>
                        <a:rPr lang="en-US" sz="1000" dirty="0"/>
                        <a:t>Low-cost</a:t>
                      </a:r>
                    </a:p>
                  </a:txBody>
                  <a:tcPr anchor="ctr"/>
                </a:tc>
                <a:tc>
                  <a:txBody>
                    <a:bodyPr/>
                    <a:lstStyle/>
                    <a:p>
                      <a:pPr algn="ctr"/>
                      <a:r>
                        <a:rPr lang="en-US" sz="1000" dirty="0"/>
                        <a:t>Encourages</a:t>
                      </a:r>
                      <a:r>
                        <a:rPr lang="en-US" sz="1000" baseline="0" dirty="0"/>
                        <a:t> performance-based behaviors</a:t>
                      </a:r>
                      <a:endParaRPr lang="en-US" sz="1000" dirty="0"/>
                    </a:p>
                  </a:txBody>
                  <a:tcPr anchor="ctr"/>
                </a:tc>
                <a:tc>
                  <a:txBody>
                    <a:bodyPr/>
                    <a:lstStyle/>
                    <a:p>
                      <a:pPr algn="ctr"/>
                      <a:r>
                        <a:rPr lang="en-US" sz="1000" dirty="0"/>
                        <a:t>Encourages values-based</a:t>
                      </a:r>
                      <a:r>
                        <a:rPr lang="en-US" sz="1000" baseline="0" dirty="0"/>
                        <a:t> behaviors</a:t>
                      </a:r>
                      <a:endParaRPr lang="en-US" sz="1000" dirty="0"/>
                    </a:p>
                  </a:txBody>
                  <a:tcPr anchor="ctr"/>
                </a:tc>
                <a:tc>
                  <a:txBody>
                    <a:bodyPr/>
                    <a:lstStyle/>
                    <a:p>
                      <a:pPr algn="ctr"/>
                      <a:r>
                        <a:rPr lang="en-US" sz="1000" dirty="0"/>
                        <a:t>Peer to peer</a:t>
                      </a:r>
                    </a:p>
                  </a:txBody>
                  <a:tcPr anchor="ctr"/>
                </a:tc>
                <a:tc>
                  <a:txBody>
                    <a:bodyPr/>
                    <a:lstStyle/>
                    <a:p>
                      <a:pPr algn="ctr"/>
                      <a:r>
                        <a:rPr lang="en-US" sz="1000" dirty="0"/>
                        <a:t>Manager to employee</a:t>
                      </a:r>
                    </a:p>
                  </a:txBody>
                  <a:tcPr anchor="ctr"/>
                </a:tc>
                <a:extLst>
                  <a:ext uri="{0D108BD9-81ED-4DB2-BD59-A6C34878D82A}">
                    <a16:rowId xmlns:a16="http://schemas.microsoft.com/office/drawing/2014/main" val="10000"/>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Peer recognition program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Recognize holistic achievements </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Charitable donations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3"/>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Blog for the organization </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4"/>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Snacks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Tailored gift cards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6"/>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Wall of fame</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7"/>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Best seat in the house</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8"/>
                  </a:ext>
                </a:extLst>
              </a:tr>
            </a:tbl>
          </a:graphicData>
        </a:graphic>
      </p:graphicFrame>
      <p:sp>
        <p:nvSpPr>
          <p:cNvPr id="4" name="Rectangle 3"/>
          <p:cNvSpPr/>
          <p:nvPr/>
        </p:nvSpPr>
        <p:spPr>
          <a:xfrm>
            <a:off x="4888936" y="4813391"/>
            <a:ext cx="184731" cy="369332"/>
          </a:xfrm>
          <a:prstGeom prst="rect">
            <a:avLst/>
          </a:prstGeom>
        </p:spPr>
        <p:txBody>
          <a:bodyPr wrap="none">
            <a:spAutoFit/>
          </a:bodyPr>
          <a:lstStyle/>
          <a:p>
            <a:pPr algn="ctr"/>
            <a:endParaRPr lang="en-CA" b="1" dirty="0"/>
          </a:p>
        </p:txBody>
      </p:sp>
      <p:sp>
        <p:nvSpPr>
          <p:cNvPr id="5" name="Text Placeholder 1"/>
          <p:cNvSpPr>
            <a:spLocks noGrp="1"/>
          </p:cNvSpPr>
          <p:nvPr>
            <p:ph type="body" sz="quarter" idx="4294967295"/>
          </p:nvPr>
        </p:nvSpPr>
        <p:spPr>
          <a:xfrm>
            <a:off x="441532" y="165600"/>
            <a:ext cx="7887600" cy="554400"/>
          </a:xfrm>
          <a:prstGeom prst="rect">
            <a:avLst/>
          </a:prstGeom>
        </p:spPr>
        <p:txBody>
          <a:bodyPr/>
          <a:lstStyle/>
          <a:p>
            <a:pPr marL="0" indent="0">
              <a:buNone/>
            </a:pPr>
            <a:r>
              <a:rPr lang="en-CA" sz="2400" b="1" dirty="0">
                <a:solidFill>
                  <a:sysClr val="windowText" lastClr="000000"/>
                </a:solidFill>
                <a:latin typeface="Arial Black" panose="020B0A04020102020204" pitchFamily="34" charset="0"/>
              </a:rPr>
              <a:t>Formal recognition (low effort)</a:t>
            </a:r>
          </a:p>
        </p:txBody>
      </p:sp>
    </p:spTree>
    <p:extLst>
      <p:ext uri="{BB962C8B-B14F-4D97-AF65-F5344CB8AC3E}">
        <p14:creationId xmlns:p14="http://schemas.microsoft.com/office/powerpoint/2010/main" val="23722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
          <p:cNvGraphicFramePr>
            <a:graphicFrameLocks noGrp="1"/>
          </p:cNvGraphicFramePr>
          <p:nvPr>
            <p:extLst>
              <p:ext uri="{D42A27DB-BD31-4B8C-83A1-F6EECF244321}">
                <p14:modId xmlns:p14="http://schemas.microsoft.com/office/powerpoint/2010/main" val="2927239738"/>
              </p:ext>
            </p:extLst>
          </p:nvPr>
        </p:nvGraphicFramePr>
        <p:xfrm>
          <a:off x="274324" y="751934"/>
          <a:ext cx="8591002" cy="5309280"/>
        </p:xfrm>
        <a:graphic>
          <a:graphicData uri="http://schemas.openxmlformats.org/drawingml/2006/table">
            <a:tbl>
              <a:tblPr firstRow="1" bandRow="1">
                <a:tableStyleId>{00A15C55-8517-42AA-B614-E9B94910E393}</a:tableStyleId>
              </a:tblPr>
              <a:tblGrid>
                <a:gridCol w="1222703">
                  <a:extLst>
                    <a:ext uri="{9D8B030D-6E8A-4147-A177-3AD203B41FA5}">
                      <a16:colId xmlns:a16="http://schemas.microsoft.com/office/drawing/2014/main" val="20000"/>
                    </a:ext>
                  </a:extLst>
                </a:gridCol>
                <a:gridCol w="128100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294379">
                  <a:extLst>
                    <a:ext uri="{9D8B030D-6E8A-4147-A177-3AD203B41FA5}">
                      <a16:colId xmlns:a16="http://schemas.microsoft.com/office/drawing/2014/main" val="20003"/>
                    </a:ext>
                  </a:extLst>
                </a:gridCol>
                <a:gridCol w="1205751">
                  <a:extLst>
                    <a:ext uri="{9D8B030D-6E8A-4147-A177-3AD203B41FA5}">
                      <a16:colId xmlns:a16="http://schemas.microsoft.com/office/drawing/2014/main" val="20004"/>
                    </a:ext>
                  </a:extLst>
                </a:gridCol>
                <a:gridCol w="1140053">
                  <a:extLst>
                    <a:ext uri="{9D8B030D-6E8A-4147-A177-3AD203B41FA5}">
                      <a16:colId xmlns:a16="http://schemas.microsoft.com/office/drawing/2014/main" val="20005"/>
                    </a:ext>
                  </a:extLst>
                </a:gridCol>
                <a:gridCol w="1271452">
                  <a:extLst>
                    <a:ext uri="{9D8B030D-6E8A-4147-A177-3AD203B41FA5}">
                      <a16:colId xmlns:a16="http://schemas.microsoft.com/office/drawing/2014/main" val="20006"/>
                    </a:ext>
                  </a:extLst>
                </a:gridCol>
              </a:tblGrid>
              <a:tr h="453588">
                <a:tc>
                  <a:txBody>
                    <a:bodyPr/>
                    <a:lstStyle/>
                    <a:p>
                      <a:pPr algn="ctr"/>
                      <a:endParaRPr lang="en-US" sz="600" dirty="0"/>
                    </a:p>
                  </a:txBody>
                  <a:tcPr anchor="ctr"/>
                </a:tc>
                <a:tc>
                  <a:txBody>
                    <a:bodyPr/>
                    <a:lstStyle/>
                    <a:p>
                      <a:pPr algn="ctr"/>
                      <a:r>
                        <a:rPr lang="en-US" sz="1000" dirty="0"/>
                        <a:t>Good</a:t>
                      </a:r>
                      <a:r>
                        <a:rPr lang="en-US" sz="1000" baseline="0" dirty="0"/>
                        <a:t> for remote teams</a:t>
                      </a:r>
                      <a:endParaRPr lang="en-US" sz="1000" dirty="0"/>
                    </a:p>
                  </a:txBody>
                  <a:tcPr anchor="ctr"/>
                </a:tc>
                <a:tc>
                  <a:txBody>
                    <a:bodyPr/>
                    <a:lstStyle/>
                    <a:p>
                      <a:pPr algn="ctr"/>
                      <a:r>
                        <a:rPr lang="en-US" sz="1000" dirty="0"/>
                        <a:t>Low-cost</a:t>
                      </a:r>
                    </a:p>
                  </a:txBody>
                  <a:tcPr anchor="ctr"/>
                </a:tc>
                <a:tc>
                  <a:txBody>
                    <a:bodyPr/>
                    <a:lstStyle/>
                    <a:p>
                      <a:pPr algn="ctr"/>
                      <a:r>
                        <a:rPr lang="en-US" sz="1000" dirty="0"/>
                        <a:t>Encourages</a:t>
                      </a:r>
                      <a:r>
                        <a:rPr lang="en-US" sz="1000" baseline="0" dirty="0"/>
                        <a:t> performance-based behaviors</a:t>
                      </a:r>
                      <a:endParaRPr lang="en-US" sz="1000" dirty="0"/>
                    </a:p>
                  </a:txBody>
                  <a:tcPr anchor="ctr"/>
                </a:tc>
                <a:tc>
                  <a:txBody>
                    <a:bodyPr/>
                    <a:lstStyle/>
                    <a:p>
                      <a:pPr algn="ctr"/>
                      <a:r>
                        <a:rPr lang="en-US" sz="1000" dirty="0"/>
                        <a:t>Encourages values-based</a:t>
                      </a:r>
                      <a:r>
                        <a:rPr lang="en-US" sz="1000" baseline="0" dirty="0"/>
                        <a:t> behaviors</a:t>
                      </a:r>
                      <a:endParaRPr lang="en-US" sz="1000" dirty="0"/>
                    </a:p>
                  </a:txBody>
                  <a:tcPr anchor="ctr"/>
                </a:tc>
                <a:tc>
                  <a:txBody>
                    <a:bodyPr/>
                    <a:lstStyle/>
                    <a:p>
                      <a:pPr algn="ctr"/>
                      <a:r>
                        <a:rPr lang="en-US" sz="1000" dirty="0"/>
                        <a:t>Peer to peer</a:t>
                      </a:r>
                    </a:p>
                  </a:txBody>
                  <a:tcPr anchor="ctr"/>
                </a:tc>
                <a:tc>
                  <a:txBody>
                    <a:bodyPr/>
                    <a:lstStyle/>
                    <a:p>
                      <a:pPr algn="ctr"/>
                      <a:r>
                        <a:rPr lang="en-US" sz="1000" dirty="0"/>
                        <a:t>Manager to employee</a:t>
                      </a:r>
                    </a:p>
                  </a:txBody>
                  <a:tcPr anchor="ctr"/>
                </a:tc>
                <a:extLst>
                  <a:ext uri="{0D108BD9-81ED-4DB2-BD59-A6C34878D82A}">
                    <a16:rowId xmlns:a16="http://schemas.microsoft.com/office/drawing/2014/main" val="10000"/>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Service awards</a:t>
                      </a:r>
                      <a:endParaRPr lang="en-US" sz="1000" kern="1200" dirty="0">
                        <a:solidFill>
                          <a:schemeClr val="dk1"/>
                        </a:solidFill>
                        <a:latin typeface="+mn-lt"/>
                        <a:ea typeface="+mn-ea"/>
                        <a:cs typeface="+mn-cs"/>
                      </a:endParaRPr>
                    </a:p>
                  </a:txBody>
                  <a:tcPr anchor="ctr"/>
                </a:tc>
                <a:tc>
                  <a:txBody>
                    <a:bodyPr/>
                    <a:lstStyle/>
                    <a:p>
                      <a:pPr marL="0" algn="ctr" defTabSz="914400" rtl="0" eaLnBrk="1" latinLnBrk="0" hangingPunct="1"/>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Employee appreciation day</a:t>
                      </a:r>
                      <a:endParaRPr lang="en-CA" sz="10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2"/>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Spot/micro bonus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3"/>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Recognition diary</a:t>
                      </a: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4"/>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Social media shout-out  </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Recognize individual passions</a:t>
                      </a:r>
                      <a:endParaRPr lang="en-US"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6"/>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Website profiles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7"/>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Lunch</a:t>
                      </a:r>
                      <a:endParaRPr lang="en-CA" sz="10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8"/>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Dinner</a:t>
                      </a:r>
                      <a:endParaRPr lang="en-CA" sz="10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Lifestyle rewards</a:t>
                      </a:r>
                      <a:endParaRPr lang="en-CA" sz="10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2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dk1"/>
                          </a:solidFill>
                          <a:effectLst/>
                          <a:latin typeface="+mn-lt"/>
                          <a:ea typeface="+mn-ea"/>
                          <a:cs typeface="+mn-cs"/>
                        </a:rPr>
                        <a:t>✔</a:t>
                      </a:r>
                      <a:endParaRPr lang="en-US" sz="1200" b="0"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10"/>
                  </a:ext>
                </a:extLst>
              </a:tr>
            </a:tbl>
          </a:graphicData>
        </a:graphic>
      </p:graphicFrame>
      <p:sp>
        <p:nvSpPr>
          <p:cNvPr id="4" name="Rectangle 3"/>
          <p:cNvSpPr/>
          <p:nvPr/>
        </p:nvSpPr>
        <p:spPr>
          <a:xfrm>
            <a:off x="4888936" y="4813391"/>
            <a:ext cx="184731" cy="369332"/>
          </a:xfrm>
          <a:prstGeom prst="rect">
            <a:avLst/>
          </a:prstGeom>
        </p:spPr>
        <p:txBody>
          <a:bodyPr wrap="none">
            <a:spAutoFit/>
          </a:bodyPr>
          <a:lstStyle/>
          <a:p>
            <a:pPr algn="ctr"/>
            <a:endParaRPr lang="en-CA" b="1" dirty="0"/>
          </a:p>
        </p:txBody>
      </p:sp>
      <p:sp>
        <p:nvSpPr>
          <p:cNvPr id="5" name="Rectangle 4"/>
          <p:cNvSpPr/>
          <p:nvPr/>
        </p:nvSpPr>
        <p:spPr>
          <a:xfrm>
            <a:off x="6987704" y="3811525"/>
            <a:ext cx="184731" cy="646331"/>
          </a:xfrm>
          <a:prstGeom prst="rect">
            <a:avLst/>
          </a:prstGeom>
        </p:spPr>
        <p:txBody>
          <a:bodyPr wrap="none">
            <a:spAutoFit/>
          </a:bodyPr>
          <a:lstStyle/>
          <a:p>
            <a:pPr algn="ctr"/>
            <a:endParaRPr lang="en-CA" b="1" dirty="0"/>
          </a:p>
          <a:p>
            <a:pPr algn="ctr"/>
            <a:endParaRPr lang="en-CA" b="1" dirty="0"/>
          </a:p>
        </p:txBody>
      </p:sp>
      <p:sp>
        <p:nvSpPr>
          <p:cNvPr id="6" name="Text Placeholder 1"/>
          <p:cNvSpPr>
            <a:spLocks noGrp="1"/>
          </p:cNvSpPr>
          <p:nvPr>
            <p:ph type="body" sz="quarter" idx="4294967295"/>
          </p:nvPr>
        </p:nvSpPr>
        <p:spPr>
          <a:xfrm>
            <a:off x="441532" y="165600"/>
            <a:ext cx="7887600" cy="554400"/>
          </a:xfrm>
          <a:prstGeom prst="rect">
            <a:avLst/>
          </a:prstGeom>
        </p:spPr>
        <p:txBody>
          <a:bodyPr/>
          <a:lstStyle/>
          <a:p>
            <a:pPr marL="0" indent="0">
              <a:buNone/>
            </a:pPr>
            <a:r>
              <a:rPr lang="en-CA" sz="2400" b="1" dirty="0">
                <a:solidFill>
                  <a:sysClr val="windowText" lastClr="000000"/>
                </a:solidFill>
                <a:latin typeface="Arial Black" panose="020B0A04020102020204" pitchFamily="34" charset="0"/>
              </a:rPr>
              <a:t>Formal recognition (high effort)</a:t>
            </a:r>
          </a:p>
        </p:txBody>
      </p:sp>
    </p:spTree>
    <p:extLst>
      <p:ext uri="{BB962C8B-B14F-4D97-AF65-F5344CB8AC3E}">
        <p14:creationId xmlns:p14="http://schemas.microsoft.com/office/powerpoint/2010/main" val="198055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fghjk.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3132667" cy="6525768"/>
          </a:xfrm>
          <a:prstGeom prst="rect">
            <a:avLst/>
          </a:prstGeom>
        </p:spPr>
      </p:pic>
      <p:sp>
        <p:nvSpPr>
          <p:cNvPr id="6" name="TextBox 5"/>
          <p:cNvSpPr txBox="1"/>
          <p:nvPr/>
        </p:nvSpPr>
        <p:spPr>
          <a:xfrm>
            <a:off x="3626756" y="1204685"/>
            <a:ext cx="4988077" cy="5078314"/>
          </a:xfrm>
          <a:prstGeom prst="rect">
            <a:avLst/>
          </a:prstGeom>
        </p:spPr>
        <p:txBody>
          <a:bodyPr wrap="square" rtlCol="0">
            <a:spAutoFit/>
          </a:bodyPr>
          <a:lstStyle/>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
        <p:nvSpPr>
          <p:cNvPr id="9" name="Rectangle 8"/>
          <p:cNvSpPr/>
          <p:nvPr/>
        </p:nvSpPr>
        <p:spPr>
          <a:xfrm>
            <a:off x="8977033" y="1136277"/>
            <a:ext cx="166967" cy="5395313"/>
          </a:xfrm>
          <a:prstGeom prst="rect">
            <a:avLst/>
          </a:prstGeom>
          <a:solidFill>
            <a:schemeClr val="accent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panose="020B0604020202020204" pitchFamily="34" charset="0"/>
            </a:endParaRPr>
          </a:p>
        </p:txBody>
      </p:sp>
      <p:sp>
        <p:nvSpPr>
          <p:cNvPr id="12" name="TextBox 11"/>
          <p:cNvSpPr txBox="1"/>
          <p:nvPr/>
        </p:nvSpPr>
        <p:spPr>
          <a:xfrm>
            <a:off x="4495501" y="2943566"/>
            <a:ext cx="3322916" cy="978729"/>
          </a:xfrm>
          <a:prstGeom prst="rect">
            <a:avLst/>
          </a:prstGeom>
        </p:spPr>
        <p:txBody>
          <a:bodyPr wrap="square" rtlCol="0">
            <a:spAutoFit/>
          </a:bodyPr>
          <a:lstStyle/>
          <a:p>
            <a:pPr>
              <a:lnSpc>
                <a:spcPct val="80000"/>
              </a:lnSpc>
            </a:pPr>
            <a:r>
              <a:rPr lang="en-US" sz="3600" dirty="0">
                <a:solidFill>
                  <a:schemeClr val="accent6"/>
                </a:solidFill>
                <a:latin typeface="Arial Black" panose="020B0A04020102020204" pitchFamily="34" charset="0"/>
                <a:cs typeface="Arial" panose="020B0604020202020204" pitchFamily="34" charset="0"/>
              </a:rPr>
              <a:t>WORKS </a:t>
            </a:r>
          </a:p>
          <a:p>
            <a:pPr>
              <a:lnSpc>
                <a:spcPct val="80000"/>
              </a:lnSpc>
            </a:pPr>
            <a:r>
              <a:rPr lang="en-US" sz="3600" dirty="0">
                <a:solidFill>
                  <a:schemeClr val="accent6"/>
                </a:solidFill>
                <a:latin typeface="Arial Black" panose="020B0A04020102020204" pitchFamily="34" charset="0"/>
                <a:cs typeface="Arial" panose="020B0604020202020204" pitchFamily="34" charset="0"/>
              </a:rPr>
              <a:t>CITED</a:t>
            </a:r>
          </a:p>
        </p:txBody>
      </p:sp>
    </p:spTree>
    <p:extLst>
      <p:ext uri="{BB962C8B-B14F-4D97-AF65-F5344CB8AC3E}">
        <p14:creationId xmlns:p14="http://schemas.microsoft.com/office/powerpoint/2010/main" val="221200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15950" y="214551"/>
            <a:ext cx="7887600" cy="554400"/>
          </a:xfrm>
        </p:spPr>
        <p:txBody>
          <a:bodyPr/>
          <a:lstStyle/>
          <a:p>
            <a:r>
              <a:rPr lang="en-CA" dirty="0"/>
              <a:t>Works Cited</a:t>
            </a:r>
          </a:p>
        </p:txBody>
      </p:sp>
      <p:sp>
        <p:nvSpPr>
          <p:cNvPr id="10" name="Rectangle 6"/>
          <p:cNvSpPr>
            <a:spLocks noGrp="1" noChangeArrowheads="1"/>
          </p:cNvSpPr>
          <p:nvPr>
            <p:ph type="body" sz="quarter" idx="12"/>
          </p:nvPr>
        </p:nvSpPr>
        <p:spPr bwMode="auto">
          <a:xfrm>
            <a:off x="615950" y="661090"/>
            <a:ext cx="78876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Adams, Susan. “How Much Should I Budget for a Recognition Program?”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Next Level</a:t>
            </a:r>
            <a:r>
              <a:rPr kumimoji="0" lang="en-US" altLang="en-US" b="0" i="1"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rPr>
              <a:t> Performance,</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8 September 2016. Web. March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Ariely, Dan.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Payoff: The Hidden Logic That Shapes Our Motivations</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New York: Simon &amp; Schuster, 2016. Web.</a:t>
            </a:r>
          </a:p>
          <a:p>
            <a:pPr marL="363538" indent="-363538">
              <a:spcAft>
                <a:spcPts val="1200"/>
              </a:spcAft>
              <a:buClrTx/>
              <a:buSzTx/>
            </a:pPr>
            <a:r>
              <a:rPr lang="en-US" dirty="0"/>
              <a:t>BBC. “Kit Kat voucher angers Torbay Hospital staff.” </a:t>
            </a:r>
            <a:r>
              <a:rPr lang="en-US" i="1" dirty="0"/>
              <a:t>BBC</a:t>
            </a:r>
            <a:r>
              <a:rPr lang="en-US" dirty="0"/>
              <a:t> 31 May 2012. Web.</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BI Worldwide. “The Impact Recognition and Reward has on Employee Turnover.”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BI Worldwide,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18 July 2016. Web. February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Biro, Meghan M. “Recognition Culture: The MVP of Employee Experience.”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Achievers,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2017. Web. March 2018.</a:t>
            </a:r>
          </a:p>
          <a:p>
            <a:pPr marL="363538" indent="-363538">
              <a:spcAft>
                <a:spcPts val="1200"/>
              </a:spcAft>
              <a:buClrTx/>
              <a:buSzTx/>
            </a:pPr>
            <a:r>
              <a:rPr lang="en-US" dirty="0"/>
              <a:t>Campbell Soup Company. “Campbell Recognizes Employees for Maintaining Healthy Lifestyles.” </a:t>
            </a:r>
            <a:r>
              <a:rPr lang="en-US" i="1" dirty="0"/>
              <a:t>Campbell’s,</a:t>
            </a:r>
            <a:r>
              <a:rPr lang="en-US" dirty="0"/>
              <a:t> 24 February 2011. Web. February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Dyke, Melissa Van. “Non-Cash Rewards and the New Competitive Advantage.”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Incentive</a:t>
            </a:r>
            <a:r>
              <a:rPr kumimoji="0" lang="en-US" altLang="en-US" b="0" i="1" u="none" strike="noStrike" cap="none" normalizeH="0" dirty="0">
                <a:ln>
                  <a:noFill/>
                </a:ln>
                <a:solidFill>
                  <a:schemeClr val="tx1"/>
                </a:solidFill>
                <a:effectLst/>
                <a:latin typeface="+mj-lt"/>
                <a:ea typeface="Calibri" panose="020F0502020204030204" pitchFamily="34" charset="0"/>
                <a:cs typeface="Times New Roman" panose="02020603050405020304" pitchFamily="18" charset="0"/>
              </a:rPr>
              <a:t> Mag,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10 November 2017. Web. March 2018.</a:t>
            </a:r>
          </a:p>
          <a:p>
            <a:pPr marL="363538" indent="-363538">
              <a:spcAft>
                <a:spcPts val="1200"/>
              </a:spcAft>
              <a:buClrTx/>
              <a:buSzTx/>
            </a:pPr>
            <a:r>
              <a:rPr lang="en-US" dirty="0"/>
              <a:t>Elton, Chester. “The Best Team Wins: The New Science of High Performance.” </a:t>
            </a:r>
            <a:r>
              <a:rPr lang="en-US" i="1" dirty="0"/>
              <a:t>Strategic Capability Network,</a:t>
            </a:r>
            <a:r>
              <a:rPr lang="en-US" dirty="0"/>
              <a:t> 2018. Video.</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Fetherston, Julia, et al. “The Persuasive Power of the Digital Nudge.”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Boston Consulting Group,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17 May 2017. Web. March 2018.</a:t>
            </a:r>
            <a:endParaRPr kumimoji="0" lang="en-CA" altLang="en-US" b="0" i="0" u="none" strike="noStrike" cap="none" normalizeH="0" baseline="0" dirty="0">
              <a:ln>
                <a:noFill/>
              </a:ln>
              <a:solidFill>
                <a:schemeClr val="tx1"/>
              </a:solidFill>
              <a:effectLst/>
              <a:latin typeface="+mj-lt"/>
            </a:endParaRPr>
          </a:p>
          <a:p>
            <a:pPr marL="363538" lvl="0" indent="-363538">
              <a:spcAft>
                <a:spcPts val="1200"/>
              </a:spcAft>
              <a:buClrTx/>
              <a:buSzTx/>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Gallup. “2017 State of the American Workplace.”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Gallup,</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lang="en-US" altLang="en-US" dirty="0">
                <a:ea typeface="Calibri" panose="020F0502020204030204" pitchFamily="34" charset="0"/>
                <a:cs typeface="Times New Roman" panose="02020603050405020304" pitchFamily="18" charset="0"/>
              </a:rPr>
              <a:t>2017.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Web. February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Globoforce. “The ROI of Social Recognition.”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Globoforce,</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2016. Web. February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IMA. “2010 Recognition RX: Engaging Employees For Economic Recovery.”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IMA,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29 September 2009. Web. March 2018.</a:t>
            </a:r>
            <a:endParaRPr kumimoji="0" lang="en-CA" altLang="en-US" b="0" i="0" u="none" strike="noStrike" cap="none" normalizeH="0" baseline="0" dirty="0">
              <a:ln>
                <a:noFill/>
              </a:ln>
              <a:solidFill>
                <a:schemeClr val="tx1"/>
              </a:solidFill>
              <a:effectLst/>
              <a:latin typeface="+mj-lt"/>
            </a:endParaRPr>
          </a:p>
          <a:p>
            <a:pPr marL="363538" marR="0" lvl="0" indent="-363538" algn="l" defTabSz="914400" rtl="0" eaLnBrk="0" fontAlgn="base" latinLnBrk="0" hangingPunct="0">
              <a:lnSpc>
                <a:spcPct val="100000"/>
              </a:lnSpc>
              <a:spcBef>
                <a:spcPct val="0"/>
              </a:spcBef>
              <a:spcAft>
                <a:spcPts val="1200"/>
              </a:spcAft>
              <a:buClrTx/>
              <a:buSzTx/>
              <a:buFontTx/>
              <a:buNone/>
              <a:tabLst/>
            </a:pP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Incentive Research Foundation. “IRF 2018 Trends Study.”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Incentive Research Foundation, </a:t>
            </a:r>
            <a:r>
              <a:rPr kumimoji="0" lang="en-US" altLang="en-US"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2018. Web. March 2018.</a:t>
            </a:r>
            <a:endParaRPr kumimoji="0" lang="en-CA" altLang="en-US"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5672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15950" y="222644"/>
            <a:ext cx="7887600" cy="554400"/>
          </a:xfrm>
        </p:spPr>
        <p:txBody>
          <a:bodyPr/>
          <a:lstStyle/>
          <a:p>
            <a:r>
              <a:rPr lang="en-CA" dirty="0"/>
              <a:t>Works Cited</a:t>
            </a:r>
          </a:p>
        </p:txBody>
      </p:sp>
      <p:sp>
        <p:nvSpPr>
          <p:cNvPr id="10" name="Rectangle 6"/>
          <p:cNvSpPr>
            <a:spLocks noGrp="1" noChangeArrowheads="1"/>
          </p:cNvSpPr>
          <p:nvPr>
            <p:ph type="body" sz="quarter" idx="12"/>
          </p:nvPr>
        </p:nvSpPr>
        <p:spPr bwMode="auto">
          <a:xfrm>
            <a:off x="615950" y="777044"/>
            <a:ext cx="7887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63538" indent="-363538">
              <a:spcAft>
                <a:spcPts val="1200"/>
              </a:spcAft>
              <a:buClrTx/>
              <a:buSzTx/>
            </a:pPr>
            <a:r>
              <a:rPr lang="en-US" dirty="0"/>
              <a:t>Irvine, Derek. “3 Things You Should Never Do in Employee Recognition.” </a:t>
            </a:r>
            <a:r>
              <a:rPr lang="en-US" i="1" dirty="0"/>
              <a:t>TLNT,</a:t>
            </a:r>
            <a:r>
              <a:rPr lang="en-US" dirty="0"/>
              <a:t> 11 May 2012. Web. February 2018.</a:t>
            </a:r>
            <a:endParaRPr lang="en-US" altLang="en-US" dirty="0">
              <a:ea typeface="Calibri" panose="020F0502020204030204" pitchFamily="34" charset="0"/>
              <a:cs typeface="Times New Roman" panose="02020603050405020304" pitchFamily="18" charset="0"/>
            </a:endParaRPr>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Mann, Annamarie and Nate Dvorak. “Employee Recognition: Low Cost, High Impact.” </a:t>
            </a:r>
            <a:r>
              <a:rPr lang="en-US" altLang="en-US" i="1" dirty="0">
                <a:ea typeface="Calibri" panose="020F0502020204030204" pitchFamily="34" charset="0"/>
                <a:cs typeface="Times New Roman" panose="02020603050405020304" pitchFamily="18" charset="0"/>
              </a:rPr>
              <a:t>Gallup, </a:t>
            </a:r>
            <a:r>
              <a:rPr lang="en-US" altLang="en-US" dirty="0">
                <a:ea typeface="Calibri" panose="020F0502020204030204" pitchFamily="34" charset="0"/>
                <a:cs typeface="Times New Roman" panose="02020603050405020304" pitchFamily="18" charset="0"/>
              </a:rPr>
              <a:t>28 June 2016.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OfficeTeam. “Thanks, But No Thanks | Robert Half.” </a:t>
            </a:r>
            <a:r>
              <a:rPr lang="en-US" altLang="en-US" i="1" dirty="0">
                <a:ea typeface="Calibri" panose="020F0502020204030204" pitchFamily="34" charset="0"/>
                <a:cs typeface="Times New Roman" panose="02020603050405020304" pitchFamily="18" charset="0"/>
              </a:rPr>
              <a:t>OfficeTeam, </a:t>
            </a:r>
            <a:r>
              <a:rPr lang="en-US" altLang="en-US" dirty="0">
                <a:ea typeface="Calibri" panose="020F0502020204030204" pitchFamily="34" charset="0"/>
                <a:cs typeface="Times New Roman" panose="02020603050405020304" pitchFamily="18" charset="0"/>
              </a:rPr>
              <a:t>12 April 2017. Web. February 2018.</a:t>
            </a:r>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Schweyer, Allan. “Generations in the Workforce &amp; Marketplace: Preferences in Rewards, Recognition &amp; Incentives.”</a:t>
            </a:r>
            <a:r>
              <a:rPr lang="en-US" altLang="en-US" i="1" dirty="0">
                <a:ea typeface="Calibri" panose="020F0502020204030204" pitchFamily="34" charset="0"/>
                <a:cs typeface="Times New Roman" panose="02020603050405020304" pitchFamily="18" charset="0"/>
              </a:rPr>
              <a:t> Incentive Research Foundation,</a:t>
            </a:r>
            <a:r>
              <a:rPr lang="en-US" altLang="en-US" dirty="0">
                <a:ea typeface="Calibri" panose="020F0502020204030204" pitchFamily="34" charset="0"/>
                <a:cs typeface="Times New Roman" panose="02020603050405020304" pitchFamily="18" charset="0"/>
              </a:rPr>
              <a:t> 21 July 2015.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Shriar, Jacob. “How To Build A Culture Of Employee Recognition.” </a:t>
            </a:r>
            <a:r>
              <a:rPr lang="en-US" altLang="en-US" i="1" dirty="0">
                <a:ea typeface="Calibri" panose="020F0502020204030204" pitchFamily="34" charset="0"/>
                <a:cs typeface="Times New Roman" panose="02020603050405020304" pitchFamily="18" charset="0"/>
              </a:rPr>
              <a:t>Digitalist Magazine,</a:t>
            </a:r>
            <a:r>
              <a:rPr lang="en-US" altLang="en-US" dirty="0">
                <a:ea typeface="Calibri" panose="020F0502020204030204" pitchFamily="34" charset="0"/>
                <a:cs typeface="Times New Roman" panose="02020603050405020304" pitchFamily="18" charset="0"/>
              </a:rPr>
              <a:t> 27 May 2016.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SHRM. “2015 Employee Recognition Programs.”" </a:t>
            </a:r>
            <a:r>
              <a:rPr lang="en-US" altLang="en-US" i="1" dirty="0">
                <a:ea typeface="Calibri" panose="020F0502020204030204" pitchFamily="34" charset="0"/>
                <a:cs typeface="Times New Roman" panose="02020603050405020304" pitchFamily="18" charset="0"/>
              </a:rPr>
              <a:t>SHRM, </a:t>
            </a:r>
            <a:r>
              <a:rPr lang="en-US" altLang="en-US" dirty="0">
                <a:ea typeface="Calibri" panose="020F0502020204030204" pitchFamily="34" charset="0"/>
                <a:cs typeface="Times New Roman" panose="02020603050405020304" pitchFamily="18" charset="0"/>
              </a:rPr>
              <a:t>22 June 2015.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SHRM. “Employee Experience as a Business Driver.” </a:t>
            </a:r>
            <a:r>
              <a:rPr lang="en-US" altLang="en-US" i="1" dirty="0">
                <a:ea typeface="Calibri" panose="020F0502020204030204" pitchFamily="34" charset="0"/>
                <a:cs typeface="Times New Roman" panose="02020603050405020304" pitchFamily="18" charset="0"/>
              </a:rPr>
              <a:t>SHRM, </a:t>
            </a:r>
            <a:r>
              <a:rPr lang="en-US" altLang="en-US" dirty="0">
                <a:ea typeface="Calibri" panose="020F0502020204030204" pitchFamily="34" charset="0"/>
                <a:cs typeface="Times New Roman" panose="02020603050405020304" pitchFamily="18" charset="0"/>
              </a:rPr>
              <a:t>2017. Web. March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SHRM. “Influencing Workplace Culture Through Employee Recognition and Other Efforts.”</a:t>
            </a:r>
            <a:r>
              <a:rPr lang="en-US" altLang="en-US" i="1" dirty="0">
                <a:ea typeface="Calibri" panose="020F0502020204030204" pitchFamily="34" charset="0"/>
                <a:cs typeface="Times New Roman" panose="02020603050405020304" pitchFamily="18" charset="0"/>
              </a:rPr>
              <a:t> SHRM, </a:t>
            </a:r>
            <a:r>
              <a:rPr lang="en-US" altLang="en-US" dirty="0">
                <a:ea typeface="Calibri" panose="020F0502020204030204" pitchFamily="34" charset="0"/>
                <a:cs typeface="Times New Roman" panose="02020603050405020304" pitchFamily="18" charset="0"/>
              </a:rPr>
              <a:t>14 December 2016.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SnackNation. “33 Thoughtful Employee Recognition &amp; Appreciation Ideas for 2018.” </a:t>
            </a:r>
            <a:r>
              <a:rPr lang="en-US" altLang="en-US" i="1" dirty="0">
                <a:ea typeface="Calibri" panose="020F0502020204030204" pitchFamily="34" charset="0"/>
                <a:cs typeface="Times New Roman" panose="02020603050405020304" pitchFamily="18" charset="0"/>
              </a:rPr>
              <a:t>SnackNation,</a:t>
            </a:r>
            <a:r>
              <a:rPr lang="en-US" altLang="en-US" dirty="0">
                <a:ea typeface="Calibri" panose="020F0502020204030204" pitchFamily="34" charset="0"/>
                <a:cs typeface="Times New Roman" panose="02020603050405020304" pitchFamily="18" charset="0"/>
              </a:rPr>
              <a:t> 2018. Web. March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Strack, Rainer, et al. “Decoding Global Talent.”</a:t>
            </a:r>
            <a:r>
              <a:rPr lang="en-US" altLang="en-US" i="1" dirty="0">
                <a:ea typeface="Calibri" panose="020F0502020204030204" pitchFamily="34" charset="0"/>
                <a:cs typeface="Times New Roman" panose="02020603050405020304" pitchFamily="18" charset="0"/>
              </a:rPr>
              <a:t> Boston Consulting Group,</a:t>
            </a:r>
            <a:r>
              <a:rPr lang="en-US" altLang="en-US" dirty="0">
                <a:ea typeface="Calibri" panose="020F0502020204030204" pitchFamily="34" charset="0"/>
                <a:cs typeface="Times New Roman" panose="02020603050405020304" pitchFamily="18" charset="0"/>
              </a:rPr>
              <a:t> 6 October 2014.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TerryBerry. “35 Employee Recognition Ideas.” </a:t>
            </a:r>
            <a:r>
              <a:rPr lang="en-US" altLang="en-US" i="1" dirty="0">
                <a:ea typeface="Calibri" panose="020F0502020204030204" pitchFamily="34" charset="0"/>
                <a:cs typeface="Times New Roman" panose="02020603050405020304" pitchFamily="18" charset="0"/>
              </a:rPr>
              <a:t>TerryBerry, </a:t>
            </a:r>
            <a:r>
              <a:rPr lang="en-US" altLang="en-US" dirty="0">
                <a:ea typeface="Calibri" panose="020F0502020204030204" pitchFamily="34" charset="0"/>
                <a:cs typeface="Times New Roman" panose="02020603050405020304" pitchFamily="18" charset="0"/>
              </a:rPr>
              <a:t>n.d.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TINYPulse. “The Broken Bridges of the Workplace: 2017 Employee Engagement Report.” </a:t>
            </a:r>
            <a:r>
              <a:rPr lang="en-US" altLang="en-US" i="1" dirty="0">
                <a:ea typeface="Calibri" panose="020F0502020204030204" pitchFamily="34" charset="0"/>
                <a:cs typeface="Times New Roman" panose="02020603050405020304" pitchFamily="18" charset="0"/>
              </a:rPr>
              <a:t>TINYPulse, </a:t>
            </a:r>
            <a:r>
              <a:rPr lang="en-US" altLang="en-US" dirty="0">
                <a:ea typeface="Calibri" panose="020F0502020204030204" pitchFamily="34" charset="0"/>
                <a:cs typeface="Times New Roman" panose="02020603050405020304" pitchFamily="18" charset="0"/>
              </a:rPr>
              <a:t>2017. Web. February 2018.</a:t>
            </a:r>
            <a:endParaRPr lang="en-CA" altLang="en-US" dirty="0"/>
          </a:p>
          <a:p>
            <a:pPr marL="363538" lvl="0" indent="-363538">
              <a:spcAft>
                <a:spcPts val="1200"/>
              </a:spcAft>
              <a:buClrTx/>
              <a:buSzTx/>
            </a:pPr>
            <a:r>
              <a:rPr lang="en-US" altLang="en-US" dirty="0">
                <a:ea typeface="Calibri" panose="020F0502020204030204" pitchFamily="34" charset="0"/>
                <a:cs typeface="Times New Roman" panose="02020603050405020304" pitchFamily="18" charset="0"/>
              </a:rPr>
              <a:t>WorldatWork. “Trends in Employee Recognition 2017.” </a:t>
            </a:r>
            <a:r>
              <a:rPr lang="en-US" altLang="en-US" i="1" dirty="0">
                <a:ea typeface="Calibri" panose="020F0502020204030204" pitchFamily="34" charset="0"/>
                <a:cs typeface="Times New Roman" panose="02020603050405020304" pitchFamily="18" charset="0"/>
              </a:rPr>
              <a:t>WorldatWork,</a:t>
            </a:r>
            <a:r>
              <a:rPr lang="en-US" altLang="en-US" dirty="0">
                <a:ea typeface="Calibri" panose="020F0502020204030204" pitchFamily="34" charset="0"/>
                <a:cs typeface="Times New Roman" panose="02020603050405020304" pitchFamily="18" charset="0"/>
              </a:rPr>
              <a:t> May 2017. Web. February 2018.</a:t>
            </a:r>
            <a:endParaRPr kumimoji="0" lang="en-CA" altLang="en-US"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48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4"/>
          <p:cNvGraphicFramePr>
            <a:graphicFrameLocks noGrp="1"/>
          </p:cNvGraphicFramePr>
          <p:nvPr/>
        </p:nvGraphicFramePr>
        <p:xfrm>
          <a:off x="590414" y="5462925"/>
          <a:ext cx="3958049" cy="621299"/>
        </p:xfrm>
        <a:graphic>
          <a:graphicData uri="http://schemas.openxmlformats.org/drawingml/2006/table">
            <a:tbl>
              <a:tblPr firstRow="1" bandRow="1">
                <a:tableStyleId>{5C22544A-7EE6-4342-B048-85BDC9FD1C3A}</a:tableStyleId>
              </a:tblPr>
              <a:tblGrid>
                <a:gridCol w="1368735">
                  <a:extLst>
                    <a:ext uri="{9D8B030D-6E8A-4147-A177-3AD203B41FA5}">
                      <a16:colId xmlns:a16="http://schemas.microsoft.com/office/drawing/2014/main" val="20000"/>
                    </a:ext>
                  </a:extLst>
                </a:gridCol>
                <a:gridCol w="2589314">
                  <a:extLst>
                    <a:ext uri="{9D8B030D-6E8A-4147-A177-3AD203B41FA5}">
                      <a16:colId xmlns:a16="http://schemas.microsoft.com/office/drawing/2014/main" val="20001"/>
                    </a:ext>
                  </a:extLst>
                </a:gridCol>
              </a:tblGrid>
              <a:tr h="621299">
                <a:tc>
                  <a:txBody>
                    <a:bodyPr/>
                    <a:lstStyle/>
                    <a:p>
                      <a:r>
                        <a:rPr lang="en-US" sz="1000" b="0" i="0" dirty="0">
                          <a:solidFill>
                            <a:srgbClr val="666666"/>
                          </a:solidFill>
                          <a:latin typeface="Arial" panose="020B0604020202020204" pitchFamily="34" charset="0"/>
                          <a:cs typeface="Segoe UI" panose="020B0502040204020203" pitchFamily="34" charset="0"/>
                        </a:rPr>
                        <a:t>Website:</a:t>
                      </a:r>
                    </a:p>
                    <a:p>
                      <a:r>
                        <a:rPr lang="en-US" sz="1000" b="0" i="0" dirty="0">
                          <a:solidFill>
                            <a:srgbClr val="666666"/>
                          </a:solidFill>
                          <a:latin typeface="Arial" panose="020B0604020202020204" pitchFamily="34" charset="0"/>
                          <a:cs typeface="Segoe UI" panose="020B0502040204020203" pitchFamily="34" charset="0"/>
                          <a:hlinkClick r:id="rId2"/>
                        </a:rPr>
                        <a:t>mcleanco.com</a:t>
                      </a:r>
                      <a:r>
                        <a:rPr lang="en-US" sz="1000" b="0" i="0" dirty="0">
                          <a:solidFill>
                            <a:srgbClr val="666666"/>
                          </a:solidFill>
                          <a:latin typeface="Arial" panose="020B0604020202020204" pitchFamily="34" charset="0"/>
                          <a:cs typeface="Segoe UI" panose="020B0502040204020203" pitchFamily="34" charset="0"/>
                        </a:rPr>
                        <a:t> </a:t>
                      </a:r>
                    </a:p>
                    <a:p>
                      <a:endParaRPr lang="en-CA" sz="1000" b="0" i="0" dirty="0">
                        <a:solidFill>
                          <a:srgbClr val="666666"/>
                        </a:solidFill>
                        <a:latin typeface="Arial" panose="020B0604020202020204" pitchFamily="34" charset="0"/>
                        <a:cs typeface="Segoe UI" panose="020B0502040204020203" pitchFamily="34" charset="0"/>
                      </a:endParaRPr>
                    </a:p>
                  </a:txBody>
                  <a:tcPr>
                    <a:noFill/>
                  </a:tcPr>
                </a:tc>
                <a:tc>
                  <a:txBody>
                    <a:bodyPr/>
                    <a:lstStyle/>
                    <a:p>
                      <a:r>
                        <a:rPr lang="en-US" sz="1000" b="0" i="0" dirty="0">
                          <a:solidFill>
                            <a:srgbClr val="666666"/>
                          </a:solidFill>
                          <a:latin typeface="Arial" panose="020B0604020202020204" pitchFamily="34" charset="0"/>
                          <a:cs typeface="Segoe UI" panose="020B0502040204020203" pitchFamily="34" charset="0"/>
                        </a:rPr>
                        <a:t>Phone:</a:t>
                      </a:r>
                    </a:p>
                    <a:p>
                      <a:r>
                        <a:rPr lang="en-US" sz="1000" b="0" i="0" dirty="0">
                          <a:solidFill>
                            <a:srgbClr val="666666"/>
                          </a:solidFill>
                          <a:latin typeface="Arial" panose="020B0604020202020204" pitchFamily="34" charset="0"/>
                          <a:cs typeface="Segoe UI" panose="020B0502040204020203" pitchFamily="34" charset="0"/>
                        </a:rPr>
                        <a:t>North America: 1-877-281-0480</a:t>
                      </a:r>
                    </a:p>
                    <a:p>
                      <a:r>
                        <a:rPr lang="en-CA" sz="1000" b="0" i="0" dirty="0">
                          <a:solidFill>
                            <a:srgbClr val="666666"/>
                          </a:solidFill>
                          <a:latin typeface="Arial" panose="020B0604020202020204" pitchFamily="34" charset="0"/>
                          <a:cs typeface="Segoe UI" panose="020B0502040204020203" pitchFamily="34" charset="0"/>
                        </a:rPr>
                        <a:t>International: +1-519-936-2659</a:t>
                      </a:r>
                      <a:endParaRPr lang="en-US" sz="1000" b="0" i="0" dirty="0">
                        <a:solidFill>
                          <a:srgbClr val="666666"/>
                        </a:solidFill>
                        <a:latin typeface="Arial" panose="020B0604020202020204" pitchFamily="34" charset="0"/>
                        <a:cs typeface="Segoe UI" panose="020B0502040204020203" pitchFamily="34" charset="0"/>
                      </a:endParaRPr>
                    </a:p>
                  </a:txBody>
                  <a:tcPr>
                    <a:noFill/>
                  </a:tcPr>
                </a:tc>
                <a:extLst>
                  <a:ext uri="{0D108BD9-81ED-4DB2-BD59-A6C34878D82A}">
                    <a16:rowId xmlns:a16="http://schemas.microsoft.com/office/drawing/2014/main" val="10000"/>
                  </a:ext>
                </a:extLst>
              </a:tr>
            </a:tbl>
          </a:graphicData>
        </a:graphic>
      </p:graphicFrame>
      <p:sp>
        <p:nvSpPr>
          <p:cNvPr id="4" name="Rectangle 3"/>
          <p:cNvSpPr/>
          <p:nvPr/>
        </p:nvSpPr>
        <p:spPr>
          <a:xfrm>
            <a:off x="590415" y="1220956"/>
            <a:ext cx="4685592" cy="391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CA" sz="1200" dirty="0">
                <a:solidFill>
                  <a:schemeClr val="tx2">
                    <a:lumMod val="75000"/>
                    <a:lumOff val="25000"/>
                  </a:schemeClr>
                </a:solidFill>
                <a:latin typeface="Arial" panose="020B0604020202020204" pitchFamily="34" charset="0"/>
                <a:cs typeface="Arial" panose="020B0604020202020204" pitchFamily="34" charset="0"/>
              </a:rPr>
              <a:t>McLean &amp; Company is a research and advisory firm providing practical solutions to human resources challenges via executable research, tools and advice that have a clear and measurable impact on your business.</a:t>
            </a:r>
          </a:p>
          <a:p>
            <a:pPr>
              <a:spcBef>
                <a:spcPts val="600"/>
              </a:spcBef>
              <a:spcAft>
                <a:spcPts val="600"/>
              </a:spcAft>
            </a:pPr>
            <a:r>
              <a:rPr lang="en-CA" sz="1200" dirty="0">
                <a:solidFill>
                  <a:schemeClr val="tx2">
                    <a:lumMod val="75000"/>
                    <a:lumOff val="25000"/>
                  </a:schemeClr>
                </a:solidFill>
                <a:latin typeface="Arial" panose="020B0604020202020204" pitchFamily="34" charset="0"/>
                <a:cs typeface="Arial" panose="020B0604020202020204" pitchFamily="34" charset="0"/>
              </a:rPr>
              <a:t>Our research team uses a rigorous research process that is used to identify and hone best practices, create practical tools, templates and policies, and supply clients with the insight and guidance of our subject matter experts. McLean &amp; Company applies this proven research approach to both human resources and company management teams, creating complete solutions that supply the tools you need to get each project done right.</a:t>
            </a:r>
          </a:p>
          <a:p>
            <a:pPr>
              <a:spcBef>
                <a:spcPts val="600"/>
              </a:spcBef>
              <a:spcAft>
                <a:spcPts val="600"/>
              </a:spcAft>
            </a:pPr>
            <a:r>
              <a:rPr lang="en-CA" sz="1200" dirty="0">
                <a:solidFill>
                  <a:schemeClr val="tx2">
                    <a:lumMod val="75000"/>
                    <a:lumOff val="25000"/>
                  </a:schemeClr>
                </a:solidFill>
                <a:latin typeface="Arial" panose="020B0604020202020204" pitchFamily="34" charset="0"/>
                <a:cs typeface="Arial" panose="020B0604020202020204" pitchFamily="34" charset="0"/>
              </a:rPr>
              <a:t>McLean &amp; Company analysts bring real-world experience to the table and apply their knowledge to solving the challenges faced by our clients on a daily basis. This process is informed by the participation of a client base that includes over 30,000+ members and by an evolving client-driven research agenda.</a:t>
            </a:r>
          </a:p>
          <a:p>
            <a:pPr>
              <a:spcBef>
                <a:spcPts val="600"/>
              </a:spcBef>
              <a:spcAft>
                <a:spcPts val="600"/>
              </a:spcAft>
            </a:pPr>
            <a:r>
              <a:rPr lang="en-CA" sz="1200" dirty="0">
                <a:solidFill>
                  <a:schemeClr val="tx2">
                    <a:lumMod val="75000"/>
                    <a:lumOff val="25000"/>
                  </a:schemeClr>
                </a:solidFill>
                <a:latin typeface="Arial" panose="020B0604020202020204" pitchFamily="34" charset="0"/>
                <a:cs typeface="Arial" panose="020B0604020202020204" pitchFamily="34" charset="0"/>
              </a:rPr>
              <a:t>McLean &amp; Company is a division of Info-Tech Research Group Inc.</a:t>
            </a:r>
            <a:endParaRPr lang="en-CA" sz="1200" b="1" dirty="0">
              <a:solidFill>
                <a:srgbClr val="333333"/>
              </a:solidFill>
              <a:latin typeface="Arial" panose="020B0604020202020204" pitchFamily="34" charset="0"/>
              <a:cs typeface="Arial" panose="020B0604020202020204" pitchFamily="34" charset="0"/>
            </a:endParaRPr>
          </a:p>
        </p:txBody>
      </p:sp>
      <p:pic>
        <p:nvPicPr>
          <p:cNvPr id="8" name="Picture 7" descr="Info-Tech_Logo_2013-On-Screen-WHITE(transparent-background).png"/>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110" y="434094"/>
            <a:ext cx="1413937" cy="282787"/>
          </a:xfrm>
          <a:prstGeom prst="rect">
            <a:avLst/>
          </a:prstGeom>
          <a:noFill/>
        </p:spPr>
      </p:pic>
      <p:pic>
        <p:nvPicPr>
          <p:cNvPr id="9" name="Picture 8" descr="Background copy.png"/>
          <p:cNvPicPr>
            <a:picLocks noChangeAspect="1"/>
          </p:cNvPicPr>
          <p:nvPr/>
        </p:nvPicPr>
        <p:blipFill>
          <a:blip r:embed="rId4" cstate="print">
            <a:alphaModFix amt="74000"/>
            <a:extLst>
              <a:ext uri="{28A0092B-C50C-407E-A947-70E740481C1C}">
                <a14:useLocalDpi xmlns:a14="http://schemas.microsoft.com/office/drawing/2010/main" val="0"/>
              </a:ext>
            </a:extLst>
          </a:blip>
          <a:stretch>
            <a:fillRect/>
          </a:stretch>
        </p:blipFill>
        <p:spPr>
          <a:xfrm>
            <a:off x="677015" y="429858"/>
            <a:ext cx="1181195" cy="355469"/>
          </a:xfrm>
          <a:prstGeom prst="rect">
            <a:avLst/>
          </a:prstGeom>
        </p:spPr>
      </p:pic>
      <p:grpSp>
        <p:nvGrpSpPr>
          <p:cNvPr id="7" name="Group 6"/>
          <p:cNvGrpSpPr/>
          <p:nvPr/>
        </p:nvGrpSpPr>
        <p:grpSpPr>
          <a:xfrm>
            <a:off x="5578435" y="0"/>
            <a:ext cx="3565566" cy="6512312"/>
            <a:chOff x="5578435" y="0"/>
            <a:chExt cx="3565566" cy="6512312"/>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5"/>
            <a:stretch/>
          </p:blipFill>
          <p:spPr>
            <a:xfrm>
              <a:off x="5578435" y="0"/>
              <a:ext cx="3565566" cy="6512312"/>
            </a:xfrm>
            <a:prstGeom prst="rect">
              <a:avLst/>
            </a:prstGeom>
          </p:spPr>
        </p:pic>
        <p:sp>
          <p:nvSpPr>
            <p:cNvPr id="6" name="Rectangle 5"/>
            <p:cNvSpPr/>
            <p:nvPr/>
          </p:nvSpPr>
          <p:spPr>
            <a:xfrm>
              <a:off x="5578435" y="0"/>
              <a:ext cx="3565565" cy="6512312"/>
            </a:xfrm>
            <a:prstGeom prst="rect">
              <a:avLst/>
            </a:prstGeom>
            <a:solidFill>
              <a:srgbClr val="2576B7">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Black" panose="020B0A04020102020204" pitchFamily="34" charset="0"/>
              </a:endParaRPr>
            </a:p>
          </p:txBody>
        </p:sp>
      </p:grpSp>
      <p:graphicFrame>
        <p:nvGraphicFramePr>
          <p:cNvPr id="10" name="Table 9"/>
          <p:cNvGraphicFramePr>
            <a:graphicFrameLocks noGrp="1"/>
          </p:cNvGraphicFramePr>
          <p:nvPr/>
        </p:nvGraphicFramePr>
        <p:xfrm>
          <a:off x="6371861" y="1220956"/>
          <a:ext cx="1978712" cy="1922838"/>
        </p:xfrm>
        <a:graphic>
          <a:graphicData uri="http://schemas.openxmlformats.org/drawingml/2006/table">
            <a:tbl>
              <a:tblPr firstRow="1" bandRow="1">
                <a:tableStyleId>{5C22544A-7EE6-4342-B048-85BDC9FD1C3A}</a:tableStyleId>
              </a:tblPr>
              <a:tblGrid>
                <a:gridCol w="1978712">
                  <a:extLst>
                    <a:ext uri="{9D8B030D-6E8A-4147-A177-3AD203B41FA5}">
                      <a16:colId xmlns:a16="http://schemas.microsoft.com/office/drawing/2014/main" val="20000"/>
                    </a:ext>
                  </a:extLst>
                </a:gridCol>
              </a:tblGrid>
              <a:tr h="370840">
                <a:tc>
                  <a:txBody>
                    <a:bodyPr/>
                    <a:lstStyle/>
                    <a:p>
                      <a:pPr algn="ctr"/>
                      <a:r>
                        <a:rPr lang="en-CA" sz="1000" b="0" i="0" dirty="0">
                          <a:solidFill>
                            <a:schemeClr val="bg1"/>
                          </a:solidFill>
                          <a:latin typeface="Arial" panose="020B0604020202020204" pitchFamily="34" charset="0"/>
                          <a:cs typeface="Arial" panose="020B0604020202020204" pitchFamily="34" charset="0"/>
                        </a:rPr>
                        <a:t>London, Ontario, Canada </a:t>
                      </a:r>
                    </a:p>
                    <a:p>
                      <a:pPr algn="ctr">
                        <a:spcAft>
                          <a:spcPts val="300"/>
                        </a:spcAft>
                      </a:pPr>
                      <a:r>
                        <a:rPr lang="en-CA" sz="1000" b="0" i="0" dirty="0">
                          <a:solidFill>
                            <a:schemeClr val="bg1"/>
                          </a:solidFill>
                          <a:latin typeface="Arial" panose="020B0604020202020204" pitchFamily="34" charset="0"/>
                          <a:cs typeface="Arial" panose="020B0604020202020204" pitchFamily="34" charset="0"/>
                        </a:rPr>
                        <a:t>Corporate headquarters </a:t>
                      </a:r>
                    </a:p>
                    <a:p>
                      <a:pPr algn="ctr"/>
                      <a:r>
                        <a:rPr lang="en-CA" sz="1000" b="0" i="0" dirty="0">
                          <a:solidFill>
                            <a:schemeClr val="bg1"/>
                          </a:solidFill>
                          <a:latin typeface="Arial" panose="020B0604020202020204" pitchFamily="34" charset="0"/>
                          <a:cs typeface="Arial" panose="020B0604020202020204" pitchFamily="34" charset="0"/>
                        </a:rPr>
                        <a:t>602 Queens Avenue, </a:t>
                      </a:r>
                    </a:p>
                    <a:p>
                      <a:pPr algn="ctr"/>
                      <a:r>
                        <a:rPr lang="en-CA" sz="1000" b="0" i="0" dirty="0">
                          <a:solidFill>
                            <a:schemeClr val="bg1"/>
                          </a:solidFill>
                          <a:latin typeface="Arial" panose="020B0604020202020204" pitchFamily="34" charset="0"/>
                          <a:cs typeface="Arial" panose="020B0604020202020204" pitchFamily="34" charset="0"/>
                        </a:rPr>
                        <a:t>London, Ontario  N6B 1Y8</a:t>
                      </a:r>
                    </a:p>
                    <a:p>
                      <a:pPr algn="ctr"/>
                      <a:endParaRPr lang="en-CA" sz="1000" b="0" dirty="0">
                        <a:solidFill>
                          <a:schemeClr val="bg1"/>
                        </a:solidFill>
                        <a:latin typeface="Arial" panose="020B0604020202020204" pitchFamily="34" charset="0"/>
                        <a:cs typeface="Arial" panose="020B0604020202020204" pitchFamily="34" charset="0"/>
                      </a:endParaRPr>
                    </a:p>
                    <a:p>
                      <a:pPr algn="ctr"/>
                      <a:endParaRPr lang="en-CA" sz="1000" b="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78898">
                <a:tc>
                  <a:txBody>
                    <a:bodyPr/>
                    <a:lstStyle/>
                    <a:p>
                      <a:pPr algn="ctr">
                        <a:spcAft>
                          <a:spcPts val="300"/>
                        </a:spcAft>
                      </a:pPr>
                      <a:r>
                        <a:rPr lang="en-CA" sz="1000" b="0" i="0" dirty="0">
                          <a:solidFill>
                            <a:schemeClr val="bg1"/>
                          </a:solidFill>
                          <a:latin typeface="Arial" panose="020B0604020202020204" pitchFamily="34" charset="0"/>
                          <a:cs typeface="Arial" panose="020B0604020202020204" pitchFamily="34" charset="0"/>
                        </a:rPr>
                        <a:t>Toronto, Ontario, Canada </a:t>
                      </a:r>
                    </a:p>
                    <a:p>
                      <a:pPr algn="ctr"/>
                      <a:r>
                        <a:rPr lang="en-CA" sz="1000" b="0" i="0" dirty="0">
                          <a:solidFill>
                            <a:schemeClr val="bg1"/>
                          </a:solidFill>
                          <a:latin typeface="Arial" panose="020B0604020202020204" pitchFamily="34" charset="0"/>
                          <a:cs typeface="Arial" panose="020B0604020202020204" pitchFamily="34" charset="0"/>
                        </a:rPr>
                        <a:t>888 Yonge Street</a:t>
                      </a:r>
                      <a:br>
                        <a:rPr lang="en-CA" sz="1000" b="0" i="0" dirty="0">
                          <a:solidFill>
                            <a:schemeClr val="bg1"/>
                          </a:solidFill>
                          <a:latin typeface="Arial" panose="020B0604020202020204" pitchFamily="34" charset="0"/>
                          <a:cs typeface="Arial" panose="020B0604020202020204" pitchFamily="34" charset="0"/>
                        </a:rPr>
                      </a:br>
                      <a:r>
                        <a:rPr lang="en-CA" sz="1000" b="0" i="0" dirty="0">
                          <a:solidFill>
                            <a:schemeClr val="bg1"/>
                          </a:solidFill>
                          <a:latin typeface="Arial" panose="020B0604020202020204" pitchFamily="34" charset="0"/>
                          <a:cs typeface="Arial" panose="020B0604020202020204" pitchFamily="34" charset="0"/>
                        </a:rPr>
                        <a:t>Toronto,</a:t>
                      </a:r>
                      <a:r>
                        <a:rPr lang="en-CA" sz="1000" b="0" i="0" baseline="0" dirty="0">
                          <a:solidFill>
                            <a:schemeClr val="bg1"/>
                          </a:solidFill>
                          <a:latin typeface="Arial" panose="020B0604020202020204" pitchFamily="34" charset="0"/>
                          <a:cs typeface="Arial" panose="020B0604020202020204" pitchFamily="34" charset="0"/>
                        </a:rPr>
                        <a:t> Ontario  </a:t>
                      </a:r>
                      <a:r>
                        <a:rPr lang="en-CA" sz="1000" b="0" i="0" dirty="0">
                          <a:solidFill>
                            <a:schemeClr val="bg1"/>
                          </a:solidFill>
                          <a:latin typeface="Arial" panose="020B0604020202020204" pitchFamily="34" charset="0"/>
                          <a:cs typeface="Arial" panose="020B0604020202020204" pitchFamily="34" charset="0"/>
                        </a:rPr>
                        <a:t>M4W</a:t>
                      </a:r>
                      <a:r>
                        <a:rPr lang="en-CA" sz="1000" b="0" i="0" baseline="0" dirty="0">
                          <a:solidFill>
                            <a:schemeClr val="bg1"/>
                          </a:solidFill>
                          <a:latin typeface="Arial" panose="020B0604020202020204" pitchFamily="34" charset="0"/>
                          <a:cs typeface="Arial" panose="020B0604020202020204" pitchFamily="34" charset="0"/>
                        </a:rPr>
                        <a:t> 2J2</a:t>
                      </a:r>
                      <a:endParaRPr lang="en-CA" sz="1000" b="0"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Rectangle 1"/>
          <p:cNvSpPr/>
          <p:nvPr/>
        </p:nvSpPr>
        <p:spPr>
          <a:xfrm>
            <a:off x="590414" y="5185926"/>
            <a:ext cx="1127232" cy="276999"/>
          </a:xfrm>
          <a:prstGeom prst="rect">
            <a:avLst/>
          </a:prstGeom>
        </p:spPr>
        <p:txBody>
          <a:bodyPr wrap="none">
            <a:spAutoFit/>
          </a:bodyPr>
          <a:lstStyle/>
          <a:p>
            <a:r>
              <a:rPr lang="en-CA" sz="1200" b="1" dirty="0">
                <a:solidFill>
                  <a:srgbClr val="FFFFFF">
                    <a:lumMod val="50000"/>
                  </a:srgbClr>
                </a:solidFill>
                <a:latin typeface="Arial Black" panose="020B0A04020102020204" pitchFamily="34" charset="0"/>
                <a:cs typeface="Arial Unicode MS" panose="020B0604020202020204" pitchFamily="34" charset="-128"/>
              </a:rPr>
              <a:t>Contact Us</a:t>
            </a:r>
            <a:endParaRPr lang="en-CA" sz="1200" b="1" dirty="0">
              <a:solidFill>
                <a:srgbClr val="333333"/>
              </a:solidFill>
              <a:latin typeface="Arial Black" panose="020B0A04020102020204" pitchFamily="34" charset="0"/>
              <a:cs typeface="Arial Unicode MS" panose="020B0604020202020204" pitchFamily="34" charset="-128"/>
            </a:endParaRPr>
          </a:p>
        </p:txBody>
      </p:sp>
      <p:cxnSp>
        <p:nvCxnSpPr>
          <p:cNvPr id="16" name="Straight Connector 15"/>
          <p:cNvCxnSpPr/>
          <p:nvPr/>
        </p:nvCxnSpPr>
        <p:spPr>
          <a:xfrm>
            <a:off x="6702392" y="2064519"/>
            <a:ext cx="1215390" cy="0"/>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8977033" y="1130455"/>
            <a:ext cx="166967" cy="5395313"/>
          </a:xfrm>
          <a:prstGeom prst="rect">
            <a:avLst/>
          </a:prstGeom>
          <a:solidFill>
            <a:schemeClr val="accent5"/>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Arial Black" panose="020B0A04020102020204" pitchFamily="34" charset="0"/>
            </a:endParaRPr>
          </a:p>
        </p:txBody>
      </p:sp>
    </p:spTree>
    <p:extLst>
      <p:ext uri="{BB962C8B-B14F-4D97-AF65-F5344CB8AC3E}">
        <p14:creationId xmlns:p14="http://schemas.microsoft.com/office/powerpoint/2010/main" val="4090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CA" dirty="0"/>
              <a:t>Develop new recognition ideas</a:t>
            </a:r>
          </a:p>
        </p:txBody>
      </p:sp>
      <p:sp>
        <p:nvSpPr>
          <p:cNvPr id="3" name="TextBox 2"/>
          <p:cNvSpPr txBox="1"/>
          <p:nvPr/>
        </p:nvSpPr>
        <p:spPr>
          <a:xfrm>
            <a:off x="510041" y="1053509"/>
            <a:ext cx="8126412" cy="1938992"/>
          </a:xfrm>
          <a:prstGeom prst="rect">
            <a:avLst/>
          </a:prstGeom>
        </p:spPr>
        <p:txBody>
          <a:bodyPr wrap="square" rtlCol="0">
            <a:spAutoFit/>
          </a:bodyPr>
          <a:lstStyle/>
          <a:p>
            <a:r>
              <a:rPr lang="en-CA"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Don’t try to reinvent the wheel when recognizing your employees. </a:t>
            </a:r>
            <a:r>
              <a:rPr lang="en-CA"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This guide includes dozens of proven practices and ideas </a:t>
            </a:r>
            <a:r>
              <a:rPr lang="en-CA"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different ways to recognize your employees and </a:t>
            </a:r>
            <a:r>
              <a:rPr lang="en-CA"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build formal initiatives</a:t>
            </a:r>
            <a:r>
              <a:rPr lang="en-CA"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as well as </a:t>
            </a:r>
            <a:r>
              <a:rPr lang="en-CA"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tactics to embed recognition into the day-to-day activities </a:t>
            </a:r>
            <a:r>
              <a:rPr lang="en-CA"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managers and employees. </a:t>
            </a:r>
          </a:p>
          <a:p>
            <a:endParaRPr lang="en-CA" sz="1200" dirty="0">
              <a:solidFill>
                <a:srgbClr val="000000"/>
              </a:solidFill>
              <a:latin typeface="Arial" panose="020B0604020202020204" pitchFamily="34" charset="0"/>
              <a:cs typeface="Times New Roman" panose="02020603050405020304" pitchFamily="18" charset="0"/>
            </a:endParaRPr>
          </a:p>
          <a:p>
            <a:r>
              <a:rPr lang="en-CA" sz="1200" dirty="0">
                <a:solidFill>
                  <a:srgbClr val="000000"/>
                </a:solidFill>
                <a:latin typeface="Arial" panose="020B0604020202020204" pitchFamily="34" charset="0"/>
                <a:cs typeface="Times New Roman" panose="02020603050405020304" pitchFamily="18" charset="0"/>
              </a:rPr>
              <a:t>Remember that your employees will best know how they would like to be recognized and which initiatives will be effective, so </a:t>
            </a:r>
            <a:r>
              <a:rPr lang="en-CA" sz="1200" b="1" dirty="0">
                <a:solidFill>
                  <a:srgbClr val="000000"/>
                </a:solidFill>
                <a:latin typeface="Arial" panose="020B0604020202020204" pitchFamily="34" charset="0"/>
                <a:cs typeface="Times New Roman" panose="02020603050405020304" pitchFamily="18" charset="0"/>
              </a:rPr>
              <a:t>this guide should be used in support of information gathered from employees through surveys or focus groups to determine individual preferences.</a:t>
            </a:r>
            <a:endParaRPr lang="en-CA" sz="1200" dirty="0">
              <a:solidFill>
                <a:srgbClr val="000000"/>
              </a:solidFill>
              <a:latin typeface="Arial" panose="020B0604020202020204" pitchFamily="34" charset="0"/>
              <a:cs typeface="Times New Roman" panose="02020603050405020304" pitchFamily="18" charset="0"/>
            </a:endParaRPr>
          </a:p>
          <a:p>
            <a:endParaRPr lang="en-CA" sz="1200" dirty="0">
              <a:solidFill>
                <a:srgbClr val="000000"/>
              </a:solidFill>
              <a:latin typeface="Arial" panose="020B0604020202020204" pitchFamily="34" charset="0"/>
              <a:cs typeface="Times New Roman" panose="02020603050405020304" pitchFamily="18" charset="0"/>
            </a:endParaRPr>
          </a:p>
          <a:p>
            <a:endParaRPr lang="en-CA" sz="1200" dirty="0">
              <a:solidFill>
                <a:srgbClr val="000000"/>
              </a:solidFill>
              <a:latin typeface="Arial" panose="020B0604020202020204" pitchFamily="34" charset="0"/>
              <a:cs typeface="Times New Roman" panose="02020603050405020304" pitchFamily="18" charset="0"/>
            </a:endParaRPr>
          </a:p>
          <a:p>
            <a:pPr algn="ctr"/>
            <a:r>
              <a:rPr lang="en-CA" sz="1200" dirty="0">
                <a:solidFill>
                  <a:srgbClr val="000000"/>
                </a:solidFill>
                <a:latin typeface="Arial" panose="020B0604020202020204" pitchFamily="34" charset="0"/>
                <a:cs typeface="Times New Roman" panose="02020603050405020304" pitchFamily="18" charset="0"/>
              </a:rPr>
              <a:t>This guide is split into two different categories:</a:t>
            </a:r>
            <a:endParaRPr lang="en-CA" sz="1400" dirty="0">
              <a:solidFill>
                <a:srgbClr val="000000"/>
              </a:solidFill>
              <a:latin typeface="Arial" panose="020B0604020202020204" pitchFamily="34" charset="0"/>
              <a:cs typeface="Times New Roman" panose="02020603050405020304" pitchFamily="18" charset="0"/>
            </a:endParaRPr>
          </a:p>
        </p:txBody>
      </p:sp>
      <p:sp>
        <p:nvSpPr>
          <p:cNvPr id="4" name="Rectangle 3"/>
          <p:cNvSpPr/>
          <p:nvPr/>
        </p:nvSpPr>
        <p:spPr>
          <a:xfrm>
            <a:off x="1128602" y="3180994"/>
            <a:ext cx="3031418" cy="484789"/>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Day-to-day recognition</a:t>
            </a:r>
          </a:p>
        </p:txBody>
      </p:sp>
      <p:sp>
        <p:nvSpPr>
          <p:cNvPr id="5" name="Rectangle 4"/>
          <p:cNvSpPr/>
          <p:nvPr/>
        </p:nvSpPr>
        <p:spPr>
          <a:xfrm>
            <a:off x="5030665" y="3180994"/>
            <a:ext cx="3031418" cy="484789"/>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Formal recognition</a:t>
            </a:r>
          </a:p>
        </p:txBody>
      </p:sp>
      <p:cxnSp>
        <p:nvCxnSpPr>
          <p:cNvPr id="11" name="Straight Connector 10"/>
          <p:cNvCxnSpPr/>
          <p:nvPr/>
        </p:nvCxnSpPr>
        <p:spPr>
          <a:xfrm>
            <a:off x="2676171" y="3753851"/>
            <a:ext cx="753619" cy="647233"/>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76119" y="3745759"/>
            <a:ext cx="808144" cy="64800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28932" y="3761943"/>
            <a:ext cx="753619" cy="647233"/>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928880" y="3753851"/>
            <a:ext cx="808144" cy="64800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28602" y="4502347"/>
            <a:ext cx="1305868" cy="4847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Low effort</a:t>
            </a:r>
          </a:p>
        </p:txBody>
      </p:sp>
      <p:sp>
        <p:nvSpPr>
          <p:cNvPr id="22" name="Rectangle 21"/>
          <p:cNvSpPr/>
          <p:nvPr/>
        </p:nvSpPr>
        <p:spPr>
          <a:xfrm>
            <a:off x="2776856" y="4502347"/>
            <a:ext cx="1305868" cy="484789"/>
          </a:xfrm>
          <a:prstGeom prst="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High effort</a:t>
            </a:r>
          </a:p>
        </p:txBody>
      </p:sp>
      <p:sp>
        <p:nvSpPr>
          <p:cNvPr id="23" name="Rectangle 22"/>
          <p:cNvSpPr/>
          <p:nvPr/>
        </p:nvSpPr>
        <p:spPr>
          <a:xfrm>
            <a:off x="5151868" y="4505336"/>
            <a:ext cx="1305868" cy="4847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Low effort</a:t>
            </a:r>
          </a:p>
        </p:txBody>
      </p:sp>
      <p:sp>
        <p:nvSpPr>
          <p:cNvPr id="24" name="Rectangle 23"/>
          <p:cNvSpPr/>
          <p:nvPr/>
        </p:nvSpPr>
        <p:spPr>
          <a:xfrm>
            <a:off x="6800122" y="4505336"/>
            <a:ext cx="1305868" cy="484789"/>
          </a:xfrm>
          <a:prstGeom prst="rect">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CA" sz="1600" dirty="0">
                <a:solidFill>
                  <a:schemeClr val="bg1"/>
                </a:solidFill>
                <a:latin typeface="Arial" panose="020B0604020202020204" pitchFamily="34" charset="0"/>
                <a:cs typeface="Times New Roman" panose="02020603050405020304" pitchFamily="18" charset="0"/>
              </a:rPr>
              <a:t>High effort</a:t>
            </a:r>
          </a:p>
        </p:txBody>
      </p:sp>
      <p:sp>
        <p:nvSpPr>
          <p:cNvPr id="6" name="Rectangle 5"/>
          <p:cNvSpPr/>
          <p:nvPr/>
        </p:nvSpPr>
        <p:spPr>
          <a:xfrm>
            <a:off x="579868" y="5667831"/>
            <a:ext cx="4572000" cy="646331"/>
          </a:xfrm>
          <a:prstGeom prst="rect">
            <a:avLst/>
          </a:prstGeom>
        </p:spPr>
        <p:txBody>
          <a:bodyPr>
            <a:spAutoFit/>
          </a:bodyPr>
          <a:lstStyle/>
          <a:p>
            <a:pPr marL="533400" lvl="1" indent="-171450">
              <a:buFont typeface="Arial" panose="020B0604020202020204" pitchFamily="34" charset="0"/>
              <a:buChar char="•"/>
            </a:pPr>
            <a:r>
              <a:rPr lang="en-CA" sz="1200" dirty="0"/>
              <a:t>Good for remote teams</a:t>
            </a:r>
          </a:p>
          <a:p>
            <a:pPr marL="533400" lvl="1" indent="-171450">
              <a:buFont typeface="Arial" panose="020B0604020202020204" pitchFamily="34" charset="0"/>
              <a:buChar char="•"/>
            </a:pPr>
            <a:r>
              <a:rPr lang="en-CA" sz="1200" dirty="0"/>
              <a:t>Low cost</a:t>
            </a:r>
          </a:p>
          <a:p>
            <a:pPr marL="533400" lvl="1" indent="-171450">
              <a:buFont typeface="Arial" panose="020B0604020202020204" pitchFamily="34" charset="0"/>
              <a:buChar char="•"/>
            </a:pPr>
            <a:r>
              <a:rPr lang="en-CA" sz="1200" dirty="0"/>
              <a:t>Encourages performance-based behaviors</a:t>
            </a:r>
          </a:p>
        </p:txBody>
      </p:sp>
      <p:sp>
        <p:nvSpPr>
          <p:cNvPr id="15" name="Rectangle 14"/>
          <p:cNvSpPr/>
          <p:nvPr/>
        </p:nvSpPr>
        <p:spPr>
          <a:xfrm>
            <a:off x="510041" y="5286937"/>
            <a:ext cx="8264462" cy="307777"/>
          </a:xfrm>
          <a:prstGeom prst="rect">
            <a:avLst/>
          </a:prstGeom>
        </p:spPr>
        <p:txBody>
          <a:bodyPr wrap="square">
            <a:spAutoFit/>
          </a:bodyPr>
          <a:lstStyle/>
          <a:p>
            <a:pPr indent="-95250"/>
            <a:r>
              <a:rPr lang="en-CA" sz="1400" dirty="0"/>
              <a:t>In the appendix,</a:t>
            </a:r>
            <a:r>
              <a:rPr lang="en-CA" sz="1200" dirty="0"/>
              <a:t> </a:t>
            </a:r>
            <a:r>
              <a:rPr lang="en-CA" sz="1400" dirty="0"/>
              <a:t>the recognition ideas are further broken down in table form into six more categories:</a:t>
            </a:r>
          </a:p>
        </p:txBody>
      </p:sp>
      <p:sp>
        <p:nvSpPr>
          <p:cNvPr id="7" name="Rectangle 6"/>
          <p:cNvSpPr/>
          <p:nvPr/>
        </p:nvSpPr>
        <p:spPr>
          <a:xfrm>
            <a:off x="4046952" y="5667830"/>
            <a:ext cx="4572000" cy="646331"/>
          </a:xfrm>
          <a:prstGeom prst="rect">
            <a:avLst/>
          </a:prstGeom>
        </p:spPr>
        <p:txBody>
          <a:bodyPr>
            <a:spAutoFit/>
          </a:bodyPr>
          <a:lstStyle/>
          <a:p>
            <a:pPr marL="533400" lvl="1" indent="-171450">
              <a:buFont typeface="Arial" panose="020B0604020202020204" pitchFamily="34" charset="0"/>
              <a:buChar char="•"/>
            </a:pPr>
            <a:r>
              <a:rPr lang="en-CA" sz="1200" dirty="0"/>
              <a:t>Encourages values-based behaviors</a:t>
            </a:r>
          </a:p>
          <a:p>
            <a:pPr marL="533400" lvl="1" indent="-171450">
              <a:buFont typeface="Arial" panose="020B0604020202020204" pitchFamily="34" charset="0"/>
              <a:buChar char="•"/>
            </a:pPr>
            <a:r>
              <a:rPr lang="en-CA" sz="1200" dirty="0"/>
              <a:t>Peer to peer</a:t>
            </a:r>
          </a:p>
          <a:p>
            <a:pPr marL="533400" lvl="1" indent="-171450">
              <a:buFont typeface="Arial" panose="020B0604020202020204" pitchFamily="34" charset="0"/>
              <a:buChar char="•"/>
            </a:pPr>
            <a:r>
              <a:rPr lang="en-CA" sz="1200" dirty="0"/>
              <a:t>Manager to employee</a:t>
            </a:r>
          </a:p>
        </p:txBody>
      </p:sp>
    </p:spTree>
    <p:extLst>
      <p:ext uri="{BB962C8B-B14F-4D97-AF65-F5344CB8AC3E}">
        <p14:creationId xmlns:p14="http://schemas.microsoft.com/office/powerpoint/2010/main" val="125057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0" y="-2"/>
            <a:ext cx="9144000" cy="1300295"/>
          </a:xfrm>
          <a:solidFill>
            <a:schemeClr val="accent5"/>
          </a:solidFill>
        </p:spPr>
        <p:txBody>
          <a:bodyPr lIns="216000"/>
          <a:lstStyle/>
          <a:p>
            <a:endParaRPr lang="en-CA" sz="2000" dirty="0">
              <a:solidFill>
                <a:schemeClr val="bg1"/>
              </a:solidFill>
            </a:endParaRPr>
          </a:p>
          <a:p>
            <a:r>
              <a:rPr lang="en-CA" dirty="0">
                <a:solidFill>
                  <a:schemeClr val="bg1"/>
                </a:solidFill>
              </a:rPr>
              <a:t>Day-to-day: Low-effort practices</a:t>
            </a:r>
          </a:p>
        </p:txBody>
      </p:sp>
      <p:grpSp>
        <p:nvGrpSpPr>
          <p:cNvPr id="19" name="Group 20"/>
          <p:cNvGrpSpPr/>
          <p:nvPr/>
        </p:nvGrpSpPr>
        <p:grpSpPr>
          <a:xfrm>
            <a:off x="4744952" y="1468593"/>
            <a:ext cx="4014001" cy="990779"/>
            <a:chOff x="6304542" y="3022388"/>
            <a:chExt cx="2753187" cy="925648"/>
          </a:xfrm>
        </p:grpSpPr>
        <p:sp>
          <p:nvSpPr>
            <p:cNvPr id="20"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Communicate about recognition</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tangle 22"/>
            <p:cNvSpPr/>
            <p:nvPr/>
          </p:nvSpPr>
          <p:spPr>
            <a:xfrm>
              <a:off x="6304543" y="3360054"/>
              <a:ext cx="2753186" cy="58798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lumMod val="50000"/>
                    </a:schemeClr>
                  </a:solidFill>
                </a:rPr>
                <a:t>Communicate to your employees that you are trying to create an atmosphere of recognition and encourage them to take the time to show gratitude to their peers.</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22" name="Group 20"/>
          <p:cNvGrpSpPr/>
          <p:nvPr/>
        </p:nvGrpSpPr>
        <p:grpSpPr>
          <a:xfrm>
            <a:off x="410225" y="2647168"/>
            <a:ext cx="4013642" cy="1083261"/>
            <a:chOff x="6304542" y="3022388"/>
            <a:chExt cx="2571570" cy="1012051"/>
          </a:xfrm>
        </p:grpSpPr>
        <p:sp>
          <p:nvSpPr>
            <p:cNvPr id="23"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latin typeface="Arial" panose="020B0604020202020204" pitchFamily="34" charset="0"/>
                  <a:ea typeface="Times New Roman" panose="02020603050405020304" pitchFamily="18" charset="0"/>
                  <a:cs typeface="Times New Roman" panose="02020603050405020304" pitchFamily="18" charset="0"/>
                </a:rPr>
                <a:t>Start meetings with success stories</a:t>
              </a:r>
            </a:p>
          </p:txBody>
        </p:sp>
        <p:sp>
          <p:nvSpPr>
            <p:cNvPr id="24" name="Rectangle 22"/>
            <p:cNvSpPr/>
            <p:nvPr/>
          </p:nvSpPr>
          <p:spPr>
            <a:xfrm>
              <a:off x="6304543" y="3360054"/>
              <a:ext cx="2571569" cy="674385"/>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If you have a regularly scheduled meeting with your team or department, take five minutes at the start to recognize someone for a recent success, then ask others to do the same. </a:t>
              </a:r>
            </a:p>
          </p:txBody>
        </p:sp>
      </p:grpSp>
      <p:grpSp>
        <p:nvGrpSpPr>
          <p:cNvPr id="25" name="Group 20"/>
          <p:cNvGrpSpPr/>
          <p:nvPr/>
        </p:nvGrpSpPr>
        <p:grpSpPr>
          <a:xfrm>
            <a:off x="4744952" y="2649312"/>
            <a:ext cx="4014001" cy="1081115"/>
            <a:chOff x="6304542" y="3022388"/>
            <a:chExt cx="2753187" cy="1010046"/>
          </a:xfrm>
        </p:grpSpPr>
        <p:sp>
          <p:nvSpPr>
            <p:cNvPr id="26"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Recognition huddle</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7" name="Rectangle 22"/>
            <p:cNvSpPr/>
            <p:nvPr/>
          </p:nvSpPr>
          <p:spPr>
            <a:xfrm>
              <a:off x="6304543" y="3360053"/>
              <a:ext cx="2753186" cy="672381"/>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Have a quick meeting or huddle each Friday where each team member recognizes someone else’s work and states something they’re grateful for.</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28" name="Group 20"/>
          <p:cNvGrpSpPr/>
          <p:nvPr/>
        </p:nvGrpSpPr>
        <p:grpSpPr>
          <a:xfrm>
            <a:off x="410225" y="1468593"/>
            <a:ext cx="4014001" cy="990779"/>
            <a:chOff x="6304542" y="3022388"/>
            <a:chExt cx="2753187" cy="925648"/>
          </a:xfrm>
        </p:grpSpPr>
        <p:sp>
          <p:nvSpPr>
            <p:cNvPr id="29"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Verbal recognition</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Rectangle 22"/>
            <p:cNvSpPr/>
            <p:nvPr/>
          </p:nvSpPr>
          <p:spPr>
            <a:xfrm>
              <a:off x="6304543" y="3360054"/>
              <a:ext cx="2753186" cy="58798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Simply saying “thank you” or providing verbal praise can be powerful. Keep in mind the law of diminishing returns, so be genuine and don’t rely solely on verbal recognition. </a:t>
              </a: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31" name="Group 20"/>
          <p:cNvGrpSpPr/>
          <p:nvPr/>
        </p:nvGrpSpPr>
        <p:grpSpPr>
          <a:xfrm>
            <a:off x="410226" y="3825739"/>
            <a:ext cx="4013646" cy="1155146"/>
            <a:chOff x="6304542" y="3022388"/>
            <a:chExt cx="2571570" cy="1079211"/>
          </a:xfrm>
        </p:grpSpPr>
        <p:sp>
          <p:nvSpPr>
            <p:cNvPr id="32"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Recognition notes</a:t>
              </a:r>
              <a:endParaRPr lang="en-CA" sz="1400" b="1" dirty="0"/>
            </a:p>
          </p:txBody>
        </p:sp>
        <p:sp>
          <p:nvSpPr>
            <p:cNvPr id="33" name="Rectangle 22"/>
            <p:cNvSpPr/>
            <p:nvPr/>
          </p:nvSpPr>
          <p:spPr>
            <a:xfrm>
              <a:off x="6304543" y="3360055"/>
              <a:ext cx="2571569" cy="7415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A brief message expressing your gratitude for a specific action or general behavior. A handwritten note is rare these days and can be particularly effective, though emails or e-cards work as well. </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4" name="Group 20"/>
          <p:cNvGrpSpPr/>
          <p:nvPr/>
        </p:nvGrpSpPr>
        <p:grpSpPr>
          <a:xfrm>
            <a:off x="4744952" y="3825739"/>
            <a:ext cx="4014001" cy="1155145"/>
            <a:chOff x="6304542" y="3022388"/>
            <a:chExt cx="2753187" cy="1079209"/>
          </a:xfrm>
        </p:grpSpPr>
        <p:sp>
          <p:nvSpPr>
            <p:cNvPr id="35"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Mix it up</a:t>
              </a:r>
              <a:endParaRPr lang="en-CA" sz="1400" b="1" dirty="0"/>
            </a:p>
          </p:txBody>
        </p:sp>
        <p:sp>
          <p:nvSpPr>
            <p:cNvPr id="36" name="Rectangle 22"/>
            <p:cNvSpPr/>
            <p:nvPr/>
          </p:nvSpPr>
          <p:spPr>
            <a:xfrm>
              <a:off x="6304543" y="3360053"/>
              <a:ext cx="2753186" cy="7415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Don’t let recognition become too predictable. Mix up the message and delivery of your praise.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10225" y="5166225"/>
            <a:ext cx="4013652" cy="1157024"/>
            <a:chOff x="6304542" y="3022388"/>
            <a:chExt cx="2571570" cy="1080966"/>
          </a:xfrm>
        </p:grpSpPr>
        <p:sp>
          <p:nvSpPr>
            <p:cNvPr id="38"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Recognize frequently</a:t>
              </a:r>
              <a:endParaRPr lang="en-CA" sz="1400" b="1" dirty="0"/>
            </a:p>
          </p:txBody>
        </p:sp>
        <p:sp>
          <p:nvSpPr>
            <p:cNvPr id="39" name="Rectangle 38"/>
            <p:cNvSpPr/>
            <p:nvPr/>
          </p:nvSpPr>
          <p:spPr>
            <a:xfrm>
              <a:off x="6304543" y="3360054"/>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Research has shown that many employees want to be recognized for their work as often as weekly (Gallup). Find a cadence that works for your employees, as everyone is different.</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40" name="Group 20"/>
          <p:cNvGrpSpPr/>
          <p:nvPr/>
        </p:nvGrpSpPr>
        <p:grpSpPr>
          <a:xfrm>
            <a:off x="4744952" y="5168372"/>
            <a:ext cx="4014001" cy="1154875"/>
            <a:chOff x="6304542" y="3022388"/>
            <a:chExt cx="2753187" cy="1078957"/>
          </a:xfrm>
        </p:grpSpPr>
        <p:sp>
          <p:nvSpPr>
            <p:cNvPr id="41"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Extended lunches</a:t>
              </a:r>
              <a:endParaRPr lang="en-CA" sz="1400" b="1" dirty="0"/>
            </a:p>
          </p:txBody>
        </p:sp>
        <p:sp>
          <p:nvSpPr>
            <p:cNvPr id="42" name="Rectangle 22"/>
            <p:cNvSpPr/>
            <p:nvPr/>
          </p:nvSpPr>
          <p:spPr>
            <a:xfrm>
              <a:off x="6304543" y="3360053"/>
              <a:ext cx="2753186" cy="74129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Offering an employee a little extra time at lunch or the opportunity to leave the office early guilt-free can be an effective way to recognize hard work. </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8643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grpSp>
        <p:nvGrpSpPr>
          <p:cNvPr id="3" name="Group 20"/>
          <p:cNvGrpSpPr/>
          <p:nvPr/>
        </p:nvGrpSpPr>
        <p:grpSpPr>
          <a:xfrm>
            <a:off x="428866" y="2962574"/>
            <a:ext cx="4013652" cy="1157025"/>
            <a:chOff x="6304542" y="3022388"/>
            <a:chExt cx="2571570" cy="1080967"/>
          </a:xfrm>
        </p:grpSpPr>
        <p:sp>
          <p:nvSpPr>
            <p:cNvPr id="4"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Represent the organization</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22"/>
            <p:cNvSpPr/>
            <p:nvPr/>
          </p:nvSpPr>
          <p:spPr>
            <a:xfrm>
              <a:off x="6304543" y="3360055"/>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Allow an employee that deserves recognition to represent the organization at an industry or networking event. Be sure to connect the behavior being recognized to this privilege.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6" name="Group 20"/>
          <p:cNvGrpSpPr/>
          <p:nvPr/>
        </p:nvGrpSpPr>
        <p:grpSpPr>
          <a:xfrm>
            <a:off x="4622451" y="1614718"/>
            <a:ext cx="4014001" cy="1125413"/>
            <a:chOff x="6304542" y="3022388"/>
            <a:chExt cx="2753187" cy="1080964"/>
          </a:xfrm>
        </p:grpSpPr>
        <p:sp>
          <p:nvSpPr>
            <p:cNvPr id="7"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Special project</a:t>
              </a:r>
              <a:endParaRPr lang="en-CA" sz="1400" b="1" dirty="0"/>
            </a:p>
          </p:txBody>
        </p:sp>
        <p:sp>
          <p:nvSpPr>
            <p:cNvPr id="8" name="Rectangle 22"/>
            <p:cNvSpPr/>
            <p:nvPr/>
          </p:nvSpPr>
          <p:spPr>
            <a:xfrm>
              <a:off x="6304543" y="3360054"/>
              <a:ext cx="2753186" cy="743298"/>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Give an employee a special project that may provide a development opportunity or responsibilities that are outside of their day-to-day work.</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9" name="Text Placeholder 2"/>
          <p:cNvSpPr txBox="1">
            <a:spLocks/>
          </p:cNvSpPr>
          <p:nvPr/>
        </p:nvSpPr>
        <p:spPr>
          <a:xfrm>
            <a:off x="0" y="-2"/>
            <a:ext cx="9144000" cy="1300295"/>
          </a:xfrm>
          <a:prstGeom prst="rect">
            <a:avLst/>
          </a:prstGeom>
          <a:solidFill>
            <a:schemeClr val="accent5"/>
          </a:solidFill>
        </p:spPr>
        <p:txBody>
          <a:bodyPr lIns="216000"/>
          <a:lstStyle>
            <a:lvl1pPr marL="0" indent="0" algn="l" rtl="0" eaLnBrk="1" fontAlgn="base" hangingPunct="1">
              <a:spcBef>
                <a:spcPct val="20000"/>
              </a:spcBef>
              <a:spcAft>
                <a:spcPct val="0"/>
              </a:spcAft>
              <a:buClr>
                <a:schemeClr val="tx1"/>
              </a:buClr>
              <a:buSzPct val="120000"/>
              <a:buFont typeface="Arial" pitchFamily="34" charset="0"/>
              <a:buNone/>
              <a:defRPr sz="2400" kern="1200">
                <a:solidFill>
                  <a:schemeClr val="tx1"/>
                </a:solidFill>
                <a:latin typeface="Arial Black" panose="020B0A04020102020204" pitchFamily="34" charset="0"/>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000" dirty="0">
              <a:solidFill>
                <a:schemeClr val="bg1"/>
              </a:solidFill>
            </a:endParaRPr>
          </a:p>
          <a:p>
            <a:r>
              <a:rPr lang="en-CA" dirty="0">
                <a:solidFill>
                  <a:schemeClr val="bg1"/>
                </a:solidFill>
              </a:rPr>
              <a:t>Day-to-day: Low-effort practices</a:t>
            </a:r>
          </a:p>
        </p:txBody>
      </p:sp>
      <p:grpSp>
        <p:nvGrpSpPr>
          <p:cNvPr id="10" name="Group 20"/>
          <p:cNvGrpSpPr/>
          <p:nvPr/>
        </p:nvGrpSpPr>
        <p:grpSpPr>
          <a:xfrm>
            <a:off x="428876" y="1614718"/>
            <a:ext cx="4013648" cy="1122929"/>
            <a:chOff x="6304542" y="3022388"/>
            <a:chExt cx="2571571" cy="1049112"/>
          </a:xfrm>
        </p:grpSpPr>
        <p:sp>
          <p:nvSpPr>
            <p:cNvPr id="11"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Pocket pennies</a:t>
              </a:r>
              <a:endParaRPr lang="en-CA" sz="1400" b="1" dirty="0">
                <a:solidFill>
                  <a:srgbClr val="FFFFFF"/>
                </a:solidFill>
                <a:latin typeface="Arial" panose="020B0604020202020204" pitchFamily="34" charset="0"/>
                <a:cs typeface="Arial" panose="020B0604020202020204" pitchFamily="34" charset="0"/>
              </a:endParaRPr>
            </a:p>
          </p:txBody>
        </p:sp>
        <p:sp>
          <p:nvSpPr>
            <p:cNvPr id="12" name="Rectangle 22"/>
            <p:cNvSpPr/>
            <p:nvPr/>
          </p:nvSpPr>
          <p:spPr>
            <a:xfrm>
              <a:off x="6304544" y="3360055"/>
              <a:ext cx="2571569" cy="711445"/>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This strategy will help remind you to recognize others. Put five pennies in your pocket, and transfer one penny to the other pocket each time you recognize someone. By the end of the day, all pennies should be in the other pocket (Elton).</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3" name="Group 20"/>
          <p:cNvGrpSpPr/>
          <p:nvPr/>
        </p:nvGrpSpPr>
        <p:grpSpPr>
          <a:xfrm>
            <a:off x="4622451" y="2962576"/>
            <a:ext cx="4014001" cy="1157023"/>
            <a:chOff x="6304542" y="3022388"/>
            <a:chExt cx="2753187" cy="1080964"/>
          </a:xfrm>
        </p:grpSpPr>
        <p:sp>
          <p:nvSpPr>
            <p:cNvPr id="14"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Time off</a:t>
              </a:r>
              <a:endParaRPr lang="en-CA" sz="1400" b="1" dirty="0"/>
            </a:p>
          </p:txBody>
        </p:sp>
        <p:sp>
          <p:nvSpPr>
            <p:cNvPr id="15" name="Rectangle 22"/>
            <p:cNvSpPr/>
            <p:nvPr/>
          </p:nvSpPr>
          <p:spPr>
            <a:xfrm>
              <a:off x="6304543" y="3360054"/>
              <a:ext cx="2753186" cy="743298"/>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Give a recognized employee the right to start an hour late or leave an hour early for a day or a week. Let them pick when they would like to use it so it doesn’t interfere with productivity.</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6" name="Group 20"/>
          <p:cNvGrpSpPr/>
          <p:nvPr/>
        </p:nvGrpSpPr>
        <p:grpSpPr>
          <a:xfrm>
            <a:off x="428861" y="4310428"/>
            <a:ext cx="4013652" cy="1157022"/>
            <a:chOff x="6304542" y="3022388"/>
            <a:chExt cx="2571570" cy="1080964"/>
          </a:xfrm>
        </p:grpSpPr>
        <p:sp>
          <p:nvSpPr>
            <p:cNvPr id="17"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Celebrate more </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tangle 22"/>
            <p:cNvSpPr/>
            <p:nvPr/>
          </p:nvSpPr>
          <p:spPr>
            <a:xfrm>
              <a:off x="6304543" y="3360053"/>
              <a:ext cx="2571569" cy="743299"/>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Celebrate performance rather than simply recognizing it. This makes it fun and ensures that success is seen by leaders and peers.</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1" name="Group 20"/>
          <p:cNvGrpSpPr/>
          <p:nvPr/>
        </p:nvGrpSpPr>
        <p:grpSpPr>
          <a:xfrm>
            <a:off x="4622451" y="4310429"/>
            <a:ext cx="4013652" cy="1157024"/>
            <a:chOff x="6304542" y="3022388"/>
            <a:chExt cx="2571570" cy="1080966"/>
          </a:xfrm>
        </p:grpSpPr>
        <p:sp>
          <p:nvSpPr>
            <p:cNvPr id="32"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Public praise </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33" name="Rectangle 22"/>
            <p:cNvSpPr/>
            <p:nvPr/>
          </p:nvSpPr>
          <p:spPr>
            <a:xfrm>
              <a:off x="6304543" y="3360054"/>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Praise a top-performing employee at a team or department meeting. Be careful: some people prefer to be recognized privately and could be embarrassed by being put on the spot.</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4428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0" y="-2"/>
            <a:ext cx="9144000" cy="1300295"/>
          </a:xfrm>
          <a:prstGeom prst="rect">
            <a:avLst/>
          </a:prstGeom>
          <a:solidFill>
            <a:schemeClr val="accent5"/>
          </a:solidFill>
        </p:spPr>
        <p:txBody>
          <a:bodyPr lIns="216000"/>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000" dirty="0">
              <a:solidFill>
                <a:schemeClr val="bg1"/>
              </a:solidFill>
            </a:endParaRPr>
          </a:p>
          <a:p>
            <a:pPr marL="0" indent="0">
              <a:buNone/>
            </a:pPr>
            <a:r>
              <a:rPr lang="en-CA" sz="2400" dirty="0">
                <a:solidFill>
                  <a:schemeClr val="bg1"/>
                </a:solidFill>
                <a:latin typeface="Arial Black" panose="020B0A04020102020204" pitchFamily="34" charset="0"/>
              </a:rPr>
              <a:t>Day-to-day: High-effort practices</a:t>
            </a:r>
          </a:p>
        </p:txBody>
      </p:sp>
      <p:grpSp>
        <p:nvGrpSpPr>
          <p:cNvPr id="22" name="Group 20"/>
          <p:cNvGrpSpPr/>
          <p:nvPr/>
        </p:nvGrpSpPr>
        <p:grpSpPr>
          <a:xfrm>
            <a:off x="4728778" y="1742075"/>
            <a:ext cx="4014001" cy="1154875"/>
            <a:chOff x="6304542" y="3022388"/>
            <a:chExt cx="2753187" cy="1078957"/>
          </a:xfrm>
        </p:grpSpPr>
        <p:sp>
          <p:nvSpPr>
            <p:cNvPr id="23"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Candy grams</a:t>
              </a:r>
              <a:endParaRPr lang="en-CA" sz="1400" b="1" dirty="0"/>
            </a:p>
          </p:txBody>
        </p:sp>
        <p:sp>
          <p:nvSpPr>
            <p:cNvPr id="24" name="Rectangle 22"/>
            <p:cNvSpPr/>
            <p:nvPr/>
          </p:nvSpPr>
          <p:spPr>
            <a:xfrm>
              <a:off x="6304543" y="3360053"/>
              <a:ext cx="2753186" cy="74129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Have a stash of candy and cards that employees can send to each other in recognition of good work or demonstrating certain values.</a:t>
              </a: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25" name="Group 20"/>
          <p:cNvGrpSpPr/>
          <p:nvPr/>
        </p:nvGrpSpPr>
        <p:grpSpPr>
          <a:xfrm>
            <a:off x="2565174" y="4467321"/>
            <a:ext cx="4013652" cy="1157024"/>
            <a:chOff x="6304542" y="3022388"/>
            <a:chExt cx="2571570" cy="1080966"/>
          </a:xfrm>
        </p:grpSpPr>
        <p:sp>
          <p:nvSpPr>
            <p:cNvPr id="26" name="Rectangle 23"/>
            <p:cNvSpPr/>
            <p:nvPr/>
          </p:nvSpPr>
          <p:spPr>
            <a:xfrm>
              <a:off x="6304542" y="3022388"/>
              <a:ext cx="257156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Visual representation of recognition </a:t>
              </a:r>
              <a:endParaRPr lang="en-CA" sz="1400"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7" name="Rectangle 22"/>
            <p:cNvSpPr/>
            <p:nvPr/>
          </p:nvSpPr>
          <p:spPr>
            <a:xfrm>
              <a:off x="6304543" y="3360054"/>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Each time someone is recognized, drop a pebble or a marble in a jar. Seeing the jar is a good reminder to recognize peers, and when the jar is full, celebrate with the team/department. </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1" name="Group 20"/>
          <p:cNvGrpSpPr/>
          <p:nvPr/>
        </p:nvGrpSpPr>
        <p:grpSpPr>
          <a:xfrm>
            <a:off x="428888" y="3104563"/>
            <a:ext cx="4013646" cy="1155146"/>
            <a:chOff x="6304542" y="3022388"/>
            <a:chExt cx="2571570" cy="1079211"/>
          </a:xfrm>
        </p:grpSpPr>
        <p:sp>
          <p:nvSpPr>
            <p:cNvPr id="32" name="Rectangle 23"/>
            <p:cNvSpPr/>
            <p:nvPr/>
          </p:nvSpPr>
          <p:spPr>
            <a:xfrm>
              <a:off x="6304542" y="3022388"/>
              <a:ext cx="257156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Recognize progress early</a:t>
              </a:r>
              <a:endParaRPr lang="en-CA" sz="1400" b="1" dirty="0"/>
            </a:p>
          </p:txBody>
        </p:sp>
        <p:sp>
          <p:nvSpPr>
            <p:cNvPr id="33" name="Rectangle 22"/>
            <p:cNvSpPr/>
            <p:nvPr/>
          </p:nvSpPr>
          <p:spPr>
            <a:xfrm>
              <a:off x="6304543" y="3360055"/>
              <a:ext cx="2571569" cy="7415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Recognize small milestones for new hires. Achievers increased new hire retention by 11% by notifying managers of 30, 60, and 90-day milestones and acknowledging their progress (Biro, 2017).</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4" name="Group 20"/>
          <p:cNvGrpSpPr/>
          <p:nvPr/>
        </p:nvGrpSpPr>
        <p:grpSpPr>
          <a:xfrm>
            <a:off x="4728778" y="3109578"/>
            <a:ext cx="4014001" cy="1152280"/>
            <a:chOff x="6304542" y="3022388"/>
            <a:chExt cx="2753187" cy="1076533"/>
          </a:xfrm>
        </p:grpSpPr>
        <p:sp>
          <p:nvSpPr>
            <p:cNvPr id="35"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Email address</a:t>
              </a:r>
              <a:endParaRPr lang="en-CA" sz="1400" b="1" dirty="0"/>
            </a:p>
          </p:txBody>
        </p:sp>
        <p:sp>
          <p:nvSpPr>
            <p:cNvPr id="36" name="Rectangle 22"/>
            <p:cNvSpPr/>
            <p:nvPr/>
          </p:nvSpPr>
          <p:spPr>
            <a:xfrm>
              <a:off x="6304542" y="3357629"/>
              <a:ext cx="2753186" cy="74129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100" dirty="0">
                  <a:solidFill>
                    <a:schemeClr val="tx1"/>
                  </a:solidFill>
                </a:rPr>
                <a:t>Set up a new email address such as recognition@yourcompany.com where people can send success stories or thank-you notes to be read at the next team or department meeting. </a:t>
              </a: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21" name="Group 20"/>
          <p:cNvGrpSpPr/>
          <p:nvPr/>
        </p:nvGrpSpPr>
        <p:grpSpPr>
          <a:xfrm>
            <a:off x="428523" y="1741805"/>
            <a:ext cx="4014001" cy="1155145"/>
            <a:chOff x="6304542" y="3022388"/>
            <a:chExt cx="2753187" cy="1079209"/>
          </a:xfrm>
        </p:grpSpPr>
        <p:sp>
          <p:nvSpPr>
            <p:cNvPr id="28"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Recognize the recognizer</a:t>
              </a:r>
              <a:endParaRPr lang="en-CA" sz="1400" b="1" dirty="0"/>
            </a:p>
          </p:txBody>
        </p:sp>
        <p:sp>
          <p:nvSpPr>
            <p:cNvPr id="29" name="Rectangle 22"/>
            <p:cNvSpPr/>
            <p:nvPr/>
          </p:nvSpPr>
          <p:spPr>
            <a:xfrm>
              <a:off x="6304543" y="3360052"/>
              <a:ext cx="2753186" cy="741545"/>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Analyze the metrics of the program and identify employees or managers who actively participate in the program by frequently recognizing or nominating others. Celebrate their commitment to recognition by recognizing them.</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8474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0" y="-2"/>
            <a:ext cx="9144000" cy="1300295"/>
          </a:xfrm>
          <a:prstGeom prst="rect">
            <a:avLst/>
          </a:prstGeom>
          <a:solidFill>
            <a:schemeClr val="accent5"/>
          </a:solidFill>
        </p:spPr>
        <p:txBody>
          <a:bodyPr lIns="216000"/>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sz="2000" dirty="0">
              <a:solidFill>
                <a:schemeClr val="bg1"/>
              </a:solidFill>
            </a:endParaRPr>
          </a:p>
          <a:p>
            <a:pPr marL="0" indent="0">
              <a:buNone/>
            </a:pPr>
            <a:r>
              <a:rPr lang="en-CA" sz="2400" dirty="0">
                <a:solidFill>
                  <a:schemeClr val="bg1"/>
                </a:solidFill>
                <a:latin typeface="Arial Black" panose="020B0A04020102020204" pitchFamily="34" charset="0"/>
              </a:rPr>
              <a:t>Day-to-day: High-effort practices</a:t>
            </a:r>
          </a:p>
        </p:txBody>
      </p:sp>
      <p:grpSp>
        <p:nvGrpSpPr>
          <p:cNvPr id="16" name="Group 20"/>
          <p:cNvGrpSpPr/>
          <p:nvPr/>
        </p:nvGrpSpPr>
        <p:grpSpPr>
          <a:xfrm>
            <a:off x="428523" y="3215732"/>
            <a:ext cx="4014001" cy="1261423"/>
            <a:chOff x="6304542" y="3022388"/>
            <a:chExt cx="2753187" cy="1178501"/>
          </a:xfrm>
        </p:grpSpPr>
        <p:sp>
          <p:nvSpPr>
            <p:cNvPr id="17"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Recognition kit</a:t>
              </a:r>
              <a:endParaRPr lang="en-CA" sz="1400" b="1" dirty="0"/>
            </a:p>
          </p:txBody>
        </p:sp>
        <p:sp>
          <p:nvSpPr>
            <p:cNvPr id="18" name="Rectangle 22"/>
            <p:cNvSpPr/>
            <p:nvPr/>
          </p:nvSpPr>
          <p:spPr>
            <a:xfrm>
              <a:off x="6304543" y="3360052"/>
              <a:ext cx="2753186" cy="840837"/>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Provide each employee with a recognition kit which could include things like blank thank-you cards and a list of no-cost recognition ideas.</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428877" y="1731834"/>
            <a:ext cx="4013652" cy="1261425"/>
            <a:chOff x="6304542" y="3022388"/>
            <a:chExt cx="2571570" cy="1178504"/>
          </a:xfrm>
        </p:grpSpPr>
        <p:sp>
          <p:nvSpPr>
            <p:cNvPr id="20" name="Rectangle 23"/>
            <p:cNvSpPr/>
            <p:nvPr/>
          </p:nvSpPr>
          <p:spPr>
            <a:xfrm>
              <a:off x="6304542" y="3022388"/>
              <a:ext cx="257156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Birthdays and anniversaries</a:t>
              </a:r>
              <a:r>
                <a:rPr lang="en-US" sz="1200" dirty="0"/>
                <a:t> </a:t>
              </a:r>
              <a:endParaRPr lang="en-CA"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tangle 20"/>
            <p:cNvSpPr/>
            <p:nvPr/>
          </p:nvSpPr>
          <p:spPr>
            <a:xfrm>
              <a:off x="6304543" y="3360054"/>
              <a:ext cx="2571569" cy="840838"/>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Don’t neglect your employees’ birthdays and work anniversaries. Having a birthday pass by with no mention of it at work can make an employee feel undervalued. A little goes a long way, though keep in mind that employees may not want their birthdays recognized.</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2" name="Group 20"/>
          <p:cNvGrpSpPr/>
          <p:nvPr/>
        </p:nvGrpSpPr>
        <p:grpSpPr>
          <a:xfrm>
            <a:off x="4763614" y="3208937"/>
            <a:ext cx="4014001" cy="1261423"/>
            <a:chOff x="6304542" y="3022388"/>
            <a:chExt cx="2753187" cy="1178501"/>
          </a:xfrm>
        </p:grpSpPr>
        <p:sp>
          <p:nvSpPr>
            <p:cNvPr id="23"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Manager training</a:t>
              </a:r>
              <a:endParaRPr lang="en-CA" sz="1400" b="1" dirty="0"/>
            </a:p>
          </p:txBody>
        </p:sp>
        <p:sp>
          <p:nvSpPr>
            <p:cNvPr id="24" name="Rectangle 22"/>
            <p:cNvSpPr/>
            <p:nvPr/>
          </p:nvSpPr>
          <p:spPr>
            <a:xfrm>
              <a:off x="6304543" y="3360052"/>
              <a:ext cx="2753186" cy="840837"/>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A “lunch and learn” style training on the business case for recognition and appreciation, the keys to effective recognition, and getting to know your staff’s recognition preferences.</a:t>
              </a:r>
              <a:endParaRPr lang="en-CA" sz="1100" dirty="0">
                <a:solidFill>
                  <a:schemeClr val="tx1">
                    <a:lumMod val="50000"/>
                  </a:schemeClr>
                </a:solidFill>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25" name="Group 1"/>
          <p:cNvGrpSpPr/>
          <p:nvPr/>
        </p:nvGrpSpPr>
        <p:grpSpPr>
          <a:xfrm>
            <a:off x="4763614" y="1731834"/>
            <a:ext cx="4013652" cy="1261424"/>
            <a:chOff x="6304542" y="3022388"/>
            <a:chExt cx="2571570" cy="1178503"/>
          </a:xfrm>
        </p:grpSpPr>
        <p:sp>
          <p:nvSpPr>
            <p:cNvPr id="26" name="Rectangle 23"/>
            <p:cNvSpPr/>
            <p:nvPr/>
          </p:nvSpPr>
          <p:spPr>
            <a:xfrm>
              <a:off x="6304542" y="3022388"/>
              <a:ext cx="257156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Pass the ball</a:t>
              </a:r>
              <a:endParaRPr lang="en-CA" sz="1400" b="1" dirty="0"/>
            </a:p>
          </p:txBody>
        </p:sp>
        <p:sp>
          <p:nvSpPr>
            <p:cNvPr id="27" name="Rectangle 3"/>
            <p:cNvSpPr/>
            <p:nvPr/>
          </p:nvSpPr>
          <p:spPr>
            <a:xfrm>
              <a:off x="6304543" y="3360053"/>
              <a:ext cx="2571569" cy="840838"/>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Using a ball or other fun object that’s easily passed around, recognize an employee by giving them the object for a specified period of time (a day or a week) and have them pass the ball after that time to recognize someone else.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8" name="Group 20"/>
          <p:cNvGrpSpPr/>
          <p:nvPr/>
        </p:nvGrpSpPr>
        <p:grpSpPr>
          <a:xfrm>
            <a:off x="2564999" y="4686040"/>
            <a:ext cx="4014001" cy="1261423"/>
            <a:chOff x="6304542" y="3022388"/>
            <a:chExt cx="2753187" cy="1178501"/>
          </a:xfrm>
        </p:grpSpPr>
        <p:sp>
          <p:nvSpPr>
            <p:cNvPr id="29" name="Rectangle 23"/>
            <p:cNvSpPr/>
            <p:nvPr/>
          </p:nvSpPr>
          <p:spPr>
            <a:xfrm>
              <a:off x="6304542" y="3022388"/>
              <a:ext cx="2753187" cy="337665"/>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Recognition mailbox</a:t>
              </a:r>
              <a:endParaRPr lang="en-CA" sz="1400" b="1" dirty="0"/>
            </a:p>
          </p:txBody>
        </p:sp>
        <p:sp>
          <p:nvSpPr>
            <p:cNvPr id="30" name="Rectangle 22"/>
            <p:cNvSpPr/>
            <p:nvPr/>
          </p:nvSpPr>
          <p:spPr>
            <a:xfrm>
              <a:off x="6304543" y="3360052"/>
              <a:ext cx="2753186" cy="840837"/>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Use an organizational intranet to solicit and gather recognition notes that are sent to leadership. A physical suggestion box-style solution can also serve as a place for customers and employees to pass on recognition to leaders who should check the box regularly.</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108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0" y="-2"/>
            <a:ext cx="9144000" cy="1300295"/>
          </a:xfrm>
          <a:prstGeom prst="rect">
            <a:avLst/>
          </a:prstGeom>
          <a:solidFill>
            <a:schemeClr val="accent5"/>
          </a:solidFill>
        </p:spPr>
        <p:txBody>
          <a:bodyPr lIns="216000"/>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bg1"/>
              </a:solidFill>
              <a:latin typeface="Arial Black" panose="020B0A04020102020204" pitchFamily="34" charset="0"/>
            </a:endParaRPr>
          </a:p>
          <a:p>
            <a:pPr marL="0" indent="0">
              <a:buNone/>
            </a:pPr>
            <a:r>
              <a:rPr lang="en-CA" sz="2400" dirty="0">
                <a:solidFill>
                  <a:schemeClr val="bg1"/>
                </a:solidFill>
                <a:latin typeface="Arial Black" panose="020B0A04020102020204" pitchFamily="34" charset="0"/>
              </a:rPr>
              <a:t>Formal: Low-effort practices</a:t>
            </a:r>
          </a:p>
        </p:txBody>
      </p:sp>
      <p:grpSp>
        <p:nvGrpSpPr>
          <p:cNvPr id="9" name="Group 20"/>
          <p:cNvGrpSpPr/>
          <p:nvPr/>
        </p:nvGrpSpPr>
        <p:grpSpPr>
          <a:xfrm>
            <a:off x="4692001" y="1461009"/>
            <a:ext cx="4014001" cy="1154875"/>
            <a:chOff x="6304542" y="3022388"/>
            <a:chExt cx="2753187" cy="1078957"/>
          </a:xfrm>
        </p:grpSpPr>
        <p:sp>
          <p:nvSpPr>
            <p:cNvPr id="10"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Recognize holistic achievements </a:t>
              </a:r>
              <a:endParaRPr lang="en-CA" sz="1400" b="1" dirty="0"/>
            </a:p>
          </p:txBody>
        </p:sp>
        <p:sp>
          <p:nvSpPr>
            <p:cNvPr id="11" name="Rectangle 22"/>
            <p:cNvSpPr/>
            <p:nvPr/>
          </p:nvSpPr>
          <p:spPr>
            <a:xfrm>
              <a:off x="6304543" y="3360053"/>
              <a:ext cx="2753186" cy="741292"/>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Recognize employees for their accomplishments both in the workplace and outside of it. This helps employees understand that the organization and their peers care about them as a person rather than just what revenue they generate. </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grpSp>
      <p:grpSp>
        <p:nvGrpSpPr>
          <p:cNvPr id="12" name="Group 20"/>
          <p:cNvGrpSpPr/>
          <p:nvPr/>
        </p:nvGrpSpPr>
        <p:grpSpPr>
          <a:xfrm>
            <a:off x="356910" y="2746722"/>
            <a:ext cx="4013652" cy="1157024"/>
            <a:chOff x="6304542" y="3022388"/>
            <a:chExt cx="2571570" cy="1080966"/>
          </a:xfrm>
        </p:grpSpPr>
        <p:sp>
          <p:nvSpPr>
            <p:cNvPr id="13"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Charitable donations </a:t>
              </a:r>
              <a:endParaRPr lang="en-CA" sz="1400" b="1" dirty="0"/>
            </a:p>
          </p:txBody>
        </p:sp>
        <p:sp>
          <p:nvSpPr>
            <p:cNvPr id="14" name="Rectangle 22"/>
            <p:cNvSpPr/>
            <p:nvPr/>
          </p:nvSpPr>
          <p:spPr>
            <a:xfrm>
              <a:off x="6304543" y="3360054"/>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Instead of offering cash as recognition, offer to donate that cash to a charity of the recipient’s choice. This makes it more of a social benefit and reduces some of the downsides of cash rewards.</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5" name="Group 20"/>
          <p:cNvGrpSpPr/>
          <p:nvPr/>
        </p:nvGrpSpPr>
        <p:grpSpPr>
          <a:xfrm>
            <a:off x="357275" y="1461009"/>
            <a:ext cx="4013646" cy="1155146"/>
            <a:chOff x="6304542" y="3022388"/>
            <a:chExt cx="2571570" cy="1079211"/>
          </a:xfrm>
        </p:grpSpPr>
        <p:sp>
          <p:nvSpPr>
            <p:cNvPr id="16"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Peer recognition program</a:t>
              </a:r>
              <a:endParaRPr lang="en-CA" sz="1400" b="1" dirty="0"/>
            </a:p>
          </p:txBody>
        </p:sp>
        <p:sp>
          <p:nvSpPr>
            <p:cNvPr id="17" name="Rectangle 22"/>
            <p:cNvSpPr/>
            <p:nvPr/>
          </p:nvSpPr>
          <p:spPr>
            <a:xfrm>
              <a:off x="6304543" y="3360055"/>
              <a:ext cx="2571569" cy="7415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7000"/>
                </a:lnSpc>
              </a:pPr>
              <a:r>
                <a:rPr lang="en-US"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Offer support for a peer recognition program, including behavior-based criteria, budget, and technology if appropriate. Ask employees for a volunteer to chair the peer recognition committee.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8" name="Group 20"/>
          <p:cNvGrpSpPr/>
          <p:nvPr/>
        </p:nvGrpSpPr>
        <p:grpSpPr>
          <a:xfrm>
            <a:off x="4691647" y="2746722"/>
            <a:ext cx="4013652" cy="1157024"/>
            <a:chOff x="6304542" y="3022388"/>
            <a:chExt cx="2571570" cy="1080966"/>
          </a:xfrm>
        </p:grpSpPr>
        <p:sp>
          <p:nvSpPr>
            <p:cNvPr id="19"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Blog for the organization </a:t>
              </a:r>
              <a:endParaRPr lang="en-CA" sz="1400" b="1" dirty="0"/>
            </a:p>
          </p:txBody>
        </p:sp>
        <p:sp>
          <p:nvSpPr>
            <p:cNvPr id="20" name="Rectangle 22"/>
            <p:cNvSpPr/>
            <p:nvPr/>
          </p:nvSpPr>
          <p:spPr>
            <a:xfrm>
              <a:off x="6304543" y="3360054"/>
              <a:ext cx="2571569" cy="74330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If your social media team can support it, recognize employees by giving them the opportunity to write a blog or article for the organization’s website or social media presence. For some, this would be valuable exposure.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7" name="Group 20"/>
          <p:cNvGrpSpPr/>
          <p:nvPr/>
        </p:nvGrpSpPr>
        <p:grpSpPr>
          <a:xfrm>
            <a:off x="356567" y="4032434"/>
            <a:ext cx="4013646" cy="1127963"/>
            <a:chOff x="6304542" y="3022388"/>
            <a:chExt cx="2571570" cy="1053815"/>
          </a:xfrm>
        </p:grpSpPr>
        <p:sp>
          <p:nvSpPr>
            <p:cNvPr id="28"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Snacks</a:t>
              </a:r>
              <a:endParaRPr lang="en-CA" sz="1400" b="1" dirty="0"/>
            </a:p>
          </p:txBody>
        </p:sp>
        <p:sp>
          <p:nvSpPr>
            <p:cNvPr id="29" name="Rectangle 22"/>
            <p:cNvSpPr/>
            <p:nvPr/>
          </p:nvSpPr>
          <p:spPr>
            <a:xfrm>
              <a:off x="6304543" y="3360054"/>
              <a:ext cx="2571569" cy="716149"/>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 small snack or drink that you know the employee likes based on what you’ve seen or spoken about in the past. Don’t just buy them a black coffee, ask what they like or watch what they normally buy.</a:t>
              </a:r>
              <a:endParaRPr lang="en-CA"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0" name="Group 20"/>
          <p:cNvGrpSpPr/>
          <p:nvPr/>
        </p:nvGrpSpPr>
        <p:grpSpPr>
          <a:xfrm>
            <a:off x="4691293" y="4032434"/>
            <a:ext cx="4014001" cy="1127963"/>
            <a:chOff x="6304542" y="3022388"/>
            <a:chExt cx="2753187" cy="1053814"/>
          </a:xfrm>
        </p:grpSpPr>
        <p:sp>
          <p:nvSpPr>
            <p:cNvPr id="31"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Tailored gift cards</a:t>
              </a:r>
              <a:endParaRPr lang="en-CA" sz="1400" b="1" dirty="0"/>
            </a:p>
          </p:txBody>
        </p:sp>
        <p:sp>
          <p:nvSpPr>
            <p:cNvPr id="32" name="Rectangle 22"/>
            <p:cNvSpPr/>
            <p:nvPr/>
          </p:nvSpPr>
          <p:spPr>
            <a:xfrm>
              <a:off x="6304543" y="3360054"/>
              <a:ext cx="2753186" cy="716148"/>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solidFill>
                </a:rPr>
                <a:t>Give a small gift card to an employee, but tailor it to their taste – ask what they like or base your purchase on a conversation or interaction you’ve had with them in the past.</a:t>
              </a:r>
              <a:endParaRPr lang="en-CA" sz="1100" dirty="0">
                <a:solidFill>
                  <a:schemeClr val="tx1"/>
                </a:solidFill>
                <a:latin typeface="Arial" panose="020B0604020202020204" pitchFamily="34" charset="0"/>
                <a:cs typeface="Arial" panose="020B0604020202020204" pitchFamily="34" charset="0"/>
              </a:endParaRPr>
            </a:p>
          </p:txBody>
        </p:sp>
      </p:grpSp>
      <p:grpSp>
        <p:nvGrpSpPr>
          <p:cNvPr id="33" name="Group 20"/>
          <p:cNvGrpSpPr/>
          <p:nvPr/>
        </p:nvGrpSpPr>
        <p:grpSpPr>
          <a:xfrm>
            <a:off x="356566" y="5315999"/>
            <a:ext cx="4013652" cy="1128225"/>
            <a:chOff x="6304542" y="3022388"/>
            <a:chExt cx="2571570" cy="1054060"/>
          </a:xfrm>
        </p:grpSpPr>
        <p:sp>
          <p:nvSpPr>
            <p:cNvPr id="34" name="Rectangle 23"/>
            <p:cNvSpPr/>
            <p:nvPr/>
          </p:nvSpPr>
          <p:spPr>
            <a:xfrm>
              <a:off x="6304542" y="3022388"/>
              <a:ext cx="257156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Wall of fame</a:t>
              </a:r>
              <a:endParaRPr lang="en-CA" sz="1400" b="1" dirty="0"/>
            </a:p>
          </p:txBody>
        </p:sp>
        <p:sp>
          <p:nvSpPr>
            <p:cNvPr id="35" name="Rectangle 22"/>
            <p:cNvSpPr/>
            <p:nvPr/>
          </p:nvSpPr>
          <p:spPr>
            <a:xfrm>
              <a:off x="6304543" y="3360054"/>
              <a:ext cx="2571569" cy="71639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Create a physical wall of fame where you can post notes from customers, peers, and leaders recognizing your team on the wall.</a:t>
              </a:r>
              <a:endParaRPr lang="en-CA"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36" name="Group 20"/>
          <p:cNvGrpSpPr/>
          <p:nvPr/>
        </p:nvGrpSpPr>
        <p:grpSpPr>
          <a:xfrm>
            <a:off x="4691293" y="5318146"/>
            <a:ext cx="4014001" cy="1128225"/>
            <a:chOff x="6304542" y="3022388"/>
            <a:chExt cx="2753187" cy="1054059"/>
          </a:xfrm>
        </p:grpSpPr>
        <p:sp>
          <p:nvSpPr>
            <p:cNvPr id="37" name="Rectangle 23"/>
            <p:cNvSpPr/>
            <p:nvPr/>
          </p:nvSpPr>
          <p:spPr>
            <a:xfrm>
              <a:off x="6304542" y="3022388"/>
              <a:ext cx="2753187" cy="337665"/>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Best seat in the house</a:t>
              </a:r>
              <a:endParaRPr lang="en-CA" sz="1400" b="1" dirty="0"/>
            </a:p>
          </p:txBody>
        </p:sp>
        <p:sp>
          <p:nvSpPr>
            <p:cNvPr id="38" name="Rectangle 22"/>
            <p:cNvSpPr/>
            <p:nvPr/>
          </p:nvSpPr>
          <p:spPr>
            <a:xfrm>
              <a:off x="6304543" y="3360054"/>
              <a:ext cx="2753186" cy="716393"/>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Designate the best parking spot for the recipient of recognition and reserve that spot for them for a predetermined period of time.</a:t>
              </a:r>
              <a:endParaRPr lang="en-CA" sz="11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7848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0" y="-2"/>
            <a:ext cx="9144000" cy="1300295"/>
          </a:xfrm>
          <a:prstGeom prst="rect">
            <a:avLst/>
          </a:prstGeom>
          <a:solidFill>
            <a:schemeClr val="accent5"/>
          </a:solidFill>
        </p:spPr>
        <p:txBody>
          <a:bodyPr lIns="216000"/>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bg1"/>
              </a:solidFill>
              <a:latin typeface="Arial Black" panose="020B0A04020102020204" pitchFamily="34" charset="0"/>
            </a:endParaRPr>
          </a:p>
          <a:p>
            <a:pPr marL="0" indent="0">
              <a:buNone/>
            </a:pPr>
            <a:r>
              <a:rPr lang="en-CA" sz="2400" dirty="0">
                <a:solidFill>
                  <a:schemeClr val="bg1"/>
                </a:solidFill>
                <a:latin typeface="Arial Black" panose="020B0A04020102020204" pitchFamily="34" charset="0"/>
              </a:rPr>
              <a:t>Formal: High-effort practices</a:t>
            </a:r>
          </a:p>
        </p:txBody>
      </p:sp>
      <p:sp>
        <p:nvSpPr>
          <p:cNvPr id="11" name="Rectangle 23"/>
          <p:cNvSpPr/>
          <p:nvPr/>
        </p:nvSpPr>
        <p:spPr>
          <a:xfrm>
            <a:off x="412704" y="1787832"/>
            <a:ext cx="4013641" cy="361424"/>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Service awards </a:t>
            </a:r>
            <a:endParaRPr lang="en-CA" sz="1400" b="1" dirty="0"/>
          </a:p>
        </p:txBody>
      </p:sp>
      <p:sp>
        <p:nvSpPr>
          <p:cNvPr id="12" name="Rectangle 22"/>
          <p:cNvSpPr/>
          <p:nvPr/>
        </p:nvSpPr>
        <p:spPr>
          <a:xfrm>
            <a:off x="412706" y="2149258"/>
            <a:ext cx="4013644" cy="79372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By far the most common type of recognition. Consider recognizing shorter tenures like 30 days, 6 months, or 1 year as well as the bigger milestones. This signals to employees that they are valued.</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angle 23"/>
          <p:cNvSpPr/>
          <p:nvPr/>
        </p:nvSpPr>
        <p:spPr>
          <a:xfrm>
            <a:off x="4747430" y="1787832"/>
            <a:ext cx="4014001" cy="361424"/>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Employee appreciation day</a:t>
            </a:r>
            <a:endParaRPr lang="en-CA" sz="1400" b="1" dirty="0"/>
          </a:p>
        </p:txBody>
      </p:sp>
      <p:sp>
        <p:nvSpPr>
          <p:cNvPr id="15" name="Rectangle 22"/>
          <p:cNvSpPr/>
          <p:nvPr/>
        </p:nvSpPr>
        <p:spPr>
          <a:xfrm>
            <a:off x="4747431" y="2149256"/>
            <a:ext cx="4014000" cy="793721"/>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Celebrate employee appreciation day (March 2) with a small event, lunch, cards, or by buying snacks for the office.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Rectangle 23"/>
          <p:cNvSpPr/>
          <p:nvPr/>
        </p:nvSpPr>
        <p:spPr>
          <a:xfrm>
            <a:off x="4747429" y="3207234"/>
            <a:ext cx="401400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Recognition diary</a:t>
            </a:r>
            <a:endParaRPr lang="en-CA" sz="1400" b="1" dirty="0"/>
          </a:p>
        </p:txBody>
      </p:sp>
      <p:sp>
        <p:nvSpPr>
          <p:cNvPr id="18" name="Rectangle 22"/>
          <p:cNvSpPr/>
          <p:nvPr/>
        </p:nvSpPr>
        <p:spPr>
          <a:xfrm>
            <a:off x="4747430" y="3568658"/>
            <a:ext cx="4014000" cy="793451"/>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Start a recognition diary that employees are encouraged to write in to recognize other employees for personal or professional achievements. Read entries aloud at a weekly meeting.</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0" name="Rectangle 23"/>
          <p:cNvSpPr/>
          <p:nvPr/>
        </p:nvSpPr>
        <p:spPr>
          <a:xfrm>
            <a:off x="2548990" y="4626638"/>
            <a:ext cx="4013647" cy="361423"/>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Social media shout-out  </a:t>
            </a:r>
            <a:endParaRPr lang="en-CA" sz="1400" b="1" dirty="0"/>
          </a:p>
        </p:txBody>
      </p:sp>
      <p:sp>
        <p:nvSpPr>
          <p:cNvPr id="21" name="Rectangle 22"/>
          <p:cNvSpPr/>
          <p:nvPr/>
        </p:nvSpPr>
        <p:spPr>
          <a:xfrm>
            <a:off x="2548992" y="4988063"/>
            <a:ext cx="4013650" cy="795599"/>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Profile recognized employees on corporate social media accounts like Twitter or Facebook as a way of recognizing them internally and externally.</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Rectangle 23"/>
          <p:cNvSpPr/>
          <p:nvPr/>
        </p:nvSpPr>
        <p:spPr>
          <a:xfrm>
            <a:off x="412704" y="3207235"/>
            <a:ext cx="4013641" cy="361424"/>
          </a:xfrm>
          <a:prstGeom prst="rect">
            <a:avLst/>
          </a:prstGeom>
          <a:solidFill>
            <a:schemeClr val="accent1">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Spot/micro bonus</a:t>
            </a:r>
            <a:endParaRPr lang="en-CA" sz="1400" b="1" dirty="0"/>
          </a:p>
        </p:txBody>
      </p:sp>
      <p:sp>
        <p:nvSpPr>
          <p:cNvPr id="24" name="Rectangle 22"/>
          <p:cNvSpPr/>
          <p:nvPr/>
        </p:nvSpPr>
        <p:spPr>
          <a:xfrm>
            <a:off x="412706" y="3568661"/>
            <a:ext cx="4013644" cy="79372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This is a type of immediate recognition in the form of a small amount of cash or points as recognition for behavior that meets specific criteria. Be aware of the tax implications of this practice in your region.</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8" name="Rectangle 23"/>
          <p:cNvSpPr/>
          <p:nvPr/>
        </p:nvSpPr>
        <p:spPr>
          <a:xfrm>
            <a:off x="412704" y="1787831"/>
            <a:ext cx="401364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Service awards </a:t>
            </a:r>
            <a:endParaRPr lang="en-CA" sz="1400" b="1" dirty="0"/>
          </a:p>
        </p:txBody>
      </p:sp>
      <p:sp>
        <p:nvSpPr>
          <p:cNvPr id="29" name="Rectangle 23"/>
          <p:cNvSpPr/>
          <p:nvPr/>
        </p:nvSpPr>
        <p:spPr>
          <a:xfrm>
            <a:off x="4747435" y="1787831"/>
            <a:ext cx="401400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Employee appreciation day</a:t>
            </a:r>
            <a:endParaRPr lang="en-CA" sz="1400" b="1" dirty="0"/>
          </a:p>
        </p:txBody>
      </p:sp>
      <p:sp>
        <p:nvSpPr>
          <p:cNvPr id="30" name="Rectangle 23"/>
          <p:cNvSpPr/>
          <p:nvPr/>
        </p:nvSpPr>
        <p:spPr>
          <a:xfrm>
            <a:off x="412709" y="3207234"/>
            <a:ext cx="401364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Spot/micro bonus</a:t>
            </a:r>
            <a:endParaRPr lang="en-CA" sz="1400" b="1" dirty="0"/>
          </a:p>
        </p:txBody>
      </p:sp>
    </p:spTree>
    <p:extLst>
      <p:ext uri="{BB962C8B-B14F-4D97-AF65-F5344CB8AC3E}">
        <p14:creationId xmlns:p14="http://schemas.microsoft.com/office/powerpoint/2010/main" val="7848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0" y="-2"/>
            <a:ext cx="9144000" cy="1300295"/>
          </a:xfrm>
          <a:prstGeom prst="rect">
            <a:avLst/>
          </a:prstGeom>
          <a:solidFill>
            <a:schemeClr val="accent5"/>
          </a:solidFill>
        </p:spPr>
        <p:txBody>
          <a:bodyPr lIns="216000"/>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2400" dirty="0">
              <a:solidFill>
                <a:schemeClr val="bg1"/>
              </a:solidFill>
              <a:latin typeface="Arial Black" panose="020B0A04020102020204" pitchFamily="34" charset="0"/>
            </a:endParaRPr>
          </a:p>
          <a:p>
            <a:pPr marL="0" indent="0">
              <a:buNone/>
            </a:pPr>
            <a:r>
              <a:rPr lang="en-CA" sz="2400" dirty="0">
                <a:solidFill>
                  <a:schemeClr val="bg1"/>
                </a:solidFill>
                <a:latin typeface="Arial Black" panose="020B0A04020102020204" pitchFamily="34" charset="0"/>
              </a:rPr>
              <a:t>Formal: High-effort practices</a:t>
            </a:r>
          </a:p>
        </p:txBody>
      </p:sp>
      <p:sp>
        <p:nvSpPr>
          <p:cNvPr id="6" name="Rectangle 23"/>
          <p:cNvSpPr/>
          <p:nvPr/>
        </p:nvSpPr>
        <p:spPr>
          <a:xfrm>
            <a:off x="366395" y="1783724"/>
            <a:ext cx="401364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Recognize individual passions</a:t>
            </a:r>
            <a:r>
              <a:rPr lang="en-US" sz="1400" dirty="0"/>
              <a:t> </a:t>
            </a:r>
            <a:endParaRPr lang="en-CA"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22"/>
          <p:cNvSpPr/>
          <p:nvPr/>
        </p:nvSpPr>
        <p:spPr>
          <a:xfrm>
            <a:off x="366397" y="2145149"/>
            <a:ext cx="4013644" cy="62935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Allow employees to take some time out of their work week (an hour would be a good starting point) to work on something they’re passionate about, work-related or not.</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23"/>
          <p:cNvSpPr/>
          <p:nvPr/>
        </p:nvSpPr>
        <p:spPr>
          <a:xfrm>
            <a:off x="4701121" y="1783724"/>
            <a:ext cx="401400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Website profiles</a:t>
            </a:r>
            <a:endParaRPr lang="en-CA" sz="1400" b="1" dirty="0"/>
          </a:p>
        </p:txBody>
      </p:sp>
      <p:sp>
        <p:nvSpPr>
          <p:cNvPr id="12" name="Rectangle 22"/>
          <p:cNvSpPr/>
          <p:nvPr/>
        </p:nvSpPr>
        <p:spPr>
          <a:xfrm>
            <a:off x="4701122" y="2145149"/>
            <a:ext cx="4014000" cy="62935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Profile an employee on the company website with a brief description of them and why they are being recognized.</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4" name="Rectangle 23"/>
          <p:cNvSpPr/>
          <p:nvPr/>
        </p:nvSpPr>
        <p:spPr>
          <a:xfrm>
            <a:off x="366394" y="3135423"/>
            <a:ext cx="4013647"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Lunch</a:t>
            </a:r>
            <a:endParaRPr lang="en-CA" sz="1400" b="1" dirty="0"/>
          </a:p>
        </p:txBody>
      </p:sp>
      <p:sp>
        <p:nvSpPr>
          <p:cNvPr id="15" name="Rectangle 22"/>
          <p:cNvSpPr/>
          <p:nvPr/>
        </p:nvSpPr>
        <p:spPr>
          <a:xfrm>
            <a:off x="366396" y="3496848"/>
            <a:ext cx="4013650" cy="62935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A one-on-one or team lunch in honor of the employee you would like to recognize (on you or the company, budget permitting).</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Rectangle 23"/>
          <p:cNvSpPr/>
          <p:nvPr/>
        </p:nvSpPr>
        <p:spPr>
          <a:xfrm>
            <a:off x="4701121" y="3137570"/>
            <a:ext cx="4014001" cy="361424"/>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Dinner</a:t>
            </a:r>
            <a:endParaRPr lang="en-CA" sz="1400" b="1" dirty="0"/>
          </a:p>
        </p:txBody>
      </p:sp>
      <p:sp>
        <p:nvSpPr>
          <p:cNvPr id="18" name="Rectangle 22"/>
          <p:cNvSpPr/>
          <p:nvPr/>
        </p:nvSpPr>
        <p:spPr>
          <a:xfrm>
            <a:off x="4701122" y="3498995"/>
            <a:ext cx="4014000" cy="62935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rPr>
              <a:t>Dinner with the boss is great, but a paid dinner with a friend or loved one can be an even more memorable way to recognize an employee.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endParaRPr lang="en-CA" sz="11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20" name="Rectangle 23"/>
          <p:cNvSpPr/>
          <p:nvPr/>
        </p:nvSpPr>
        <p:spPr>
          <a:xfrm>
            <a:off x="2565174" y="4392546"/>
            <a:ext cx="4013647" cy="361423"/>
          </a:xfrm>
          <a:prstGeom prst="rect">
            <a:avLst/>
          </a:prstGeom>
          <a:solidFill>
            <a:schemeClr val="accent4">
              <a:lumMod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Lifestyle rewards  </a:t>
            </a:r>
            <a:endParaRPr lang="en-CA" sz="1400" b="1" dirty="0"/>
          </a:p>
        </p:txBody>
      </p:sp>
      <p:sp>
        <p:nvSpPr>
          <p:cNvPr id="21" name="Rectangle 22"/>
          <p:cNvSpPr/>
          <p:nvPr/>
        </p:nvSpPr>
        <p:spPr>
          <a:xfrm>
            <a:off x="2565176" y="4753971"/>
            <a:ext cx="4013650" cy="640989"/>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lumMod val="50000"/>
                  </a:schemeClr>
                </a:solidFill>
              </a:rPr>
              <a:t>Some recognition platforms offer lifestyle rewards, instead of cash, that employees can earn and use to lead a healthier lifestyle.</a:t>
            </a:r>
            <a:endParaRPr lang="en-CA" sz="1100" dirty="0">
              <a:solidFill>
                <a:schemeClr val="tx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497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New HR Colors">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2576B7"/>
      </a:hlink>
      <a:folHlink>
        <a:srgbClr val="C777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2900</Words>
  <Application>Microsoft Office PowerPoint</Application>
  <PresentationFormat>On-screen Show (4:3)</PresentationFormat>
  <Paragraphs>412</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5" baseType="lpstr">
      <vt:lpstr>Arial</vt:lpstr>
      <vt:lpstr>Arial Black</vt:lpstr>
      <vt:lpstr>Arial Unicode MS</vt:lpstr>
      <vt:lpstr>Calibri</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2018-04-30T19:29:21Z</dcterms:created>
  <dcterms:modified xsi:type="dcterms:W3CDTF">2022-01-13T15:21:38Z</dcterms:modified>
</cp:coreProperties>
</file>