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7"/>
  </p:notesMasterIdLst>
  <p:handoutMasterIdLst>
    <p:handoutMasterId r:id="rId178"/>
  </p:handoutMasterIdLst>
  <p:sldIdLst>
    <p:sldId id="311" r:id="rId2"/>
    <p:sldId id="327" r:id="rId3"/>
    <p:sldId id="434" r:id="rId4"/>
    <p:sldId id="435" r:id="rId5"/>
    <p:sldId id="436" r:id="rId6"/>
    <p:sldId id="517" r:id="rId7"/>
    <p:sldId id="437" r:id="rId8"/>
    <p:sldId id="285" r:id="rId9"/>
    <p:sldId id="514" r:id="rId10"/>
    <p:sldId id="524" r:id="rId11"/>
    <p:sldId id="525" r:id="rId12"/>
    <p:sldId id="526" r:id="rId13"/>
    <p:sldId id="545" r:id="rId14"/>
    <p:sldId id="527" r:id="rId15"/>
    <p:sldId id="528" r:id="rId16"/>
    <p:sldId id="547" r:id="rId17"/>
    <p:sldId id="531" r:id="rId18"/>
    <p:sldId id="532" r:id="rId19"/>
    <p:sldId id="548" r:id="rId20"/>
    <p:sldId id="533" r:id="rId21"/>
    <p:sldId id="534" r:id="rId22"/>
    <p:sldId id="535" r:id="rId23"/>
    <p:sldId id="438" r:id="rId24"/>
    <p:sldId id="439" r:id="rId25"/>
    <p:sldId id="441" r:id="rId26"/>
    <p:sldId id="549" r:id="rId27"/>
    <p:sldId id="554" r:id="rId28"/>
    <p:sldId id="447" r:id="rId29"/>
    <p:sldId id="448" r:id="rId30"/>
    <p:sldId id="550" r:id="rId31"/>
    <p:sldId id="555" r:id="rId32"/>
    <p:sldId id="443" r:id="rId33"/>
    <p:sldId id="442" r:id="rId34"/>
    <p:sldId id="551" r:id="rId35"/>
    <p:sldId id="558" r:id="rId36"/>
    <p:sldId id="449" r:id="rId37"/>
    <p:sldId id="450" r:id="rId38"/>
    <p:sldId id="552" r:id="rId39"/>
    <p:sldId id="556" r:id="rId40"/>
    <p:sldId id="486" r:id="rId41"/>
    <p:sldId id="487" r:id="rId42"/>
    <p:sldId id="553" r:id="rId43"/>
    <p:sldId id="557" r:id="rId44"/>
    <p:sldId id="537" r:id="rId45"/>
    <p:sldId id="538" r:id="rId46"/>
    <p:sldId id="539" r:id="rId47"/>
    <p:sldId id="559" r:id="rId48"/>
    <p:sldId id="540" r:id="rId49"/>
    <p:sldId id="541" r:id="rId50"/>
    <p:sldId id="560" r:id="rId51"/>
    <p:sldId id="542" r:id="rId52"/>
    <p:sldId id="543" r:id="rId53"/>
    <p:sldId id="561" r:id="rId54"/>
    <p:sldId id="562" r:id="rId55"/>
    <p:sldId id="564" r:id="rId56"/>
    <p:sldId id="565" r:id="rId57"/>
    <p:sldId id="566" r:id="rId58"/>
    <p:sldId id="718" r:id="rId59"/>
    <p:sldId id="719" r:id="rId60"/>
    <p:sldId id="571" r:id="rId61"/>
    <p:sldId id="572" r:id="rId62"/>
    <p:sldId id="720" r:id="rId63"/>
    <p:sldId id="721" r:id="rId64"/>
    <p:sldId id="722" r:id="rId65"/>
    <p:sldId id="725" r:id="rId66"/>
    <p:sldId id="723" r:id="rId67"/>
    <p:sldId id="582" r:id="rId68"/>
    <p:sldId id="583" r:id="rId69"/>
    <p:sldId id="726" r:id="rId70"/>
    <p:sldId id="727" r:id="rId71"/>
    <p:sldId id="728" r:id="rId72"/>
    <p:sldId id="729" r:id="rId73"/>
    <p:sldId id="730" r:id="rId74"/>
    <p:sldId id="731" r:id="rId75"/>
    <p:sldId id="732" r:id="rId76"/>
    <p:sldId id="733" r:id="rId77"/>
    <p:sldId id="734" r:id="rId78"/>
    <p:sldId id="594" r:id="rId79"/>
    <p:sldId id="332" r:id="rId80"/>
    <p:sldId id="690" r:id="rId81"/>
    <p:sldId id="691" r:id="rId82"/>
    <p:sldId id="692" r:id="rId83"/>
    <p:sldId id="693" r:id="rId84"/>
    <p:sldId id="694" r:id="rId85"/>
    <p:sldId id="695" r:id="rId86"/>
    <p:sldId id="696" r:id="rId87"/>
    <p:sldId id="697" r:id="rId88"/>
    <p:sldId id="698" r:id="rId89"/>
    <p:sldId id="699" r:id="rId90"/>
    <p:sldId id="700" r:id="rId91"/>
    <p:sldId id="701" r:id="rId92"/>
    <p:sldId id="702" r:id="rId93"/>
    <p:sldId id="703" r:id="rId94"/>
    <p:sldId id="704" r:id="rId95"/>
    <p:sldId id="705" r:id="rId96"/>
    <p:sldId id="706" r:id="rId97"/>
    <p:sldId id="707" r:id="rId98"/>
    <p:sldId id="708" r:id="rId99"/>
    <p:sldId id="709" r:id="rId100"/>
    <p:sldId id="710" r:id="rId101"/>
    <p:sldId id="711" r:id="rId102"/>
    <p:sldId id="712" r:id="rId103"/>
    <p:sldId id="713" r:id="rId104"/>
    <p:sldId id="714" r:id="rId105"/>
    <p:sldId id="715" r:id="rId106"/>
    <p:sldId id="716" r:id="rId107"/>
    <p:sldId id="717" r:id="rId108"/>
    <p:sldId id="344" r:id="rId109"/>
    <p:sldId id="461" r:id="rId110"/>
    <p:sldId id="462" r:id="rId111"/>
    <p:sldId id="686" r:id="rId112"/>
    <p:sldId id="460" r:id="rId113"/>
    <p:sldId id="463" r:id="rId114"/>
    <p:sldId id="685" r:id="rId115"/>
    <p:sldId id="614" r:id="rId116"/>
    <p:sldId id="615" r:id="rId117"/>
    <p:sldId id="616" r:id="rId118"/>
    <p:sldId id="617" r:id="rId119"/>
    <p:sldId id="618" r:id="rId120"/>
    <p:sldId id="619" r:id="rId121"/>
    <p:sldId id="628" r:id="rId122"/>
    <p:sldId id="683" r:id="rId123"/>
    <p:sldId id="684" r:id="rId124"/>
    <p:sldId id="629" r:id="rId125"/>
    <p:sldId id="630" r:id="rId126"/>
    <p:sldId id="631" r:id="rId127"/>
    <p:sldId id="632" r:id="rId128"/>
    <p:sldId id="633" r:id="rId129"/>
    <p:sldId id="634" r:id="rId130"/>
    <p:sldId id="635" r:id="rId131"/>
    <p:sldId id="637" r:id="rId132"/>
    <p:sldId id="638" r:id="rId133"/>
    <p:sldId id="639" r:id="rId134"/>
    <p:sldId id="640" r:id="rId135"/>
    <p:sldId id="641" r:id="rId136"/>
    <p:sldId id="642" r:id="rId137"/>
    <p:sldId id="643" r:id="rId138"/>
    <p:sldId id="644" r:id="rId139"/>
    <p:sldId id="645" r:id="rId140"/>
    <p:sldId id="646" r:id="rId141"/>
    <p:sldId id="647" r:id="rId142"/>
    <p:sldId id="648" r:id="rId143"/>
    <p:sldId id="649" r:id="rId144"/>
    <p:sldId id="650" r:id="rId145"/>
    <p:sldId id="651" r:id="rId146"/>
    <p:sldId id="652" r:id="rId147"/>
    <p:sldId id="653" r:id="rId148"/>
    <p:sldId id="654" r:id="rId149"/>
    <p:sldId id="655" r:id="rId150"/>
    <p:sldId id="656" r:id="rId151"/>
    <p:sldId id="657" r:id="rId152"/>
    <p:sldId id="658" r:id="rId153"/>
    <p:sldId id="659" r:id="rId154"/>
    <p:sldId id="660" r:id="rId155"/>
    <p:sldId id="661" r:id="rId156"/>
    <p:sldId id="662" r:id="rId157"/>
    <p:sldId id="663" r:id="rId158"/>
    <p:sldId id="736" r:id="rId159"/>
    <p:sldId id="737" r:id="rId160"/>
    <p:sldId id="738" r:id="rId161"/>
    <p:sldId id="739" r:id="rId162"/>
    <p:sldId id="740" r:id="rId163"/>
    <p:sldId id="627" r:id="rId164"/>
    <p:sldId id="620" r:id="rId165"/>
    <p:sldId id="621" r:id="rId166"/>
    <p:sldId id="669" r:id="rId167"/>
    <p:sldId id="670" r:id="rId168"/>
    <p:sldId id="671" r:id="rId169"/>
    <p:sldId id="687" r:id="rId170"/>
    <p:sldId id="688" r:id="rId171"/>
    <p:sldId id="672" r:id="rId172"/>
    <p:sldId id="679" r:id="rId173"/>
    <p:sldId id="680" r:id="rId174"/>
    <p:sldId id="681" r:id="rId175"/>
    <p:sldId id="682" r:id="rId176"/>
  </p:sldIdLst>
  <p:sldSz cx="9144000" cy="6858000" type="screen4x3"/>
  <p:notesSz cx="9363075"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4527"/>
    <a:srgbClr val="0D486F"/>
    <a:srgbClr val="64B503"/>
    <a:srgbClr val="00C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6286" autoAdjust="0"/>
  </p:normalViewPr>
  <p:slideViewPr>
    <p:cSldViewPr snapToGrid="0" snapToObjects="1">
      <p:cViewPr varScale="1">
        <p:scale>
          <a:sx n="71" d="100"/>
          <a:sy n="71" d="100"/>
        </p:scale>
        <p:origin x="12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4" d="100"/>
          <a:sy n="74" d="100"/>
        </p:scale>
        <p:origin x="186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583F583-1FDB-4B69-B46C-51CE82FFF835}"/>
    <pc:docChg chg="addSld modSld">
      <pc:chgData name="" userId="" providerId="" clId="Web-{B583F583-1FDB-4B69-B46C-51CE82FFF835}" dt="2019-02-21T23:24:51.767" v="92" actId="20577"/>
      <pc:docMkLst>
        <pc:docMk/>
      </pc:docMkLst>
      <pc:sldChg chg="addSp delSp modSp">
        <pc:chgData name="" userId="" providerId="" clId="Web-{B583F583-1FDB-4B69-B46C-51CE82FFF835}" dt="2019-02-21T23:16:18.057" v="9" actId="1076"/>
        <pc:sldMkLst>
          <pc:docMk/>
          <pc:sldMk cId="3151453089" sldId="338"/>
        </pc:sldMkLst>
        <pc:spChg chg="del">
          <ac:chgData name="" userId="" providerId="" clId="Web-{B583F583-1FDB-4B69-B46C-51CE82FFF835}" dt="2019-02-21T23:14:28.631" v="1"/>
          <ac:spMkLst>
            <pc:docMk/>
            <pc:sldMk cId="3151453089" sldId="338"/>
            <ac:spMk id="2" creationId="{00000000-0000-0000-0000-000000000000}"/>
          </ac:spMkLst>
        </pc:spChg>
        <pc:spChg chg="del">
          <ac:chgData name="" userId="" providerId="" clId="Web-{B583F583-1FDB-4B69-B46C-51CE82FFF835}" dt="2019-02-21T23:14:24.505" v="0"/>
          <ac:spMkLst>
            <pc:docMk/>
            <pc:sldMk cId="3151453089" sldId="338"/>
            <ac:spMk id="3" creationId="{00000000-0000-0000-0000-000000000000}"/>
          </ac:spMkLst>
        </pc:spChg>
        <pc:picChg chg="add mod ord">
          <ac:chgData name="" userId="" providerId="" clId="Web-{B583F583-1FDB-4B69-B46C-51CE82FFF835}" dt="2019-02-21T23:14:41.037" v="3" actId="14100"/>
          <ac:picMkLst>
            <pc:docMk/>
            <pc:sldMk cId="3151453089" sldId="338"/>
            <ac:picMk id="4" creationId="{23082437-25A8-460F-BB5C-51A66D534325}"/>
          </ac:picMkLst>
        </pc:picChg>
        <pc:picChg chg="add mod">
          <ac:chgData name="" userId="" providerId="" clId="Web-{B583F583-1FDB-4B69-B46C-51CE82FFF835}" dt="2019-02-21T23:14:57.132" v="5" actId="1076"/>
          <ac:picMkLst>
            <pc:docMk/>
            <pc:sldMk cId="3151453089" sldId="338"/>
            <ac:picMk id="6" creationId="{1AED1148-00AE-4FAC-9450-A304DAF4436D}"/>
          </ac:picMkLst>
        </pc:picChg>
        <pc:picChg chg="add mod">
          <ac:chgData name="" userId="" providerId="" clId="Web-{B583F583-1FDB-4B69-B46C-51CE82FFF835}" dt="2019-02-21T23:16:18.057" v="9" actId="1076"/>
          <ac:picMkLst>
            <pc:docMk/>
            <pc:sldMk cId="3151453089" sldId="338"/>
            <ac:picMk id="9" creationId="{2FFB6B2D-1DF3-48E8-BE7D-45A3B5505A3B}"/>
          </ac:picMkLst>
        </pc:picChg>
      </pc:sldChg>
      <pc:sldChg chg="addSp delSp modSp">
        <pc:chgData name="" userId="" providerId="" clId="Web-{B583F583-1FDB-4B69-B46C-51CE82FFF835}" dt="2019-02-21T23:20:09.052" v="64"/>
        <pc:sldMkLst>
          <pc:docMk/>
          <pc:sldMk cId="3410608009" sldId="339"/>
        </pc:sldMkLst>
        <pc:spChg chg="mod">
          <ac:chgData name="" userId="" providerId="" clId="Web-{B583F583-1FDB-4B69-B46C-51CE82FFF835}" dt="2019-02-21T23:17:17.747" v="21" actId="20577"/>
          <ac:spMkLst>
            <pc:docMk/>
            <pc:sldMk cId="3410608009" sldId="339"/>
            <ac:spMk id="2" creationId="{00000000-0000-0000-0000-000000000000}"/>
          </ac:spMkLst>
        </pc:spChg>
        <pc:spChg chg="del mod">
          <ac:chgData name="" userId="" providerId="" clId="Web-{B583F583-1FDB-4B69-B46C-51CE82FFF835}" dt="2019-02-21T23:17:53.921" v="42"/>
          <ac:spMkLst>
            <pc:docMk/>
            <pc:sldMk cId="3410608009" sldId="339"/>
            <ac:spMk id="3" creationId="{00000000-0000-0000-0000-000000000000}"/>
          </ac:spMkLst>
        </pc:spChg>
        <pc:spChg chg="add del mod">
          <ac:chgData name="" userId="" providerId="" clId="Web-{B583F583-1FDB-4B69-B46C-51CE82FFF835}" dt="2019-02-21T23:17:59.906" v="44"/>
          <ac:spMkLst>
            <pc:docMk/>
            <pc:sldMk cId="3410608009" sldId="339"/>
            <ac:spMk id="10" creationId="{7FBD94A8-27AD-4DA5-873D-3D4D22A246B4}"/>
          </ac:spMkLst>
        </pc:spChg>
        <pc:picChg chg="add">
          <ac:chgData name="" userId="" providerId="" clId="Web-{B583F583-1FDB-4B69-B46C-51CE82FFF835}" dt="2019-02-21T23:16:39.808" v="11"/>
          <ac:picMkLst>
            <pc:docMk/>
            <pc:sldMk cId="3410608009" sldId="339"/>
            <ac:picMk id="4" creationId="{B1821123-B7D8-4293-BA9C-8CD7336EDF48}"/>
          </ac:picMkLst>
        </pc:picChg>
        <pc:picChg chg="add del mod">
          <ac:chgData name="" userId="" providerId="" clId="Web-{B583F583-1FDB-4B69-B46C-51CE82FFF835}" dt="2019-02-21T23:18:17.922" v="46"/>
          <ac:picMkLst>
            <pc:docMk/>
            <pc:sldMk cId="3410608009" sldId="339"/>
            <ac:picMk id="6" creationId="{181C7102-445A-48B9-A6E9-C0398FB78335}"/>
          </ac:picMkLst>
        </pc:picChg>
        <pc:picChg chg="add mod ord">
          <ac:chgData name="" userId="" providerId="" clId="Web-{B583F583-1FDB-4B69-B46C-51CE82FFF835}" dt="2019-02-21T23:20:09.052" v="64"/>
          <ac:picMkLst>
            <pc:docMk/>
            <pc:sldMk cId="3410608009" sldId="339"/>
            <ac:picMk id="11" creationId="{CC421933-0A4F-4931-8C52-FBEB6AC51FFD}"/>
          </ac:picMkLst>
        </pc:picChg>
      </pc:sldChg>
      <pc:sldChg chg="addSp modSp add replId">
        <pc:chgData name="" userId="" providerId="" clId="Web-{B583F583-1FDB-4B69-B46C-51CE82FFF835}" dt="2019-02-21T23:24:50.924" v="90" actId="20577"/>
        <pc:sldMkLst>
          <pc:docMk/>
          <pc:sldMk cId="909841378" sldId="384"/>
        </pc:sldMkLst>
        <pc:spChg chg="mod">
          <ac:chgData name="" userId="" providerId="" clId="Web-{B583F583-1FDB-4B69-B46C-51CE82FFF835}" dt="2019-02-21T23:24:50.924" v="90" actId="20577"/>
          <ac:spMkLst>
            <pc:docMk/>
            <pc:sldMk cId="909841378" sldId="384"/>
            <ac:spMk id="2" creationId="{00000000-0000-0000-0000-000000000000}"/>
          </ac:spMkLst>
        </pc:spChg>
        <pc:picChg chg="add">
          <ac:chgData name="" userId="" providerId="" clId="Web-{B583F583-1FDB-4B69-B46C-51CE82FFF835}" dt="2019-02-21T23:17:00.403" v="12"/>
          <ac:picMkLst>
            <pc:docMk/>
            <pc:sldMk cId="909841378" sldId="384"/>
            <ac:picMk id="4" creationId="{4451A424-14CF-4FC2-B295-B390ACB2AEAB}"/>
          </ac:picMkLst>
        </pc:picChg>
      </pc:sldChg>
      <pc:sldChg chg="addSp delSp modSp add replId">
        <pc:chgData name="" userId="" providerId="" clId="Web-{B583F583-1FDB-4B69-B46C-51CE82FFF835}" dt="2019-02-21T23:19:49.676" v="60" actId="14100"/>
        <pc:sldMkLst>
          <pc:docMk/>
          <pc:sldMk cId="2020734386" sldId="385"/>
        </pc:sldMkLst>
        <pc:picChg chg="add mod">
          <ac:chgData name="" userId="" providerId="" clId="Web-{B583F583-1FDB-4B69-B46C-51CE82FFF835}" dt="2019-02-21T23:19:49.676" v="60" actId="14100"/>
          <ac:picMkLst>
            <pc:docMk/>
            <pc:sldMk cId="2020734386" sldId="385"/>
            <ac:picMk id="3" creationId="{FFD8C53F-24A2-453B-8400-E620CAC0D196}"/>
          </ac:picMkLst>
        </pc:picChg>
        <pc:picChg chg="del">
          <ac:chgData name="" userId="" providerId="" clId="Web-{B583F583-1FDB-4B69-B46C-51CE82FFF835}" dt="2019-02-21T23:18:51.486" v="51"/>
          <ac:picMkLst>
            <pc:docMk/>
            <pc:sldMk cId="2020734386" sldId="385"/>
            <ac:picMk id="11" creationId="{CC421933-0A4F-4931-8C52-FBEB6AC51FFD}"/>
          </ac:picMkLst>
        </pc:picChg>
      </pc:sldChg>
    </pc:docChg>
  </pc:docChgLst>
  <pc:docChgLst>
    <pc:chgData clId="Web-{C980C227-F7CC-4B31-A428-6C8D70C214DD}"/>
    <pc:docChg chg="addSld delSld modSld sldOrd">
      <pc:chgData name="" userId="" providerId="" clId="Web-{C980C227-F7CC-4B31-A428-6C8D70C214DD}" dt="2019-03-11T17:13:59.295" v="528"/>
      <pc:docMkLst>
        <pc:docMk/>
      </pc:docMkLst>
      <pc:sldChg chg="modNotes">
        <pc:chgData name="" userId="" providerId="" clId="Web-{C980C227-F7CC-4B31-A428-6C8D70C214DD}" dt="2019-03-11T16:23:18.386" v="10"/>
        <pc:sldMkLst>
          <pc:docMk/>
          <pc:sldMk cId="3896892456" sldId="266"/>
        </pc:sldMkLst>
      </pc:sldChg>
      <pc:sldChg chg="modNotes">
        <pc:chgData name="" userId="" providerId="" clId="Web-{C980C227-F7CC-4B31-A428-6C8D70C214DD}" dt="2019-03-11T16:22:16.432" v="2"/>
        <pc:sldMkLst>
          <pc:docMk/>
          <pc:sldMk cId="3548570679" sldId="285"/>
        </pc:sldMkLst>
      </pc:sldChg>
      <pc:sldChg chg="del">
        <pc:chgData name="" userId="" providerId="" clId="Web-{C980C227-F7CC-4B31-A428-6C8D70C214DD}" dt="2019-03-11T16:49:59.411" v="400"/>
        <pc:sldMkLst>
          <pc:docMk/>
          <pc:sldMk cId="980477182" sldId="331"/>
        </pc:sldMkLst>
      </pc:sldChg>
      <pc:sldChg chg="modNotes">
        <pc:chgData name="" userId="" providerId="" clId="Web-{C980C227-F7CC-4B31-A428-6C8D70C214DD}" dt="2019-03-11T16:51:48.771" v="445"/>
        <pc:sldMkLst>
          <pc:docMk/>
          <pc:sldMk cId="2858765851" sldId="332"/>
        </pc:sldMkLst>
      </pc:sldChg>
      <pc:sldChg chg="modNotes">
        <pc:chgData name="" userId="" providerId="" clId="Web-{C980C227-F7CC-4B31-A428-6C8D70C214DD}" dt="2019-03-11T16:32:19.592" v="171"/>
        <pc:sldMkLst>
          <pc:docMk/>
          <pc:sldMk cId="509258271" sldId="433"/>
        </pc:sldMkLst>
      </pc:sldChg>
      <pc:sldChg chg="modNotes">
        <pc:chgData name="" userId="" providerId="" clId="Web-{C980C227-F7CC-4B31-A428-6C8D70C214DD}" dt="2019-03-11T16:56:17.086" v="502"/>
        <pc:sldMkLst>
          <pc:docMk/>
          <pc:sldMk cId="1370094090" sldId="434"/>
        </pc:sldMkLst>
      </pc:sldChg>
      <pc:sldChg chg="modNotes">
        <pc:chgData name="" userId="" providerId="" clId="Web-{C980C227-F7CC-4B31-A428-6C8D70C214DD}" dt="2019-03-11T16:55:37.055" v="499"/>
        <pc:sldMkLst>
          <pc:docMk/>
          <pc:sldMk cId="3948791351" sldId="435"/>
        </pc:sldMkLst>
      </pc:sldChg>
      <pc:sldChg chg="modNotes">
        <pc:chgData name="" userId="" providerId="" clId="Web-{C980C227-F7CC-4B31-A428-6C8D70C214DD}" dt="2019-03-11T16:56:57.070" v="505"/>
        <pc:sldMkLst>
          <pc:docMk/>
          <pc:sldMk cId="1445797929" sldId="436"/>
        </pc:sldMkLst>
      </pc:sldChg>
      <pc:sldChg chg="modNotes">
        <pc:chgData name="" userId="" providerId="" clId="Web-{C980C227-F7CC-4B31-A428-6C8D70C214DD}" dt="2019-03-11T16:57:53.368" v="507"/>
        <pc:sldMkLst>
          <pc:docMk/>
          <pc:sldMk cId="4180114515" sldId="439"/>
        </pc:sldMkLst>
      </pc:sldChg>
      <pc:sldChg chg="modNotes">
        <pc:chgData name="" userId="" providerId="" clId="Web-{C980C227-F7CC-4B31-A428-6C8D70C214DD}" dt="2019-03-11T16:49:52.286" v="399"/>
        <pc:sldMkLst>
          <pc:docMk/>
          <pc:sldMk cId="2431537381" sldId="440"/>
        </pc:sldMkLst>
      </pc:sldChg>
      <pc:sldChg chg="addSp modSp">
        <pc:chgData name="" userId="" providerId="" clId="Web-{C980C227-F7CC-4B31-A428-6C8D70C214DD}" dt="2019-03-11T16:40:46.783" v="253" actId="1076"/>
        <pc:sldMkLst>
          <pc:docMk/>
          <pc:sldMk cId="1235918055" sldId="441"/>
        </pc:sldMkLst>
        <pc:spChg chg="add mod">
          <ac:chgData name="" userId="" providerId="" clId="Web-{C980C227-F7CC-4B31-A428-6C8D70C214DD}" dt="2019-03-11T16:40:46.783" v="253" actId="1076"/>
          <ac:spMkLst>
            <pc:docMk/>
            <pc:sldMk cId="1235918055" sldId="441"/>
            <ac:spMk id="3" creationId="{0028E2D9-A8B7-4E30-8BBA-1DCFF9D8421B}"/>
          </ac:spMkLst>
        </pc:spChg>
      </pc:sldChg>
      <pc:sldChg chg="addSp modSp">
        <pc:chgData name="" userId="" providerId="" clId="Web-{C980C227-F7CC-4B31-A428-6C8D70C214DD}" dt="2019-03-11T16:45:48.644" v="338" actId="1076"/>
        <pc:sldMkLst>
          <pc:docMk/>
          <pc:sldMk cId="3020546933" sldId="442"/>
        </pc:sldMkLst>
        <pc:spChg chg="add mod">
          <ac:chgData name="" userId="" providerId="" clId="Web-{C980C227-F7CC-4B31-A428-6C8D70C214DD}" dt="2019-03-11T16:45:48.644" v="338" actId="1076"/>
          <ac:spMkLst>
            <pc:docMk/>
            <pc:sldMk cId="3020546933" sldId="442"/>
            <ac:spMk id="3" creationId="{4892BB43-028A-4BC1-85C1-DD2250ECA3DE}"/>
          </ac:spMkLst>
        </pc:spChg>
      </pc:sldChg>
      <pc:sldChg chg="modSp modNotes">
        <pc:chgData name="" userId="" providerId="" clId="Web-{C980C227-F7CC-4B31-A428-6C8D70C214DD}" dt="2019-03-11T16:46:56.285" v="351" actId="20577"/>
        <pc:sldMkLst>
          <pc:docMk/>
          <pc:sldMk cId="4273363924" sldId="443"/>
        </pc:sldMkLst>
        <pc:spChg chg="mod">
          <ac:chgData name="" userId="" providerId="" clId="Web-{C980C227-F7CC-4B31-A428-6C8D70C214DD}" dt="2019-03-11T16:42:49.674" v="256" actId="20577"/>
          <ac:spMkLst>
            <pc:docMk/>
            <pc:sldMk cId="4273363924" sldId="443"/>
            <ac:spMk id="2" creationId="{00000000-0000-0000-0000-000000000000}"/>
          </ac:spMkLst>
        </pc:spChg>
        <pc:spChg chg="mod">
          <ac:chgData name="" userId="" providerId="" clId="Web-{C980C227-F7CC-4B31-A428-6C8D70C214DD}" dt="2019-03-11T16:46:56.285" v="351" actId="20577"/>
          <ac:spMkLst>
            <pc:docMk/>
            <pc:sldMk cId="4273363924" sldId="443"/>
            <ac:spMk id="4" creationId="{00000000-0000-0000-0000-000000000000}"/>
          </ac:spMkLst>
        </pc:spChg>
      </pc:sldChg>
      <pc:sldChg chg="ord modNotes">
        <pc:chgData name="" userId="" providerId="" clId="Web-{C980C227-F7CC-4B31-A428-6C8D70C214DD}" dt="2019-03-11T17:13:59.295" v="528"/>
        <pc:sldMkLst>
          <pc:docMk/>
          <pc:sldMk cId="3512496812" sldId="446"/>
        </pc:sldMkLst>
      </pc:sldChg>
      <pc:sldChg chg="modSp add ord replId">
        <pc:chgData name="" userId="" providerId="" clId="Web-{C980C227-F7CC-4B31-A428-6C8D70C214DD}" dt="2019-03-11T16:47:04.598" v="359" actId="20577"/>
        <pc:sldMkLst>
          <pc:docMk/>
          <pc:sldMk cId="1501059087" sldId="447"/>
        </pc:sldMkLst>
        <pc:spChg chg="mod">
          <ac:chgData name="" userId="" providerId="" clId="Web-{C980C227-F7CC-4B31-A428-6C8D70C214DD}" dt="2019-03-11T16:46:31.410" v="343" actId="20577"/>
          <ac:spMkLst>
            <pc:docMk/>
            <pc:sldMk cId="1501059087" sldId="447"/>
            <ac:spMk id="2" creationId="{00000000-0000-0000-0000-000000000000}"/>
          </ac:spMkLst>
        </pc:spChg>
        <pc:spChg chg="mod">
          <ac:chgData name="" userId="" providerId="" clId="Web-{C980C227-F7CC-4B31-A428-6C8D70C214DD}" dt="2019-03-11T16:47:04.598" v="359" actId="20577"/>
          <ac:spMkLst>
            <pc:docMk/>
            <pc:sldMk cId="1501059087" sldId="447"/>
            <ac:spMk id="4" creationId="{00000000-0000-0000-0000-000000000000}"/>
          </ac:spMkLst>
        </pc:spChg>
      </pc:sldChg>
      <pc:sldChg chg="addSp modSp add ord replId">
        <pc:chgData name="" userId="" providerId="" clId="Web-{C980C227-F7CC-4B31-A428-6C8D70C214DD}" dt="2019-03-11T16:54:57.054" v="496" actId="20577"/>
        <pc:sldMkLst>
          <pc:docMk/>
          <pc:sldMk cId="859204352" sldId="448"/>
        </pc:sldMkLst>
        <pc:spChg chg="mod">
          <ac:chgData name="" userId="" providerId="" clId="Web-{C980C227-F7CC-4B31-A428-6C8D70C214DD}" dt="2019-03-11T16:54:57.054" v="496" actId="20577"/>
          <ac:spMkLst>
            <pc:docMk/>
            <pc:sldMk cId="859204352" sldId="448"/>
            <ac:spMk id="2" creationId="{00000000-0000-0000-0000-000000000000}"/>
          </ac:spMkLst>
        </pc:spChg>
        <pc:spChg chg="add mod">
          <ac:chgData name="" userId="" providerId="" clId="Web-{C980C227-F7CC-4B31-A428-6C8D70C214DD}" dt="2019-03-11T16:49:13.693" v="396" actId="20577"/>
          <ac:spMkLst>
            <pc:docMk/>
            <pc:sldMk cId="859204352" sldId="448"/>
            <ac:spMk id="3" creationId="{20349C97-5B29-4C28-9592-C216C3F7FD86}"/>
          </ac:spMkLst>
        </pc:spChg>
      </pc:sldChg>
      <pc:sldChg chg="add del replId">
        <pc:chgData name="" userId="" providerId="" clId="Web-{C980C227-F7CC-4B31-A428-6C8D70C214DD}" dt="2019-03-11T16:47:31.285" v="362"/>
        <pc:sldMkLst>
          <pc:docMk/>
          <pc:sldMk cId="961865883" sldId="448"/>
        </pc:sldMkLst>
      </pc:sldChg>
      <pc:sldChg chg="modSp add ord replId">
        <pc:chgData name="" userId="" providerId="" clId="Web-{C980C227-F7CC-4B31-A428-6C8D70C214DD}" dt="2019-03-11T16:52:59.569" v="461" actId="20577"/>
        <pc:sldMkLst>
          <pc:docMk/>
          <pc:sldMk cId="3068150769" sldId="449"/>
        </pc:sldMkLst>
        <pc:spChg chg="mod">
          <ac:chgData name="" userId="" providerId="" clId="Web-{C980C227-F7CC-4B31-A428-6C8D70C214DD}" dt="2019-03-11T16:52:27.506" v="448" actId="20577"/>
          <ac:spMkLst>
            <pc:docMk/>
            <pc:sldMk cId="3068150769" sldId="449"/>
            <ac:spMk id="2" creationId="{00000000-0000-0000-0000-000000000000}"/>
          </ac:spMkLst>
        </pc:spChg>
        <pc:spChg chg="mod">
          <ac:chgData name="" userId="" providerId="" clId="Web-{C980C227-F7CC-4B31-A428-6C8D70C214DD}" dt="2019-03-11T16:52:59.569" v="461" actId="20577"/>
          <ac:spMkLst>
            <pc:docMk/>
            <pc:sldMk cId="3068150769" sldId="449"/>
            <ac:spMk id="4" creationId="{00000000-0000-0000-0000-000000000000}"/>
          </ac:spMkLst>
        </pc:spChg>
      </pc:sldChg>
      <pc:sldChg chg="modSp add ord replId modNotes">
        <pc:chgData name="" userId="" providerId="" clId="Web-{C980C227-F7CC-4B31-A428-6C8D70C214DD}" dt="2019-03-11T16:54:33.007" v="478"/>
        <pc:sldMkLst>
          <pc:docMk/>
          <pc:sldMk cId="305953314" sldId="450"/>
        </pc:sldMkLst>
        <pc:spChg chg="mod">
          <ac:chgData name="" userId="" providerId="" clId="Web-{C980C227-F7CC-4B31-A428-6C8D70C214DD}" dt="2019-03-11T16:54:09.303" v="475" actId="20577"/>
          <ac:spMkLst>
            <pc:docMk/>
            <pc:sldMk cId="305953314" sldId="450"/>
            <ac:spMk id="3" creationId="{0028E2D9-A8B7-4E30-8BBA-1DCFF9D8421B}"/>
          </ac:spMkLst>
        </pc:spChg>
      </pc:sldChg>
    </pc:docChg>
  </pc:docChgLst>
  <pc:docChgLst>
    <pc:chgData clId="Web-{0B0A2C2A-0350-4762-BBE6-E4DEA2DE6329}"/>
    <pc:docChg chg="modSld">
      <pc:chgData name="" userId="" providerId="" clId="Web-{0B0A2C2A-0350-4762-BBE6-E4DEA2DE6329}" dt="2019-03-06T21:11:14.392" v="146" actId="20577"/>
      <pc:docMkLst>
        <pc:docMk/>
      </pc:docMkLst>
      <pc:sldChg chg="modSp">
        <pc:chgData name="" userId="" providerId="" clId="Web-{0B0A2C2A-0350-4762-BBE6-E4DEA2DE6329}" dt="2019-03-06T21:11:14.376" v="145" actId="20577"/>
        <pc:sldMkLst>
          <pc:docMk/>
          <pc:sldMk cId="2075072461" sldId="359"/>
        </pc:sldMkLst>
        <pc:spChg chg="mod">
          <ac:chgData name="" userId="" providerId="" clId="Web-{0B0A2C2A-0350-4762-BBE6-E4DEA2DE6329}" dt="2019-03-06T21:11:14.376" v="145" actId="20577"/>
          <ac:spMkLst>
            <pc:docMk/>
            <pc:sldMk cId="2075072461" sldId="359"/>
            <ac:spMk id="3" creationId="{00000000-0000-0000-0000-000000000000}"/>
          </ac:spMkLst>
        </pc:spChg>
      </pc:sldChg>
    </pc:docChg>
  </pc:docChgLst>
  <pc:docChgLst>
    <pc:chgData clId="Web-{65339588-5EF7-48D4-BA2B-E3F972770F78}"/>
    <pc:docChg chg="addSld modSld">
      <pc:chgData name="" userId="" providerId="" clId="Web-{65339588-5EF7-48D4-BA2B-E3F972770F78}" dt="2019-03-14T12:01:49.739" v="72"/>
      <pc:docMkLst>
        <pc:docMk/>
      </pc:docMkLst>
      <pc:sldChg chg="modNotes">
        <pc:chgData name="" userId="" providerId="" clId="Web-{65339588-5EF7-48D4-BA2B-E3F972770F78}" dt="2019-03-14T12:01:49.739" v="72"/>
        <pc:sldMkLst>
          <pc:docMk/>
          <pc:sldMk cId="1353742753" sldId="366"/>
        </pc:sldMkLst>
      </pc:sldChg>
      <pc:sldChg chg="modSp add replId">
        <pc:chgData name="" userId="" providerId="" clId="Web-{65339588-5EF7-48D4-BA2B-E3F972770F78}" dt="2019-03-14T11:59:19.705" v="70" actId="20577"/>
        <pc:sldMkLst>
          <pc:docMk/>
          <pc:sldMk cId="3804937852" sldId="498"/>
        </pc:sldMkLst>
        <pc:spChg chg="mod">
          <ac:chgData name="" userId="" providerId="" clId="Web-{65339588-5EF7-48D4-BA2B-E3F972770F78}" dt="2019-03-14T11:58:17.705" v="1" actId="20577"/>
          <ac:spMkLst>
            <pc:docMk/>
            <pc:sldMk cId="3804937852" sldId="498"/>
            <ac:spMk id="2" creationId="{00000000-0000-0000-0000-000000000000}"/>
          </ac:spMkLst>
        </pc:spChg>
        <pc:spChg chg="mod">
          <ac:chgData name="" userId="" providerId="" clId="Web-{65339588-5EF7-48D4-BA2B-E3F972770F78}" dt="2019-03-14T11:59:19.705" v="70" actId="20577"/>
          <ac:spMkLst>
            <pc:docMk/>
            <pc:sldMk cId="3804937852" sldId="498"/>
            <ac:spMk id="3" creationId="{00000000-0000-0000-0000-000000000000}"/>
          </ac:spMkLst>
        </pc:spChg>
      </pc:sldChg>
    </pc:docChg>
  </pc:docChgLst>
  <pc:docChgLst>
    <pc:chgData clId="Web-{EBFE5910-3512-4744-98F6-829CE3B1A847}"/>
    <pc:docChg chg="addSld delSld modSld sldOrd">
      <pc:chgData name="" userId="" providerId="" clId="Web-{EBFE5910-3512-4744-98F6-829CE3B1A847}" dt="2019-03-11T21:21:34.901" v="3973"/>
      <pc:docMkLst>
        <pc:docMk/>
      </pc:docMkLst>
      <pc:sldChg chg="addSp delSp">
        <pc:chgData name="" userId="" providerId="" clId="Web-{EBFE5910-3512-4744-98F6-829CE3B1A847}" dt="2019-03-11T19:12:47.401" v="163"/>
        <pc:sldMkLst>
          <pc:docMk/>
          <pc:sldMk cId="531651382" sldId="365"/>
        </pc:sldMkLst>
        <pc:spChg chg="add del">
          <ac:chgData name="" userId="" providerId="" clId="Web-{EBFE5910-3512-4744-98F6-829CE3B1A847}" dt="2019-03-11T19:12:47.401" v="163"/>
          <ac:spMkLst>
            <pc:docMk/>
            <pc:sldMk cId="531651382" sldId="365"/>
            <ac:spMk id="4" creationId="{4B1E8CD5-4B0A-49CA-B6BA-611405A77311}"/>
          </ac:spMkLst>
        </pc:spChg>
      </pc:sldChg>
      <pc:sldChg chg="modSp ord modNotes">
        <pc:chgData name="" userId="" providerId="" clId="Web-{EBFE5910-3512-4744-98F6-829CE3B1A847}" dt="2019-03-11T20:25:50.255" v="3414"/>
        <pc:sldMkLst>
          <pc:docMk/>
          <pc:sldMk cId="1353742753" sldId="366"/>
        </pc:sldMkLst>
        <pc:spChg chg="mod">
          <ac:chgData name="" userId="" providerId="" clId="Web-{EBFE5910-3512-4744-98F6-829CE3B1A847}" dt="2019-03-11T20:22:48.739" v="3161" actId="20577"/>
          <ac:spMkLst>
            <pc:docMk/>
            <pc:sldMk cId="1353742753" sldId="366"/>
            <ac:spMk id="2" creationId="{00000000-0000-0000-0000-000000000000}"/>
          </ac:spMkLst>
        </pc:spChg>
      </pc:sldChg>
      <pc:sldChg chg="del">
        <pc:chgData name="" userId="" providerId="" clId="Web-{EBFE5910-3512-4744-98F6-829CE3B1A847}" dt="2019-03-11T20:26:17.849" v="3428"/>
        <pc:sldMkLst>
          <pc:docMk/>
          <pc:sldMk cId="1487417750" sldId="367"/>
        </pc:sldMkLst>
      </pc:sldChg>
      <pc:sldChg chg="del">
        <pc:chgData name="" userId="" providerId="" clId="Web-{EBFE5910-3512-4744-98F6-829CE3B1A847}" dt="2019-03-11T20:26:17.849" v="3427"/>
        <pc:sldMkLst>
          <pc:docMk/>
          <pc:sldMk cId="3905281439" sldId="368"/>
        </pc:sldMkLst>
      </pc:sldChg>
      <pc:sldChg chg="del">
        <pc:chgData name="" userId="" providerId="" clId="Web-{EBFE5910-3512-4744-98F6-829CE3B1A847}" dt="2019-03-11T20:26:17.849" v="3426"/>
        <pc:sldMkLst>
          <pc:docMk/>
          <pc:sldMk cId="177400005" sldId="369"/>
        </pc:sldMkLst>
      </pc:sldChg>
      <pc:sldChg chg="del">
        <pc:chgData name="" userId="" providerId="" clId="Web-{EBFE5910-3512-4744-98F6-829CE3B1A847}" dt="2019-03-11T20:26:17.849" v="3425"/>
        <pc:sldMkLst>
          <pc:docMk/>
          <pc:sldMk cId="3628038547" sldId="370"/>
        </pc:sldMkLst>
      </pc:sldChg>
      <pc:sldChg chg="del">
        <pc:chgData name="" userId="" providerId="" clId="Web-{EBFE5910-3512-4744-98F6-829CE3B1A847}" dt="2019-03-11T20:26:17.849" v="3424"/>
        <pc:sldMkLst>
          <pc:docMk/>
          <pc:sldMk cId="2078220739" sldId="371"/>
        </pc:sldMkLst>
      </pc:sldChg>
      <pc:sldChg chg="del">
        <pc:chgData name="" userId="" providerId="" clId="Web-{EBFE5910-3512-4744-98F6-829CE3B1A847}" dt="2019-03-11T20:26:17.849" v="3423"/>
        <pc:sldMkLst>
          <pc:docMk/>
          <pc:sldMk cId="2731096121" sldId="372"/>
        </pc:sldMkLst>
      </pc:sldChg>
      <pc:sldChg chg="del">
        <pc:chgData name="" userId="" providerId="" clId="Web-{EBFE5910-3512-4744-98F6-829CE3B1A847}" dt="2019-03-11T20:26:17.849" v="3422"/>
        <pc:sldMkLst>
          <pc:docMk/>
          <pc:sldMk cId="98461397" sldId="373"/>
        </pc:sldMkLst>
      </pc:sldChg>
      <pc:sldChg chg="del">
        <pc:chgData name="" userId="" providerId="" clId="Web-{EBFE5910-3512-4744-98F6-829CE3B1A847}" dt="2019-03-11T20:26:17.849" v="3421"/>
        <pc:sldMkLst>
          <pc:docMk/>
          <pc:sldMk cId="17076227" sldId="374"/>
        </pc:sldMkLst>
      </pc:sldChg>
      <pc:sldChg chg="del">
        <pc:chgData name="" userId="" providerId="" clId="Web-{EBFE5910-3512-4744-98F6-829CE3B1A847}" dt="2019-03-11T20:26:17.849" v="3420"/>
        <pc:sldMkLst>
          <pc:docMk/>
          <pc:sldMk cId="2929622170" sldId="375"/>
        </pc:sldMkLst>
      </pc:sldChg>
      <pc:sldChg chg="del">
        <pc:chgData name="" userId="" providerId="" clId="Web-{EBFE5910-3512-4744-98F6-829CE3B1A847}" dt="2019-03-11T20:26:17.849" v="3419"/>
        <pc:sldMkLst>
          <pc:docMk/>
          <pc:sldMk cId="1642618428" sldId="376"/>
        </pc:sldMkLst>
      </pc:sldChg>
      <pc:sldChg chg="del">
        <pc:chgData name="" userId="" providerId="" clId="Web-{EBFE5910-3512-4744-98F6-829CE3B1A847}" dt="2019-03-11T20:26:17.849" v="3418"/>
        <pc:sldMkLst>
          <pc:docMk/>
          <pc:sldMk cId="3975629570" sldId="377"/>
        </pc:sldMkLst>
      </pc:sldChg>
      <pc:sldChg chg="del">
        <pc:chgData name="" userId="" providerId="" clId="Web-{EBFE5910-3512-4744-98F6-829CE3B1A847}" dt="2019-03-11T20:26:17.849" v="3417"/>
        <pc:sldMkLst>
          <pc:docMk/>
          <pc:sldMk cId="2637140302" sldId="378"/>
        </pc:sldMkLst>
      </pc:sldChg>
      <pc:sldChg chg="del">
        <pc:chgData name="" userId="" providerId="" clId="Web-{EBFE5910-3512-4744-98F6-829CE3B1A847}" dt="2019-03-11T20:26:17.849" v="3416"/>
        <pc:sldMkLst>
          <pc:docMk/>
          <pc:sldMk cId="515603450" sldId="379"/>
        </pc:sldMkLst>
      </pc:sldChg>
      <pc:sldChg chg="del">
        <pc:chgData name="" userId="" providerId="" clId="Web-{EBFE5910-3512-4744-98F6-829CE3B1A847}" dt="2019-03-11T20:26:17.834" v="3415"/>
        <pc:sldMkLst>
          <pc:docMk/>
          <pc:sldMk cId="433391100" sldId="380"/>
        </pc:sldMkLst>
      </pc:sldChg>
      <pc:sldChg chg="modSp">
        <pc:chgData name="" userId="" providerId="" clId="Web-{EBFE5910-3512-4744-98F6-829CE3B1A847}" dt="2019-03-11T20:38:08.885" v="3451" actId="20577"/>
        <pc:sldMkLst>
          <pc:docMk/>
          <pc:sldMk cId="3020546933" sldId="442"/>
        </pc:sldMkLst>
        <pc:spChg chg="mod">
          <ac:chgData name="" userId="" providerId="" clId="Web-{EBFE5910-3512-4744-98F6-829CE3B1A847}" dt="2019-03-11T20:38:08.885" v="3451" actId="20577"/>
          <ac:spMkLst>
            <pc:docMk/>
            <pc:sldMk cId="3020546933" sldId="442"/>
            <ac:spMk id="2" creationId="{00000000-0000-0000-0000-000000000000}"/>
          </ac:spMkLst>
        </pc:spChg>
      </pc:sldChg>
      <pc:sldChg chg="del">
        <pc:chgData name="" userId="" providerId="" clId="Web-{EBFE5910-3512-4744-98F6-829CE3B1A847}" dt="2019-03-11T20:37:15.478" v="3430"/>
        <pc:sldMkLst>
          <pc:docMk/>
          <pc:sldMk cId="4194010277" sldId="445"/>
        </pc:sldMkLst>
      </pc:sldChg>
      <pc:sldChg chg="del">
        <pc:chgData name="" userId="" providerId="" clId="Web-{EBFE5910-3512-4744-98F6-829CE3B1A847}" dt="2019-03-11T20:37:11.744" v="3429"/>
        <pc:sldMkLst>
          <pc:docMk/>
          <pc:sldMk cId="3512496812" sldId="446"/>
        </pc:sldMkLst>
      </pc:sldChg>
      <pc:sldChg chg="del">
        <pc:chgData name="" userId="" providerId="" clId="Web-{EBFE5910-3512-4744-98F6-829CE3B1A847}" dt="2019-03-11T20:06:27.858" v="2059"/>
        <pc:sldMkLst>
          <pc:docMk/>
          <pc:sldMk cId="3512513637" sldId="452"/>
        </pc:sldMkLst>
      </pc:sldChg>
      <pc:sldChg chg="modNotes">
        <pc:chgData name="" userId="" providerId="" clId="Web-{EBFE5910-3512-4744-98F6-829CE3B1A847}" dt="2019-03-11T21:20:07.916" v="3905"/>
        <pc:sldMkLst>
          <pc:docMk/>
          <pc:sldMk cId="36017146" sldId="454"/>
        </pc:sldMkLst>
      </pc:sldChg>
      <pc:sldChg chg="modNotes">
        <pc:chgData name="" userId="" providerId="" clId="Web-{EBFE5910-3512-4744-98F6-829CE3B1A847}" dt="2019-03-11T21:18:46.994" v="3889"/>
        <pc:sldMkLst>
          <pc:docMk/>
          <pc:sldMk cId="505256907" sldId="457"/>
        </pc:sldMkLst>
      </pc:sldChg>
      <pc:sldChg chg="del">
        <pc:chgData name="" userId="" providerId="" clId="Web-{EBFE5910-3512-4744-98F6-829CE3B1A847}" dt="2019-03-11T21:05:36.989" v="3530"/>
        <pc:sldMkLst>
          <pc:docMk/>
          <pc:sldMk cId="4016613769" sldId="458"/>
        </pc:sldMkLst>
      </pc:sldChg>
      <pc:sldChg chg="modNotes">
        <pc:chgData name="" userId="" providerId="" clId="Web-{EBFE5910-3512-4744-98F6-829CE3B1A847}" dt="2019-03-11T19:34:19.221" v="916"/>
        <pc:sldMkLst>
          <pc:docMk/>
          <pc:sldMk cId="3944001125" sldId="460"/>
        </pc:sldMkLst>
      </pc:sldChg>
      <pc:sldChg chg="modNotes">
        <pc:chgData name="" userId="" providerId="" clId="Web-{EBFE5910-3512-4744-98F6-829CE3B1A847}" dt="2019-03-11T19:36:02.971" v="936"/>
        <pc:sldMkLst>
          <pc:docMk/>
          <pc:sldMk cId="592982666" sldId="461"/>
        </pc:sldMkLst>
      </pc:sldChg>
      <pc:sldChg chg="modSp">
        <pc:chgData name="" userId="" providerId="" clId="Web-{EBFE5910-3512-4744-98F6-829CE3B1A847}" dt="2019-03-11T20:51:12.515" v="3454" actId="20577"/>
        <pc:sldMkLst>
          <pc:docMk/>
          <pc:sldMk cId="2724443780" sldId="467"/>
        </pc:sldMkLst>
        <pc:spChg chg="mod">
          <ac:chgData name="" userId="" providerId="" clId="Web-{EBFE5910-3512-4744-98F6-829CE3B1A847}" dt="2019-03-11T20:51:12.515" v="3454" actId="20577"/>
          <ac:spMkLst>
            <pc:docMk/>
            <pc:sldMk cId="2724443780" sldId="467"/>
            <ac:spMk id="2" creationId="{00000000-0000-0000-0000-000000000000}"/>
          </ac:spMkLst>
        </pc:spChg>
      </pc:sldChg>
      <pc:sldChg chg="modNotes">
        <pc:chgData name="" userId="" providerId="" clId="Web-{EBFE5910-3512-4744-98F6-829CE3B1A847}" dt="2019-03-11T19:34:07.299" v="903"/>
        <pc:sldMkLst>
          <pc:docMk/>
          <pc:sldMk cId="2994656242" sldId="468"/>
        </pc:sldMkLst>
      </pc:sldChg>
      <pc:sldChg chg="modSp modNotes">
        <pc:chgData name="" userId="" providerId="" clId="Web-{EBFE5910-3512-4744-98F6-829CE3B1A847}" dt="2019-03-11T21:03:20.191" v="3527" actId="20577"/>
        <pc:sldMkLst>
          <pc:docMk/>
          <pc:sldMk cId="3419316799" sldId="469"/>
        </pc:sldMkLst>
        <pc:spChg chg="mod">
          <ac:chgData name="" userId="" providerId="" clId="Web-{EBFE5910-3512-4744-98F6-829CE3B1A847}" dt="2019-03-11T21:03:20.191" v="3527" actId="20577"/>
          <ac:spMkLst>
            <pc:docMk/>
            <pc:sldMk cId="3419316799" sldId="469"/>
            <ac:spMk id="3" creationId="{20349C97-5B29-4C28-9592-C216C3F7FD86}"/>
          </ac:spMkLst>
        </pc:spChg>
      </pc:sldChg>
      <pc:sldChg chg="modSp del">
        <pc:chgData name="" userId="" providerId="" clId="Web-{EBFE5910-3512-4744-98F6-829CE3B1A847}" dt="2019-03-11T19:07:55.524" v="128"/>
        <pc:sldMkLst>
          <pc:docMk/>
          <pc:sldMk cId="3485771450" sldId="470"/>
        </pc:sldMkLst>
        <pc:spChg chg="mod">
          <ac:chgData name="" userId="" providerId="" clId="Web-{EBFE5910-3512-4744-98F6-829CE3B1A847}" dt="2019-03-11T19:01:49.068" v="0" actId="20577"/>
          <ac:spMkLst>
            <pc:docMk/>
            <pc:sldMk cId="3485771450" sldId="470"/>
            <ac:spMk id="2" creationId="{00000000-0000-0000-0000-000000000000}"/>
          </ac:spMkLst>
        </pc:spChg>
      </pc:sldChg>
      <pc:sldChg chg="del">
        <pc:chgData name="" userId="" providerId="" clId="Web-{EBFE5910-3512-4744-98F6-829CE3B1A847}" dt="2019-03-11T19:07:58.071" v="129"/>
        <pc:sldMkLst>
          <pc:docMk/>
          <pc:sldMk cId="1535002143" sldId="471"/>
        </pc:sldMkLst>
      </pc:sldChg>
      <pc:sldChg chg="addSp delSp modSp add replId modNotes">
        <pc:chgData name="" userId="" providerId="" clId="Web-{EBFE5910-3512-4744-98F6-829CE3B1A847}" dt="2019-03-11T19:07:50.711" v="126" actId="20577"/>
        <pc:sldMkLst>
          <pc:docMk/>
          <pc:sldMk cId="4216257153" sldId="472"/>
        </pc:sldMkLst>
        <pc:spChg chg="mod">
          <ac:chgData name="" userId="" providerId="" clId="Web-{EBFE5910-3512-4744-98F6-829CE3B1A847}" dt="2019-03-11T19:05:06.116" v="113" actId="20577"/>
          <ac:spMkLst>
            <pc:docMk/>
            <pc:sldMk cId="4216257153" sldId="472"/>
            <ac:spMk id="2" creationId="{00000000-0000-0000-0000-000000000000}"/>
          </ac:spMkLst>
        </pc:spChg>
        <pc:spChg chg="mod">
          <ac:chgData name="" userId="" providerId="" clId="Web-{EBFE5910-3512-4744-98F6-829CE3B1A847}" dt="2019-03-11T19:07:50.711" v="126" actId="20577"/>
          <ac:spMkLst>
            <pc:docMk/>
            <pc:sldMk cId="4216257153" sldId="472"/>
            <ac:spMk id="3" creationId="{20349C97-5B29-4C28-9592-C216C3F7FD86}"/>
          </ac:spMkLst>
        </pc:spChg>
        <pc:picChg chg="add del">
          <ac:chgData name="" userId="" providerId="" clId="Web-{EBFE5910-3512-4744-98F6-829CE3B1A847}" dt="2019-03-11T19:05:07.195" v="115"/>
          <ac:picMkLst>
            <pc:docMk/>
            <pc:sldMk cId="4216257153" sldId="472"/>
            <ac:picMk id="4" creationId="{65FD01FC-BE57-497D-8AED-F8A8096D75BB}"/>
          </ac:picMkLst>
        </pc:picChg>
        <pc:picChg chg="add">
          <ac:chgData name="" userId="" providerId="" clId="Web-{EBFE5910-3512-4744-98F6-829CE3B1A847}" dt="2019-03-11T19:05:33.726" v="116"/>
          <ac:picMkLst>
            <pc:docMk/>
            <pc:sldMk cId="4216257153" sldId="472"/>
            <ac:picMk id="8" creationId="{BBBFE4BB-D3CD-4BD3-94F4-59A2415C6491}"/>
          </ac:picMkLst>
        </pc:picChg>
      </pc:sldChg>
      <pc:sldChg chg="modSp add replId">
        <pc:chgData name="" userId="" providerId="" clId="Web-{EBFE5910-3512-4744-98F6-829CE3B1A847}" dt="2019-03-11T19:05:41.992" v="117" actId="20577"/>
        <pc:sldMkLst>
          <pc:docMk/>
          <pc:sldMk cId="2211716186" sldId="473"/>
        </pc:sldMkLst>
        <pc:spChg chg="mod">
          <ac:chgData name="" userId="" providerId="" clId="Web-{EBFE5910-3512-4744-98F6-829CE3B1A847}" dt="2019-03-11T19:05:41.992" v="117" actId="20577"/>
          <ac:spMkLst>
            <pc:docMk/>
            <pc:sldMk cId="2211716186" sldId="473"/>
            <ac:spMk id="2" creationId="{00000000-0000-0000-0000-000000000000}"/>
          </ac:spMkLst>
        </pc:spChg>
      </pc:sldChg>
      <pc:sldChg chg="modSp add replId">
        <pc:chgData name="" userId="" providerId="" clId="Web-{EBFE5910-3512-4744-98F6-829CE3B1A847}" dt="2019-03-11T19:12:25.822" v="160" actId="20577"/>
        <pc:sldMkLst>
          <pc:docMk/>
          <pc:sldMk cId="2052393552" sldId="474"/>
        </pc:sldMkLst>
        <pc:spChg chg="mod">
          <ac:chgData name="" userId="" providerId="" clId="Web-{EBFE5910-3512-4744-98F6-829CE3B1A847}" dt="2019-03-11T19:12:10.135" v="137" actId="20577"/>
          <ac:spMkLst>
            <pc:docMk/>
            <pc:sldMk cId="2052393552" sldId="474"/>
            <ac:spMk id="2" creationId="{00000000-0000-0000-0000-000000000000}"/>
          </ac:spMkLst>
        </pc:spChg>
        <pc:spChg chg="mod">
          <ac:chgData name="" userId="" providerId="" clId="Web-{EBFE5910-3512-4744-98F6-829CE3B1A847}" dt="2019-03-11T19:12:25.822" v="160" actId="20577"/>
          <ac:spMkLst>
            <pc:docMk/>
            <pc:sldMk cId="2052393552" sldId="474"/>
            <ac:spMk id="3" creationId="{20349C97-5B29-4C28-9592-C216C3F7FD86}"/>
          </ac:spMkLst>
        </pc:spChg>
      </pc:sldChg>
      <pc:sldChg chg="modSp add replId modNotes">
        <pc:chgData name="" userId="" providerId="" clId="Web-{EBFE5910-3512-4744-98F6-829CE3B1A847}" dt="2019-03-11T21:12:53.382" v="3538" actId="20577"/>
        <pc:sldMkLst>
          <pc:docMk/>
          <pc:sldMk cId="3276221557" sldId="475"/>
        </pc:sldMkLst>
        <pc:spChg chg="mod">
          <ac:chgData name="" userId="" providerId="" clId="Web-{EBFE5910-3512-4744-98F6-829CE3B1A847}" dt="2019-03-11T21:12:53.382" v="3538" actId="20577"/>
          <ac:spMkLst>
            <pc:docMk/>
            <pc:sldMk cId="3276221557" sldId="475"/>
            <ac:spMk id="2" creationId="{00000000-0000-0000-0000-000000000000}"/>
          </ac:spMkLst>
        </pc:spChg>
        <pc:spChg chg="mod">
          <ac:chgData name="" userId="" providerId="" clId="Web-{EBFE5910-3512-4744-98F6-829CE3B1A847}" dt="2019-03-11T19:13:22.494" v="168" actId="20577"/>
          <ac:spMkLst>
            <pc:docMk/>
            <pc:sldMk cId="3276221557" sldId="475"/>
            <ac:spMk id="4" creationId="{00000000-0000-0000-0000-000000000000}"/>
          </ac:spMkLst>
        </pc:spChg>
      </pc:sldChg>
      <pc:sldChg chg="modSp add replId modNotes">
        <pc:chgData name="" userId="" providerId="" clId="Web-{EBFE5910-3512-4744-98F6-829CE3B1A847}" dt="2019-03-11T19:20:05.497" v="490"/>
        <pc:sldMkLst>
          <pc:docMk/>
          <pc:sldMk cId="4098051295" sldId="476"/>
        </pc:sldMkLst>
        <pc:spChg chg="mod">
          <ac:chgData name="" userId="" providerId="" clId="Web-{EBFE5910-3512-4744-98F6-829CE3B1A847}" dt="2019-03-11T19:18:29.981" v="475" actId="14100"/>
          <ac:spMkLst>
            <pc:docMk/>
            <pc:sldMk cId="4098051295" sldId="476"/>
            <ac:spMk id="3" creationId="{20349C97-5B29-4C28-9592-C216C3F7FD86}"/>
          </ac:spMkLst>
        </pc:spChg>
      </pc:sldChg>
      <pc:sldChg chg="modSp add replId">
        <pc:chgData name="" userId="" providerId="" clId="Web-{EBFE5910-3512-4744-98F6-829CE3B1A847}" dt="2019-03-11T19:20:41.778" v="492" actId="20577"/>
        <pc:sldMkLst>
          <pc:docMk/>
          <pc:sldMk cId="2589105062" sldId="477"/>
        </pc:sldMkLst>
        <pc:spChg chg="mod">
          <ac:chgData name="" userId="" providerId="" clId="Web-{EBFE5910-3512-4744-98F6-829CE3B1A847}" dt="2019-03-11T19:20:41.778" v="492" actId="20577"/>
          <ac:spMkLst>
            <pc:docMk/>
            <pc:sldMk cId="2589105062" sldId="477"/>
            <ac:spMk id="2" creationId="{00000000-0000-0000-0000-000000000000}"/>
          </ac:spMkLst>
        </pc:spChg>
        <pc:spChg chg="mod">
          <ac:chgData name="" userId="" providerId="" clId="Web-{EBFE5910-3512-4744-98F6-829CE3B1A847}" dt="2019-03-11T19:16:44.839" v="310" actId="20577"/>
          <ac:spMkLst>
            <pc:docMk/>
            <pc:sldMk cId="2589105062" sldId="477"/>
            <ac:spMk id="4" creationId="{00000000-0000-0000-0000-000000000000}"/>
          </ac:spMkLst>
        </pc:spChg>
      </pc:sldChg>
      <pc:sldChg chg="modSp add ord replId modNotes">
        <pc:chgData name="" userId="" providerId="" clId="Web-{EBFE5910-3512-4744-98F6-829CE3B1A847}" dt="2019-03-11T21:20:48.744" v="3970"/>
        <pc:sldMkLst>
          <pc:docMk/>
          <pc:sldMk cId="3129613596" sldId="478"/>
        </pc:sldMkLst>
        <pc:spChg chg="mod">
          <ac:chgData name="" userId="" providerId="" clId="Web-{EBFE5910-3512-4744-98F6-829CE3B1A847}" dt="2019-03-11T19:30:11.188" v="657" actId="20577"/>
          <ac:spMkLst>
            <pc:docMk/>
            <pc:sldMk cId="3129613596" sldId="478"/>
            <ac:spMk id="2" creationId="{00000000-0000-0000-0000-000000000000}"/>
          </ac:spMkLst>
        </pc:spChg>
        <pc:spChg chg="mod">
          <ac:chgData name="" userId="" providerId="" clId="Web-{EBFE5910-3512-4744-98F6-829CE3B1A847}" dt="2019-03-11T19:31:15.892" v="742" actId="20577"/>
          <ac:spMkLst>
            <pc:docMk/>
            <pc:sldMk cId="3129613596" sldId="478"/>
            <ac:spMk id="4" creationId="{00000000-0000-0000-0000-000000000000}"/>
          </ac:spMkLst>
        </pc:spChg>
      </pc:sldChg>
      <pc:sldChg chg="modSp add ord replId modNotes">
        <pc:chgData name="" userId="" providerId="" clId="Web-{EBFE5910-3512-4744-98F6-829CE3B1A847}" dt="2019-03-11T19:33:47.471" v="881"/>
        <pc:sldMkLst>
          <pc:docMk/>
          <pc:sldMk cId="815462954" sldId="479"/>
        </pc:sldMkLst>
        <pc:spChg chg="mod">
          <ac:chgData name="" userId="" providerId="" clId="Web-{EBFE5910-3512-4744-98F6-829CE3B1A847}" dt="2019-03-11T19:32:24.471" v="770" actId="20577"/>
          <ac:spMkLst>
            <pc:docMk/>
            <pc:sldMk cId="815462954" sldId="479"/>
            <ac:spMk id="3" creationId="{20349C97-5B29-4C28-9592-C216C3F7FD86}"/>
          </ac:spMkLst>
        </pc:spChg>
      </pc:sldChg>
      <pc:sldChg chg="modSp add ord replId modNotes">
        <pc:chgData name="" userId="" providerId="" clId="Web-{EBFE5910-3512-4744-98F6-829CE3B1A847}" dt="2019-03-11T21:20:56.697" v="3972"/>
        <pc:sldMkLst>
          <pc:docMk/>
          <pc:sldMk cId="3272487013" sldId="480"/>
        </pc:sldMkLst>
        <pc:spChg chg="mod">
          <ac:chgData name="" userId="" providerId="" clId="Web-{EBFE5910-3512-4744-98F6-829CE3B1A847}" dt="2019-03-11T19:36:22.284" v="952" actId="20577"/>
          <ac:spMkLst>
            <pc:docMk/>
            <pc:sldMk cId="3272487013" sldId="480"/>
            <ac:spMk id="2" creationId="{00000000-0000-0000-0000-000000000000}"/>
          </ac:spMkLst>
        </pc:spChg>
        <pc:spChg chg="mod">
          <ac:chgData name="" userId="" providerId="" clId="Web-{EBFE5910-3512-4744-98F6-829CE3B1A847}" dt="2019-03-11T19:36:59.753" v="1012" actId="20577"/>
          <ac:spMkLst>
            <pc:docMk/>
            <pc:sldMk cId="3272487013" sldId="480"/>
            <ac:spMk id="4" creationId="{00000000-0000-0000-0000-000000000000}"/>
          </ac:spMkLst>
        </pc:spChg>
      </pc:sldChg>
      <pc:sldChg chg="modSp add replId modNotes">
        <pc:chgData name="" userId="" providerId="" clId="Web-{EBFE5910-3512-4744-98F6-829CE3B1A847}" dt="2019-03-11T19:41:16.567" v="1272"/>
        <pc:sldMkLst>
          <pc:docMk/>
          <pc:sldMk cId="1765869172" sldId="481"/>
        </pc:sldMkLst>
        <pc:spChg chg="mod">
          <ac:chgData name="" userId="" providerId="" clId="Web-{EBFE5910-3512-4744-98F6-829CE3B1A847}" dt="2019-03-11T19:38:10.160" v="1063" actId="20577"/>
          <ac:spMkLst>
            <pc:docMk/>
            <pc:sldMk cId="1765869172" sldId="481"/>
            <ac:spMk id="3" creationId="{20349C97-5B29-4C28-9592-C216C3F7FD86}"/>
          </ac:spMkLst>
        </pc:spChg>
      </pc:sldChg>
      <pc:sldChg chg="modSp add ord replId modNotes">
        <pc:chgData name="" userId="" providerId="" clId="Web-{EBFE5910-3512-4744-98F6-829CE3B1A847}" dt="2019-03-11T21:20:51.166" v="3971"/>
        <pc:sldMkLst>
          <pc:docMk/>
          <pc:sldMk cId="3284147972" sldId="482"/>
        </pc:sldMkLst>
        <pc:spChg chg="mod">
          <ac:chgData name="" userId="" providerId="" clId="Web-{EBFE5910-3512-4744-98F6-829CE3B1A847}" dt="2019-03-11T19:44:42.631" v="1283" actId="20577"/>
          <ac:spMkLst>
            <pc:docMk/>
            <pc:sldMk cId="3284147972" sldId="482"/>
            <ac:spMk id="2" creationId="{00000000-0000-0000-0000-000000000000}"/>
          </ac:spMkLst>
        </pc:spChg>
        <pc:spChg chg="mod">
          <ac:chgData name="" userId="" providerId="" clId="Web-{EBFE5910-3512-4744-98F6-829CE3B1A847}" dt="2019-03-11T19:45:15.444" v="1366" actId="20577"/>
          <ac:spMkLst>
            <pc:docMk/>
            <pc:sldMk cId="3284147972" sldId="482"/>
            <ac:spMk id="4" creationId="{00000000-0000-0000-0000-000000000000}"/>
          </ac:spMkLst>
        </pc:spChg>
      </pc:sldChg>
      <pc:sldChg chg="modSp add ord replId modNotes">
        <pc:chgData name="" userId="" providerId="" clId="Web-{EBFE5910-3512-4744-98F6-829CE3B1A847}" dt="2019-03-11T21:08:56.381" v="3535" actId="20577"/>
        <pc:sldMkLst>
          <pc:docMk/>
          <pc:sldMk cId="3848469541" sldId="483"/>
        </pc:sldMkLst>
        <pc:spChg chg="mod">
          <ac:chgData name="" userId="" providerId="" clId="Web-{EBFE5910-3512-4744-98F6-829CE3B1A847}" dt="2019-03-11T21:08:56.381" v="3535" actId="20577"/>
          <ac:spMkLst>
            <pc:docMk/>
            <pc:sldMk cId="3848469541" sldId="483"/>
            <ac:spMk id="3" creationId="{20349C97-5B29-4C28-9592-C216C3F7FD86}"/>
          </ac:spMkLst>
        </pc:spChg>
      </pc:sldChg>
      <pc:sldChg chg="modSp add replId modNotes">
        <pc:chgData name="" userId="" providerId="" clId="Web-{EBFE5910-3512-4744-98F6-829CE3B1A847}" dt="2019-03-11T20:58:20.361" v="3525" actId="20577"/>
        <pc:sldMkLst>
          <pc:docMk/>
          <pc:sldMk cId="1922602212" sldId="484"/>
        </pc:sldMkLst>
        <pc:spChg chg="mod">
          <ac:chgData name="" userId="" providerId="" clId="Web-{EBFE5910-3512-4744-98F6-829CE3B1A847}" dt="2019-03-11T19:59:16.105" v="1788" actId="20577"/>
          <ac:spMkLst>
            <pc:docMk/>
            <pc:sldMk cId="1922602212" sldId="484"/>
            <ac:spMk id="2" creationId="{00000000-0000-0000-0000-000000000000}"/>
          </ac:spMkLst>
        </pc:spChg>
        <pc:spChg chg="mod">
          <ac:chgData name="" userId="" providerId="" clId="Web-{EBFE5910-3512-4744-98F6-829CE3B1A847}" dt="2019-03-11T20:58:20.361" v="3525" actId="20577"/>
          <ac:spMkLst>
            <pc:docMk/>
            <pc:sldMk cId="1922602212" sldId="484"/>
            <ac:spMk id="3" creationId="{20349C97-5B29-4C28-9592-C216C3F7FD86}"/>
          </ac:spMkLst>
        </pc:spChg>
        <pc:picChg chg="mod">
          <ac:chgData name="" userId="" providerId="" clId="Web-{EBFE5910-3512-4744-98F6-829CE3B1A847}" dt="2019-03-11T20:56:41.079" v="3517" actId="1076"/>
          <ac:picMkLst>
            <pc:docMk/>
            <pc:sldMk cId="1922602212" sldId="484"/>
            <ac:picMk id="10" creationId="{35CEE4D1-6088-4524-8BE1-F1B648DB99FF}"/>
          </ac:picMkLst>
        </pc:picChg>
      </pc:sldChg>
      <pc:sldChg chg="modSp add ord replId modNotes">
        <pc:chgData name="" userId="" providerId="" clId="Web-{EBFE5910-3512-4744-98F6-829CE3B1A847}" dt="2019-03-11T19:58:23.214" v="1744"/>
        <pc:sldMkLst>
          <pc:docMk/>
          <pc:sldMk cId="1795406203" sldId="485"/>
        </pc:sldMkLst>
        <pc:spChg chg="mod">
          <ac:chgData name="" userId="" providerId="" clId="Web-{EBFE5910-3512-4744-98F6-829CE3B1A847}" dt="2019-03-11T19:57:30.932" v="1625" actId="20577"/>
          <ac:spMkLst>
            <pc:docMk/>
            <pc:sldMk cId="1795406203" sldId="485"/>
            <ac:spMk id="2" creationId="{00000000-0000-0000-0000-000000000000}"/>
          </ac:spMkLst>
        </pc:spChg>
        <pc:spChg chg="mod">
          <ac:chgData name="" userId="" providerId="" clId="Web-{EBFE5910-3512-4744-98F6-829CE3B1A847}" dt="2019-03-11T19:58:16.667" v="1740" actId="20577"/>
          <ac:spMkLst>
            <pc:docMk/>
            <pc:sldMk cId="1795406203" sldId="485"/>
            <ac:spMk id="4" creationId="{00000000-0000-0000-0000-000000000000}"/>
          </ac:spMkLst>
        </pc:spChg>
      </pc:sldChg>
      <pc:sldChg chg="modSp add ord replId modNotes">
        <pc:chgData name="" userId="" providerId="" clId="Web-{EBFE5910-3512-4744-98F6-829CE3B1A847}" dt="2019-03-11T20:08:27.296" v="2210"/>
        <pc:sldMkLst>
          <pc:docMk/>
          <pc:sldMk cId="4149591280" sldId="486"/>
        </pc:sldMkLst>
        <pc:spChg chg="mod">
          <ac:chgData name="" userId="" providerId="" clId="Web-{EBFE5910-3512-4744-98F6-829CE3B1A847}" dt="2019-03-11T20:06:49.717" v="2064" actId="20577"/>
          <ac:spMkLst>
            <pc:docMk/>
            <pc:sldMk cId="4149591280" sldId="486"/>
            <ac:spMk id="2" creationId="{00000000-0000-0000-0000-000000000000}"/>
          </ac:spMkLst>
        </pc:spChg>
        <pc:spChg chg="mod">
          <ac:chgData name="" userId="" providerId="" clId="Web-{EBFE5910-3512-4744-98F6-829CE3B1A847}" dt="2019-03-11T20:07:14.077" v="2133" actId="20577"/>
          <ac:spMkLst>
            <pc:docMk/>
            <pc:sldMk cId="4149591280" sldId="486"/>
            <ac:spMk id="4" creationId="{00000000-0000-0000-0000-000000000000}"/>
          </ac:spMkLst>
        </pc:spChg>
      </pc:sldChg>
      <pc:sldChg chg="modSp add ord replId">
        <pc:chgData name="" userId="" providerId="" clId="Web-{EBFE5910-3512-4744-98F6-829CE3B1A847}" dt="2019-03-11T20:07:39.608" v="2141" actId="20577"/>
        <pc:sldMkLst>
          <pc:docMk/>
          <pc:sldMk cId="3976623238" sldId="487"/>
        </pc:sldMkLst>
        <pc:spChg chg="mod">
          <ac:chgData name="" userId="" providerId="" clId="Web-{EBFE5910-3512-4744-98F6-829CE3B1A847}" dt="2019-03-11T20:07:39.608" v="2141" actId="20577"/>
          <ac:spMkLst>
            <pc:docMk/>
            <pc:sldMk cId="3976623238" sldId="487"/>
            <ac:spMk id="3" creationId="{0028E2D9-A8B7-4E30-8BBA-1DCFF9D8421B}"/>
          </ac:spMkLst>
        </pc:spChg>
      </pc:sldChg>
      <pc:sldChg chg="modSp add replId">
        <pc:chgData name="" userId="" providerId="" clId="Web-{EBFE5910-3512-4744-98F6-829CE3B1A847}" dt="2019-03-11T20:10:24.718" v="2298" actId="20577"/>
        <pc:sldMkLst>
          <pc:docMk/>
          <pc:sldMk cId="3089814624" sldId="488"/>
        </pc:sldMkLst>
        <pc:spChg chg="mod">
          <ac:chgData name="" userId="" providerId="" clId="Web-{EBFE5910-3512-4744-98F6-829CE3B1A847}" dt="2019-03-11T20:09:16.671" v="2221" actId="20577"/>
          <ac:spMkLst>
            <pc:docMk/>
            <pc:sldMk cId="3089814624" sldId="488"/>
            <ac:spMk id="2" creationId="{00000000-0000-0000-0000-000000000000}"/>
          </ac:spMkLst>
        </pc:spChg>
        <pc:spChg chg="mod">
          <ac:chgData name="" userId="" providerId="" clId="Web-{EBFE5910-3512-4744-98F6-829CE3B1A847}" dt="2019-03-11T20:10:24.718" v="2298" actId="20577"/>
          <ac:spMkLst>
            <pc:docMk/>
            <pc:sldMk cId="3089814624" sldId="488"/>
            <ac:spMk id="4" creationId="{00000000-0000-0000-0000-000000000000}"/>
          </ac:spMkLst>
        </pc:spChg>
      </pc:sldChg>
      <pc:sldChg chg="add ord replId">
        <pc:chgData name="" userId="" providerId="" clId="Web-{EBFE5910-3512-4744-98F6-829CE3B1A847}" dt="2019-03-11T20:10:44.719" v="2301"/>
        <pc:sldMkLst>
          <pc:docMk/>
          <pc:sldMk cId="1106310980" sldId="489"/>
        </pc:sldMkLst>
      </pc:sldChg>
      <pc:sldChg chg="modSp add ord replId">
        <pc:chgData name="" userId="" providerId="" clId="Web-{EBFE5910-3512-4744-98F6-829CE3B1A847}" dt="2019-03-11T20:12:35.844" v="2499" actId="20577"/>
        <pc:sldMkLst>
          <pc:docMk/>
          <pc:sldMk cId="3810721201" sldId="490"/>
        </pc:sldMkLst>
        <pc:spChg chg="mod">
          <ac:chgData name="" userId="" providerId="" clId="Web-{EBFE5910-3512-4744-98F6-829CE3B1A847}" dt="2019-03-11T20:11:35.484" v="2329" actId="20577"/>
          <ac:spMkLst>
            <pc:docMk/>
            <pc:sldMk cId="3810721201" sldId="490"/>
            <ac:spMk id="2" creationId="{00000000-0000-0000-0000-000000000000}"/>
          </ac:spMkLst>
        </pc:spChg>
        <pc:spChg chg="mod">
          <ac:chgData name="" userId="" providerId="" clId="Web-{EBFE5910-3512-4744-98F6-829CE3B1A847}" dt="2019-03-11T20:12:35.844" v="2499" actId="20577"/>
          <ac:spMkLst>
            <pc:docMk/>
            <pc:sldMk cId="3810721201" sldId="490"/>
            <ac:spMk id="4" creationId="{00000000-0000-0000-0000-000000000000}"/>
          </ac:spMkLst>
        </pc:spChg>
      </pc:sldChg>
      <pc:sldChg chg="modSp add ord replId">
        <pc:chgData name="" userId="" providerId="" clId="Web-{EBFE5910-3512-4744-98F6-829CE3B1A847}" dt="2019-03-11T20:13:22.923" v="2542" actId="20577"/>
        <pc:sldMkLst>
          <pc:docMk/>
          <pc:sldMk cId="1574722624" sldId="491"/>
        </pc:sldMkLst>
        <pc:spChg chg="mod">
          <ac:chgData name="" userId="" providerId="" clId="Web-{EBFE5910-3512-4744-98F6-829CE3B1A847}" dt="2019-03-11T20:13:22.923" v="2542" actId="20577"/>
          <ac:spMkLst>
            <pc:docMk/>
            <pc:sldMk cId="1574722624" sldId="491"/>
            <ac:spMk id="3" creationId="{0028E2D9-A8B7-4E30-8BBA-1DCFF9D8421B}"/>
          </ac:spMkLst>
        </pc:spChg>
      </pc:sldChg>
      <pc:sldChg chg="modSp add ord replId modNotes">
        <pc:chgData name="" userId="" providerId="" clId="Web-{EBFE5910-3512-4744-98F6-829CE3B1A847}" dt="2019-03-11T21:21:34.901" v="3973"/>
        <pc:sldMkLst>
          <pc:docMk/>
          <pc:sldMk cId="4124667450" sldId="492"/>
        </pc:sldMkLst>
        <pc:spChg chg="mod">
          <ac:chgData name="" userId="" providerId="" clId="Web-{EBFE5910-3512-4744-98F6-829CE3B1A847}" dt="2019-03-11T20:14:58.111" v="2551" actId="20577"/>
          <ac:spMkLst>
            <pc:docMk/>
            <pc:sldMk cId="4124667450" sldId="492"/>
            <ac:spMk id="2" creationId="{00000000-0000-0000-0000-000000000000}"/>
          </ac:spMkLst>
        </pc:spChg>
        <pc:spChg chg="mod">
          <ac:chgData name="" userId="" providerId="" clId="Web-{EBFE5910-3512-4744-98F6-829CE3B1A847}" dt="2019-03-11T20:15:28.330" v="2656" actId="20577"/>
          <ac:spMkLst>
            <pc:docMk/>
            <pc:sldMk cId="4124667450" sldId="492"/>
            <ac:spMk id="4" creationId="{00000000-0000-0000-0000-000000000000}"/>
          </ac:spMkLst>
        </pc:spChg>
      </pc:sldChg>
      <pc:sldChg chg="modSp add replId modNotes">
        <pc:chgData name="" userId="" providerId="" clId="Web-{EBFE5910-3512-4744-98F6-829CE3B1A847}" dt="2019-03-11T20:19:09.284" v="2993"/>
        <pc:sldMkLst>
          <pc:docMk/>
          <pc:sldMk cId="631987049" sldId="493"/>
        </pc:sldMkLst>
        <pc:spChg chg="mod">
          <ac:chgData name="" userId="" providerId="" clId="Web-{EBFE5910-3512-4744-98F6-829CE3B1A847}" dt="2019-03-11T20:16:39.596" v="2676" actId="20577"/>
          <ac:spMkLst>
            <pc:docMk/>
            <pc:sldMk cId="631987049" sldId="493"/>
            <ac:spMk id="3" creationId="{20349C97-5B29-4C28-9592-C216C3F7FD86}"/>
          </ac:spMkLst>
        </pc:spChg>
      </pc:sldChg>
      <pc:sldChg chg="modSp add replId">
        <pc:chgData name="" userId="" providerId="" clId="Web-{EBFE5910-3512-4744-98F6-829CE3B1A847}" dt="2019-03-11T20:20:05.847" v="3050" actId="20577"/>
        <pc:sldMkLst>
          <pc:docMk/>
          <pc:sldMk cId="4031910315" sldId="494"/>
        </pc:sldMkLst>
        <pc:spChg chg="mod">
          <ac:chgData name="" userId="" providerId="" clId="Web-{EBFE5910-3512-4744-98F6-829CE3B1A847}" dt="2019-03-11T20:19:35.034" v="3000" actId="20577"/>
          <ac:spMkLst>
            <pc:docMk/>
            <pc:sldMk cId="4031910315" sldId="494"/>
            <ac:spMk id="2" creationId="{00000000-0000-0000-0000-000000000000}"/>
          </ac:spMkLst>
        </pc:spChg>
        <pc:spChg chg="mod">
          <ac:chgData name="" userId="" providerId="" clId="Web-{EBFE5910-3512-4744-98F6-829CE3B1A847}" dt="2019-03-11T20:20:05.847" v="3050" actId="20577"/>
          <ac:spMkLst>
            <pc:docMk/>
            <pc:sldMk cId="4031910315" sldId="494"/>
            <ac:spMk id="4" creationId="{00000000-0000-0000-0000-000000000000}"/>
          </ac:spMkLst>
        </pc:spChg>
      </pc:sldChg>
      <pc:sldChg chg="modSp add ord replId">
        <pc:chgData name="" userId="" providerId="" clId="Web-{EBFE5910-3512-4744-98F6-829CE3B1A847}" dt="2019-03-11T20:21:31.863" v="3127" actId="20577"/>
        <pc:sldMkLst>
          <pc:docMk/>
          <pc:sldMk cId="1946779804" sldId="495"/>
        </pc:sldMkLst>
        <pc:spChg chg="mod">
          <ac:chgData name="" userId="" providerId="" clId="Web-{EBFE5910-3512-4744-98F6-829CE3B1A847}" dt="2019-03-11T20:20:27.206" v="3056" actId="20577"/>
          <ac:spMkLst>
            <pc:docMk/>
            <pc:sldMk cId="1946779804" sldId="495"/>
            <ac:spMk id="2" creationId="{00000000-0000-0000-0000-000000000000}"/>
          </ac:spMkLst>
        </pc:spChg>
        <pc:spChg chg="mod">
          <ac:chgData name="" userId="" providerId="" clId="Web-{EBFE5910-3512-4744-98F6-829CE3B1A847}" dt="2019-03-11T20:21:31.863" v="3127" actId="20577"/>
          <ac:spMkLst>
            <pc:docMk/>
            <pc:sldMk cId="1946779804" sldId="495"/>
            <ac:spMk id="4" creationId="{00000000-0000-0000-0000-000000000000}"/>
          </ac:spMkLst>
        </pc:spChg>
      </pc:sldChg>
    </pc:docChg>
  </pc:docChgLst>
  <pc:docChgLst>
    <pc:chgData clId="Web-{9F0C8139-266A-4C0C-B8EA-362BBF1691D2}"/>
    <pc:docChg chg="modSld">
      <pc:chgData name="" userId="" providerId="" clId="Web-{9F0C8139-266A-4C0C-B8EA-362BBF1691D2}" dt="2019-03-11T15:00:30.511" v="390" actId="20577"/>
      <pc:docMkLst>
        <pc:docMk/>
      </pc:docMkLst>
      <pc:sldChg chg="modSp">
        <pc:chgData name="" userId="" providerId="" clId="Web-{9F0C8139-266A-4C0C-B8EA-362BBF1691D2}" dt="2019-03-11T15:00:30.496" v="389" actId="20577"/>
        <pc:sldMkLst>
          <pc:docMk/>
          <pc:sldMk cId="3791391421" sldId="357"/>
        </pc:sldMkLst>
        <pc:spChg chg="mod">
          <ac:chgData name="" userId="" providerId="" clId="Web-{9F0C8139-266A-4C0C-B8EA-362BBF1691D2}" dt="2019-03-11T15:00:30.496" v="389" actId="20577"/>
          <ac:spMkLst>
            <pc:docMk/>
            <pc:sldMk cId="3791391421" sldId="357"/>
            <ac:spMk id="3" creationId="{00000000-0000-0000-0000-000000000000}"/>
          </ac:spMkLst>
        </pc:spChg>
      </pc:sldChg>
      <pc:sldChg chg="modSp">
        <pc:chgData name="" userId="" providerId="" clId="Web-{9F0C8139-266A-4C0C-B8EA-362BBF1691D2}" dt="2019-03-11T15:00:08.091" v="375" actId="20577"/>
        <pc:sldMkLst>
          <pc:docMk/>
          <pc:sldMk cId="2075072461" sldId="359"/>
        </pc:sldMkLst>
        <pc:spChg chg="mod">
          <ac:chgData name="" userId="" providerId="" clId="Web-{9F0C8139-266A-4C0C-B8EA-362BBF1691D2}" dt="2019-03-11T15:00:08.091" v="375" actId="20577"/>
          <ac:spMkLst>
            <pc:docMk/>
            <pc:sldMk cId="2075072461" sldId="359"/>
            <ac:spMk id="3" creationId="{00000000-0000-0000-0000-000000000000}"/>
          </ac:spMkLst>
        </pc:spChg>
      </pc:sldChg>
    </pc:docChg>
  </pc:docChgLst>
  <pc:docChgLst>
    <pc:chgData clId="Web-{71B79734-1733-44C8-8906-5BB5D0F28A30}"/>
    <pc:docChg chg="modSld">
      <pc:chgData name="" userId="" providerId="" clId="Web-{71B79734-1733-44C8-8906-5BB5D0F28A30}" dt="2019-03-11T15:19:22.346" v="1644"/>
      <pc:docMkLst>
        <pc:docMk/>
      </pc:docMkLst>
      <pc:sldChg chg="modNotes">
        <pc:chgData name="" userId="" providerId="" clId="Web-{71B79734-1733-44C8-8906-5BB5D0F28A30}" dt="2019-03-11T15:15:02.157" v="1160"/>
        <pc:sldMkLst>
          <pc:docMk/>
          <pc:sldMk cId="3548570679" sldId="285"/>
        </pc:sldMkLst>
      </pc:sldChg>
      <pc:sldChg chg="modNotes">
        <pc:chgData name="" userId="" providerId="" clId="Web-{71B79734-1733-44C8-8906-5BB5D0F28A30}" dt="2019-03-11T15:13:18.204" v="1025"/>
        <pc:sldMkLst>
          <pc:docMk/>
          <pc:sldMk cId="2974317282" sldId="327"/>
        </pc:sldMkLst>
      </pc:sldChg>
      <pc:sldChg chg="modNotes">
        <pc:chgData name="" userId="" providerId="" clId="Web-{71B79734-1733-44C8-8906-5BB5D0F28A30}" dt="2019-03-11T15:15:40.517" v="1252"/>
        <pc:sldMkLst>
          <pc:docMk/>
          <pc:sldMk cId="1452054588" sldId="425"/>
        </pc:sldMkLst>
      </pc:sldChg>
      <pc:sldChg chg="modNotes">
        <pc:chgData name="" userId="" providerId="" clId="Web-{71B79734-1733-44C8-8906-5BB5D0F28A30}" dt="2019-03-11T15:11:42.503" v="862"/>
        <pc:sldMkLst>
          <pc:docMk/>
          <pc:sldMk cId="1370094090" sldId="434"/>
        </pc:sldMkLst>
      </pc:sldChg>
      <pc:sldChg chg="modNotes">
        <pc:chgData name="" userId="" providerId="" clId="Web-{71B79734-1733-44C8-8906-5BB5D0F28A30}" dt="2019-03-11T15:16:17.206" v="1254"/>
        <pc:sldMkLst>
          <pc:docMk/>
          <pc:sldMk cId="4180114515" sldId="439"/>
        </pc:sldMkLst>
      </pc:sldChg>
      <pc:sldChg chg="modNotes">
        <pc:chgData name="" userId="" providerId="" clId="Web-{71B79734-1733-44C8-8906-5BB5D0F28A30}" dt="2019-03-11T15:19:22.346" v="1644"/>
        <pc:sldMkLst>
          <pc:docMk/>
          <pc:sldMk cId="1235918055" sldId="441"/>
        </pc:sldMkLst>
      </pc:sldChg>
    </pc:docChg>
  </pc:docChgLst>
  <pc:docChgLst>
    <pc:chgData clId="Web-{73311ADC-0D50-460A-AD7C-054A5E13C5FA}"/>
    <pc:docChg chg="addSld delSld modSld sldOrd">
      <pc:chgData name="" userId="" providerId="" clId="Web-{73311ADC-0D50-460A-AD7C-054A5E13C5FA}" dt="2019-03-11T18:58:24.223" v="1079"/>
      <pc:docMkLst>
        <pc:docMk/>
      </pc:docMkLst>
      <pc:sldChg chg="del">
        <pc:chgData name="" userId="" providerId="" clId="Web-{73311ADC-0D50-460A-AD7C-054A5E13C5FA}" dt="2019-03-11T17:40:01.539" v="19"/>
        <pc:sldMkLst>
          <pc:docMk/>
          <pc:sldMk cId="3247709468" sldId="343"/>
        </pc:sldMkLst>
      </pc:sldChg>
      <pc:sldChg chg="del">
        <pc:chgData name="" userId="" providerId="" clId="Web-{73311ADC-0D50-460A-AD7C-054A5E13C5FA}" dt="2019-03-11T17:59:27.453" v="272"/>
        <pc:sldMkLst>
          <pc:docMk/>
          <pc:sldMk cId="1237923278" sldId="346"/>
        </pc:sldMkLst>
      </pc:sldChg>
      <pc:sldChg chg="del">
        <pc:chgData name="" userId="" providerId="" clId="Web-{73311ADC-0D50-460A-AD7C-054A5E13C5FA}" dt="2019-03-11T17:59:27.453" v="271"/>
        <pc:sldMkLst>
          <pc:docMk/>
          <pc:sldMk cId="2251194454" sldId="348"/>
        </pc:sldMkLst>
      </pc:sldChg>
      <pc:sldChg chg="ord">
        <pc:chgData name="" userId="" providerId="" clId="Web-{73311ADC-0D50-460A-AD7C-054A5E13C5FA}" dt="2019-03-11T18:19:08.334" v="618"/>
        <pc:sldMkLst>
          <pc:docMk/>
          <pc:sldMk cId="2431537381" sldId="440"/>
        </pc:sldMkLst>
      </pc:sldChg>
      <pc:sldChg chg="delSp new del">
        <pc:chgData name="" userId="" providerId="" clId="Web-{73311ADC-0D50-460A-AD7C-054A5E13C5FA}" dt="2019-03-11T17:35:20.725" v="18"/>
        <pc:sldMkLst>
          <pc:docMk/>
          <pc:sldMk cId="1035492900" sldId="451"/>
        </pc:sldMkLst>
        <pc:spChg chg="del">
          <ac:chgData name="" userId="" providerId="" clId="Web-{73311ADC-0D50-460A-AD7C-054A5E13C5FA}" dt="2019-03-11T17:25:55.706" v="2"/>
          <ac:spMkLst>
            <pc:docMk/>
            <pc:sldMk cId="1035492900" sldId="451"/>
            <ac:spMk id="2" creationId="{3F62F57B-256F-46DF-856C-C62BF7062002}"/>
          </ac:spMkLst>
        </pc:spChg>
        <pc:spChg chg="del">
          <ac:chgData name="" userId="" providerId="" clId="Web-{73311ADC-0D50-460A-AD7C-054A5E13C5FA}" dt="2019-03-11T17:25:00.252" v="1"/>
          <ac:spMkLst>
            <pc:docMk/>
            <pc:sldMk cId="1035492900" sldId="451"/>
            <ac:spMk id="3" creationId="{9097A94D-4A4A-49CD-920F-00E66138DE40}"/>
          </ac:spMkLst>
        </pc:spChg>
      </pc:sldChg>
      <pc:sldChg chg="addSp delSp modSp add ord replId">
        <pc:chgData name="" userId="" providerId="" clId="Web-{73311ADC-0D50-460A-AD7C-054A5E13C5FA}" dt="2019-03-11T17:29:37.301" v="17" actId="14100"/>
        <pc:sldMkLst>
          <pc:docMk/>
          <pc:sldMk cId="3512513637" sldId="452"/>
        </pc:sldMkLst>
        <pc:spChg chg="mod">
          <ac:chgData name="" userId="" providerId="" clId="Web-{73311ADC-0D50-460A-AD7C-054A5E13C5FA}" dt="2019-03-11T17:27:09.784" v="9" actId="20577"/>
          <ac:spMkLst>
            <pc:docMk/>
            <pc:sldMk cId="3512513637" sldId="452"/>
            <ac:spMk id="2" creationId="{00000000-0000-0000-0000-000000000000}"/>
          </ac:spMkLst>
        </pc:spChg>
        <pc:spChg chg="add del mod">
          <ac:chgData name="" userId="" providerId="" clId="Web-{73311ADC-0D50-460A-AD7C-054A5E13C5FA}" dt="2019-03-11T17:29:13.598" v="11"/>
          <ac:spMkLst>
            <pc:docMk/>
            <pc:sldMk cId="3512513637" sldId="452"/>
            <ac:spMk id="5" creationId="{14890128-9E6B-48A6-9530-B1ACF5159044}"/>
          </ac:spMkLst>
        </pc:spChg>
        <pc:picChg chg="del">
          <ac:chgData name="" userId="" providerId="" clId="Web-{73311ADC-0D50-460A-AD7C-054A5E13C5FA}" dt="2019-03-11T17:27:57.644" v="10"/>
          <ac:picMkLst>
            <pc:docMk/>
            <pc:sldMk cId="3512513637" sldId="452"/>
            <ac:picMk id="4" creationId="{00000000-0000-0000-0000-000000000000}"/>
          </ac:picMkLst>
        </pc:picChg>
        <pc:picChg chg="add mod ord">
          <ac:chgData name="" userId="" providerId="" clId="Web-{73311ADC-0D50-460A-AD7C-054A5E13C5FA}" dt="2019-03-11T17:29:37.301" v="17" actId="14100"/>
          <ac:picMkLst>
            <pc:docMk/>
            <pc:sldMk cId="3512513637" sldId="452"/>
            <ac:picMk id="7" creationId="{C20F99F9-A507-46C8-AA94-315F74432537}"/>
          </ac:picMkLst>
        </pc:picChg>
      </pc:sldChg>
      <pc:sldChg chg="new del ord">
        <pc:chgData name="" userId="" providerId="" clId="Web-{73311ADC-0D50-460A-AD7C-054A5E13C5FA}" dt="2019-03-11T18:17:46.021" v="583"/>
        <pc:sldMkLst>
          <pc:docMk/>
          <pc:sldMk cId="2745847007" sldId="453"/>
        </pc:sldMkLst>
      </pc:sldChg>
      <pc:sldChg chg="addSp delSp modSp add replId">
        <pc:chgData name="" userId="" providerId="" clId="Web-{73311ADC-0D50-460A-AD7C-054A5E13C5FA}" dt="2019-03-11T17:47:42.198" v="186" actId="20577"/>
        <pc:sldMkLst>
          <pc:docMk/>
          <pc:sldMk cId="36017146" sldId="454"/>
        </pc:sldMkLst>
        <pc:spChg chg="mod">
          <ac:chgData name="" userId="" providerId="" clId="Web-{73311ADC-0D50-460A-AD7C-054A5E13C5FA}" dt="2019-03-11T17:44:58.416" v="142" actId="20577"/>
          <ac:spMkLst>
            <pc:docMk/>
            <pc:sldMk cId="36017146" sldId="454"/>
            <ac:spMk id="2" creationId="{00000000-0000-0000-0000-000000000000}"/>
          </ac:spMkLst>
        </pc:spChg>
        <pc:spChg chg="mod">
          <ac:chgData name="" userId="" providerId="" clId="Web-{73311ADC-0D50-460A-AD7C-054A5E13C5FA}" dt="2019-03-11T17:47:42.198" v="186" actId="20577"/>
          <ac:spMkLst>
            <pc:docMk/>
            <pc:sldMk cId="36017146" sldId="454"/>
            <ac:spMk id="3" creationId="{20349C97-5B29-4C28-9592-C216C3F7FD86}"/>
          </ac:spMkLst>
        </pc:spChg>
        <pc:spChg chg="add mod">
          <ac:chgData name="" userId="" providerId="" clId="Web-{73311ADC-0D50-460A-AD7C-054A5E13C5FA}" dt="2019-03-11T17:45:09.698" v="145" actId="14100"/>
          <ac:spMkLst>
            <pc:docMk/>
            <pc:sldMk cId="36017146" sldId="454"/>
            <ac:spMk id="6" creationId="{44E35BBE-FF6B-4803-A5B4-6D1C962751D9}"/>
          </ac:spMkLst>
        </pc:spChg>
        <pc:picChg chg="del">
          <ac:chgData name="" userId="" providerId="" clId="Web-{73311ADC-0D50-460A-AD7C-054A5E13C5FA}" dt="2019-03-11T17:44:19.697" v="136"/>
          <ac:picMkLst>
            <pc:docMk/>
            <pc:sldMk cId="36017146" sldId="454"/>
            <ac:picMk id="4" creationId="{00000000-0000-0000-0000-000000000000}"/>
          </ac:picMkLst>
        </pc:picChg>
        <pc:picChg chg="add">
          <ac:chgData name="" userId="" providerId="" clId="Web-{73311ADC-0D50-460A-AD7C-054A5E13C5FA}" dt="2019-03-11T17:44:44.306" v="137"/>
          <ac:picMkLst>
            <pc:docMk/>
            <pc:sldMk cId="36017146" sldId="454"/>
            <ac:picMk id="8" creationId="{45802050-A64D-466C-B598-997BC9B1DA34}"/>
          </ac:picMkLst>
        </pc:picChg>
      </pc:sldChg>
      <pc:sldChg chg="modSp add replId">
        <pc:chgData name="" userId="" providerId="" clId="Web-{73311ADC-0D50-460A-AD7C-054A5E13C5FA}" dt="2019-03-11T17:44:09.150" v="133" actId="20577"/>
        <pc:sldMkLst>
          <pc:docMk/>
          <pc:sldMk cId="3750693055" sldId="455"/>
        </pc:sldMkLst>
        <pc:spChg chg="mod">
          <ac:chgData name="" userId="" providerId="" clId="Web-{73311ADC-0D50-460A-AD7C-054A5E13C5FA}" dt="2019-03-11T17:42:40.431" v="29" actId="20577"/>
          <ac:spMkLst>
            <pc:docMk/>
            <pc:sldMk cId="3750693055" sldId="455"/>
            <ac:spMk id="2" creationId="{00000000-0000-0000-0000-000000000000}"/>
          </ac:spMkLst>
        </pc:spChg>
        <pc:spChg chg="mod">
          <ac:chgData name="" userId="" providerId="" clId="Web-{73311ADC-0D50-460A-AD7C-054A5E13C5FA}" dt="2019-03-11T17:44:09.150" v="133" actId="20577"/>
          <ac:spMkLst>
            <pc:docMk/>
            <pc:sldMk cId="3750693055" sldId="455"/>
            <ac:spMk id="4" creationId="{00000000-0000-0000-0000-000000000000}"/>
          </ac:spMkLst>
        </pc:spChg>
      </pc:sldChg>
      <pc:sldChg chg="modSp add replId">
        <pc:chgData name="" userId="" providerId="" clId="Web-{73311ADC-0D50-460A-AD7C-054A5E13C5FA}" dt="2019-03-11T17:48:30.651" v="198" actId="20577"/>
        <pc:sldMkLst>
          <pc:docMk/>
          <pc:sldMk cId="3703626131" sldId="456"/>
        </pc:sldMkLst>
        <pc:spChg chg="mod">
          <ac:chgData name="" userId="" providerId="" clId="Web-{73311ADC-0D50-460A-AD7C-054A5E13C5FA}" dt="2019-03-11T17:48:30.651" v="198" actId="20577"/>
          <ac:spMkLst>
            <pc:docMk/>
            <pc:sldMk cId="3703626131" sldId="456"/>
            <ac:spMk id="2" creationId="{00000000-0000-0000-0000-000000000000}"/>
          </ac:spMkLst>
        </pc:spChg>
        <pc:spChg chg="mod">
          <ac:chgData name="" userId="" providerId="" clId="Web-{73311ADC-0D50-460A-AD7C-054A5E13C5FA}" dt="2019-03-11T17:48:24.558" v="195" actId="20577"/>
          <ac:spMkLst>
            <pc:docMk/>
            <pc:sldMk cId="3703626131" sldId="456"/>
            <ac:spMk id="4" creationId="{00000000-0000-0000-0000-000000000000}"/>
          </ac:spMkLst>
        </pc:spChg>
      </pc:sldChg>
      <pc:sldChg chg="modSp add ord replId modNotes">
        <pc:chgData name="" userId="" providerId="" clId="Web-{73311ADC-0D50-460A-AD7C-054A5E13C5FA}" dt="2019-03-11T17:59:06.843" v="270"/>
        <pc:sldMkLst>
          <pc:docMk/>
          <pc:sldMk cId="505256907" sldId="457"/>
        </pc:sldMkLst>
        <pc:spChg chg="mod">
          <ac:chgData name="" userId="" providerId="" clId="Web-{73311ADC-0D50-460A-AD7C-054A5E13C5FA}" dt="2019-03-11T17:48:53.823" v="203" actId="20577"/>
          <ac:spMkLst>
            <pc:docMk/>
            <pc:sldMk cId="505256907" sldId="457"/>
            <ac:spMk id="2" creationId="{00000000-0000-0000-0000-000000000000}"/>
          </ac:spMkLst>
        </pc:spChg>
        <pc:spChg chg="mod">
          <ac:chgData name="" userId="" providerId="" clId="Web-{73311ADC-0D50-460A-AD7C-054A5E13C5FA}" dt="2019-03-11T17:51:42.075" v="223" actId="20577"/>
          <ac:spMkLst>
            <pc:docMk/>
            <pc:sldMk cId="505256907" sldId="457"/>
            <ac:spMk id="3" creationId="{20349C97-5B29-4C28-9592-C216C3F7FD86}"/>
          </ac:spMkLst>
        </pc:spChg>
      </pc:sldChg>
      <pc:sldChg chg="add">
        <pc:chgData name="" userId="" providerId="" clId="Web-{73311ADC-0D50-460A-AD7C-054A5E13C5FA}" dt="2019-03-11T17:59:36.171" v="273"/>
        <pc:sldMkLst>
          <pc:docMk/>
          <pc:sldMk cId="4016613769" sldId="458"/>
        </pc:sldMkLst>
      </pc:sldChg>
      <pc:sldChg chg="add del">
        <pc:chgData name="" userId="" providerId="" clId="Web-{73311ADC-0D50-460A-AD7C-054A5E13C5FA}" dt="2019-03-11T18:10:38.331" v="422"/>
        <pc:sldMkLst>
          <pc:docMk/>
          <pc:sldMk cId="2513319985" sldId="459"/>
        </pc:sldMkLst>
      </pc:sldChg>
      <pc:sldChg chg="modSp add ord replId">
        <pc:chgData name="" userId="" providerId="" clId="Web-{73311ADC-0D50-460A-AD7C-054A5E13C5FA}" dt="2019-03-11T18:10:40.238" v="423"/>
        <pc:sldMkLst>
          <pc:docMk/>
          <pc:sldMk cId="3944001125" sldId="460"/>
        </pc:sldMkLst>
        <pc:spChg chg="mod">
          <ac:chgData name="" userId="" providerId="" clId="Web-{73311ADC-0D50-460A-AD7C-054A5E13C5FA}" dt="2019-03-11T18:00:35.656" v="279" actId="20577"/>
          <ac:spMkLst>
            <pc:docMk/>
            <pc:sldMk cId="3944001125" sldId="460"/>
            <ac:spMk id="2" creationId="{00000000-0000-0000-0000-000000000000}"/>
          </ac:spMkLst>
        </pc:spChg>
        <pc:spChg chg="mod">
          <ac:chgData name="" userId="" providerId="" clId="Web-{73311ADC-0D50-460A-AD7C-054A5E13C5FA}" dt="2019-03-11T18:01:32.375" v="328" actId="20577"/>
          <ac:spMkLst>
            <pc:docMk/>
            <pc:sldMk cId="3944001125" sldId="460"/>
            <ac:spMk id="4" creationId="{00000000-0000-0000-0000-000000000000}"/>
          </ac:spMkLst>
        </pc:spChg>
      </pc:sldChg>
      <pc:sldChg chg="modSp add ord replId">
        <pc:chgData name="" userId="" providerId="" clId="Web-{73311ADC-0D50-460A-AD7C-054A5E13C5FA}" dt="2019-03-11T18:01:36.469" v="331"/>
        <pc:sldMkLst>
          <pc:docMk/>
          <pc:sldMk cId="592982666" sldId="461"/>
        </pc:sldMkLst>
        <pc:spChg chg="mod">
          <ac:chgData name="" userId="" providerId="" clId="Web-{73311ADC-0D50-460A-AD7C-054A5E13C5FA}" dt="2019-03-11T18:01:20.547" v="323" actId="20577"/>
          <ac:spMkLst>
            <pc:docMk/>
            <pc:sldMk cId="592982666" sldId="461"/>
            <ac:spMk id="4" creationId="{00000000-0000-0000-0000-000000000000}"/>
          </ac:spMkLst>
        </pc:spChg>
      </pc:sldChg>
      <pc:sldChg chg="addSp delSp modSp add ord replId modNotes">
        <pc:chgData name="" userId="" providerId="" clId="Web-{73311ADC-0D50-460A-AD7C-054A5E13C5FA}" dt="2019-03-11T18:34:18.543" v="642" actId="20577"/>
        <pc:sldMkLst>
          <pc:docMk/>
          <pc:sldMk cId="1567154682" sldId="462"/>
        </pc:sldMkLst>
        <pc:spChg chg="mod">
          <ac:chgData name="" userId="" providerId="" clId="Web-{73311ADC-0D50-460A-AD7C-054A5E13C5FA}" dt="2019-03-11T18:07:15.955" v="374" actId="20577"/>
          <ac:spMkLst>
            <pc:docMk/>
            <pc:sldMk cId="1567154682" sldId="462"/>
            <ac:spMk id="2" creationId="{00000000-0000-0000-0000-000000000000}"/>
          </ac:spMkLst>
        </pc:spChg>
        <pc:spChg chg="mod">
          <ac:chgData name="" userId="" providerId="" clId="Web-{73311ADC-0D50-460A-AD7C-054A5E13C5FA}" dt="2019-03-11T18:34:18.543" v="642" actId="20577"/>
          <ac:spMkLst>
            <pc:docMk/>
            <pc:sldMk cId="1567154682" sldId="462"/>
            <ac:spMk id="3" creationId="{20349C97-5B29-4C28-9592-C216C3F7FD86}"/>
          </ac:spMkLst>
        </pc:spChg>
        <pc:spChg chg="add mod">
          <ac:chgData name="" userId="" providerId="" clId="Web-{73311ADC-0D50-460A-AD7C-054A5E13C5FA}" dt="2019-03-11T18:06:08.439" v="356" actId="14100"/>
          <ac:spMkLst>
            <pc:docMk/>
            <pc:sldMk cId="1567154682" sldId="462"/>
            <ac:spMk id="6" creationId="{BE44BA3E-9769-4ADC-8D42-CE5D85B42449}"/>
          </ac:spMkLst>
        </pc:spChg>
        <pc:picChg chg="del">
          <ac:chgData name="" userId="" providerId="" clId="Web-{73311ADC-0D50-460A-AD7C-054A5E13C5FA}" dt="2019-03-11T18:05:36.048" v="354"/>
          <ac:picMkLst>
            <pc:docMk/>
            <pc:sldMk cId="1567154682" sldId="462"/>
            <ac:picMk id="4" creationId="{00000000-0000-0000-0000-000000000000}"/>
          </ac:picMkLst>
        </pc:picChg>
        <pc:picChg chg="add del">
          <ac:chgData name="" userId="" providerId="" clId="Web-{73311ADC-0D50-460A-AD7C-054A5E13C5FA}" dt="2019-03-11T18:06:35.892" v="368"/>
          <ac:picMkLst>
            <pc:docMk/>
            <pc:sldMk cId="1567154682" sldId="462"/>
            <ac:picMk id="8" creationId="{D5DC6EA1-1462-459D-9ED8-8C52F3952FA7}"/>
          </ac:picMkLst>
        </pc:picChg>
        <pc:picChg chg="add">
          <ac:chgData name="" userId="" providerId="" clId="Web-{73311ADC-0D50-460A-AD7C-054A5E13C5FA}" dt="2019-03-11T18:07:07.455" v="369"/>
          <ac:picMkLst>
            <pc:docMk/>
            <pc:sldMk cId="1567154682" sldId="462"/>
            <ac:picMk id="10" creationId="{35CEE4D1-6088-4524-8BE1-F1B648DB99FF}"/>
          </ac:picMkLst>
        </pc:picChg>
      </pc:sldChg>
      <pc:sldChg chg="modSp add ord replId modNotes">
        <pc:chgData name="" userId="" providerId="" clId="Web-{73311ADC-0D50-460A-AD7C-054A5E13C5FA}" dt="2019-03-11T18:29:56.041" v="634" actId="20577"/>
        <pc:sldMkLst>
          <pc:docMk/>
          <pc:sldMk cId="744853429" sldId="463"/>
        </pc:sldMkLst>
        <pc:spChg chg="mod">
          <ac:chgData name="" userId="" providerId="" clId="Web-{73311ADC-0D50-460A-AD7C-054A5E13C5FA}" dt="2019-03-11T18:10:50.675" v="424" actId="20577"/>
          <ac:spMkLst>
            <pc:docMk/>
            <pc:sldMk cId="744853429" sldId="463"/>
            <ac:spMk id="2" creationId="{00000000-0000-0000-0000-000000000000}"/>
          </ac:spMkLst>
        </pc:spChg>
        <pc:spChg chg="mod">
          <ac:chgData name="" userId="" providerId="" clId="Web-{73311ADC-0D50-460A-AD7C-054A5E13C5FA}" dt="2019-03-11T18:29:56.041" v="634" actId="20577"/>
          <ac:spMkLst>
            <pc:docMk/>
            <pc:sldMk cId="744853429" sldId="463"/>
            <ac:spMk id="3" creationId="{20349C97-5B29-4C28-9592-C216C3F7FD86}"/>
          </ac:spMkLst>
        </pc:spChg>
      </pc:sldChg>
      <pc:sldChg chg="modSp add replId">
        <pc:chgData name="" userId="" providerId="" clId="Web-{73311ADC-0D50-460A-AD7C-054A5E13C5FA}" dt="2019-03-11T18:17:28.209" v="582" actId="20577"/>
        <pc:sldMkLst>
          <pc:docMk/>
          <pc:sldMk cId="4192955458" sldId="464"/>
        </pc:sldMkLst>
        <pc:spChg chg="mod">
          <ac:chgData name="" userId="" providerId="" clId="Web-{73311ADC-0D50-460A-AD7C-054A5E13C5FA}" dt="2019-03-11T18:17:28.209" v="582" actId="20577"/>
          <ac:spMkLst>
            <pc:docMk/>
            <pc:sldMk cId="4192955458" sldId="464"/>
            <ac:spMk id="2" creationId="{00000000-0000-0000-0000-000000000000}"/>
          </ac:spMkLst>
        </pc:spChg>
        <pc:spChg chg="mod">
          <ac:chgData name="" userId="" providerId="" clId="Web-{73311ADC-0D50-460A-AD7C-054A5E13C5FA}" dt="2019-03-11T18:17:25.334" v="580" actId="20577"/>
          <ac:spMkLst>
            <pc:docMk/>
            <pc:sldMk cId="4192955458" sldId="464"/>
            <ac:spMk id="4" creationId="{00000000-0000-0000-0000-000000000000}"/>
          </ac:spMkLst>
        </pc:spChg>
      </pc:sldChg>
      <pc:sldChg chg="modSp add del ord replId">
        <pc:chgData name="" userId="" providerId="" clId="Web-{73311ADC-0D50-460A-AD7C-054A5E13C5FA}" dt="2019-03-11T18:19:50.257" v="619"/>
        <pc:sldMkLst>
          <pc:docMk/>
          <pc:sldMk cId="2242906595" sldId="465"/>
        </pc:sldMkLst>
        <pc:spChg chg="mod">
          <ac:chgData name="" userId="" providerId="" clId="Web-{73311ADC-0D50-460A-AD7C-054A5E13C5FA}" dt="2019-03-11T18:18:17.865" v="588" actId="20577"/>
          <ac:spMkLst>
            <pc:docMk/>
            <pc:sldMk cId="2242906595" sldId="465"/>
            <ac:spMk id="2" creationId="{00000000-0000-0000-0000-000000000000}"/>
          </ac:spMkLst>
        </pc:spChg>
        <pc:spChg chg="mod">
          <ac:chgData name="" userId="" providerId="" clId="Web-{73311ADC-0D50-460A-AD7C-054A5E13C5FA}" dt="2019-03-11T18:18:44.084" v="611" actId="20577"/>
          <ac:spMkLst>
            <pc:docMk/>
            <pc:sldMk cId="2242906595" sldId="465"/>
            <ac:spMk id="4" creationId="{00000000-0000-0000-0000-000000000000}"/>
          </ac:spMkLst>
        </pc:spChg>
      </pc:sldChg>
      <pc:sldChg chg="modSp add">
        <pc:chgData name="" userId="" providerId="" clId="Web-{73311ADC-0D50-460A-AD7C-054A5E13C5FA}" dt="2019-03-11T18:20:00.241" v="623" actId="20577"/>
        <pc:sldMkLst>
          <pc:docMk/>
          <pc:sldMk cId="4187466906" sldId="465"/>
        </pc:sldMkLst>
        <pc:spChg chg="mod">
          <ac:chgData name="" userId="" providerId="" clId="Web-{73311ADC-0D50-460A-AD7C-054A5E13C5FA}" dt="2019-03-11T18:20:00.241" v="623" actId="20577"/>
          <ac:spMkLst>
            <pc:docMk/>
            <pc:sldMk cId="4187466906" sldId="465"/>
            <ac:spMk id="2" creationId="{00000000-0000-0000-0000-000000000000}"/>
          </ac:spMkLst>
        </pc:spChg>
      </pc:sldChg>
      <pc:sldChg chg="modSp add replId modNotes">
        <pc:chgData name="" userId="" providerId="" clId="Web-{73311ADC-0D50-460A-AD7C-054A5E13C5FA}" dt="2019-03-11T18:42:16.468" v="743"/>
        <pc:sldMkLst>
          <pc:docMk/>
          <pc:sldMk cId="1870527681" sldId="466"/>
        </pc:sldMkLst>
        <pc:spChg chg="mod">
          <ac:chgData name="" userId="" providerId="" clId="Web-{73311ADC-0D50-460A-AD7C-054A5E13C5FA}" dt="2019-03-11T18:36:58.280" v="668" actId="20577"/>
          <ac:spMkLst>
            <pc:docMk/>
            <pc:sldMk cId="1870527681" sldId="466"/>
            <ac:spMk id="3" creationId="{20349C97-5B29-4C28-9592-C216C3F7FD86}"/>
          </ac:spMkLst>
        </pc:spChg>
      </pc:sldChg>
      <pc:sldChg chg="modSp add ord replId">
        <pc:chgData name="" userId="" providerId="" clId="Web-{73311ADC-0D50-460A-AD7C-054A5E13C5FA}" dt="2019-03-11T18:42:44.046" v="760" actId="20577"/>
        <pc:sldMkLst>
          <pc:docMk/>
          <pc:sldMk cId="2724443780" sldId="467"/>
        </pc:sldMkLst>
        <pc:spChg chg="mod">
          <ac:chgData name="" userId="" providerId="" clId="Web-{73311ADC-0D50-460A-AD7C-054A5E13C5FA}" dt="2019-03-11T18:42:28.655" v="747" actId="20577"/>
          <ac:spMkLst>
            <pc:docMk/>
            <pc:sldMk cId="2724443780" sldId="467"/>
            <ac:spMk id="2" creationId="{00000000-0000-0000-0000-000000000000}"/>
          </ac:spMkLst>
        </pc:spChg>
        <pc:spChg chg="mod">
          <ac:chgData name="" userId="" providerId="" clId="Web-{73311ADC-0D50-460A-AD7C-054A5E13C5FA}" dt="2019-03-11T18:42:44.046" v="760" actId="20577"/>
          <ac:spMkLst>
            <pc:docMk/>
            <pc:sldMk cId="2724443780" sldId="467"/>
            <ac:spMk id="4" creationId="{00000000-0000-0000-0000-000000000000}"/>
          </ac:spMkLst>
        </pc:spChg>
      </pc:sldChg>
      <pc:sldChg chg="modSp add ord replId">
        <pc:chgData name="" userId="" providerId="" clId="Web-{73311ADC-0D50-460A-AD7C-054A5E13C5FA}" dt="2019-03-11T18:45:27.844" v="841" actId="14100"/>
        <pc:sldMkLst>
          <pc:docMk/>
          <pc:sldMk cId="2994656242" sldId="468"/>
        </pc:sldMkLst>
        <pc:spChg chg="mod">
          <ac:chgData name="" userId="" providerId="" clId="Web-{73311ADC-0D50-460A-AD7C-054A5E13C5FA}" dt="2019-03-11T18:45:22.750" v="840" actId="20577"/>
          <ac:spMkLst>
            <pc:docMk/>
            <pc:sldMk cId="2994656242" sldId="468"/>
            <ac:spMk id="2" creationId="{00000000-0000-0000-0000-000000000000}"/>
          </ac:spMkLst>
        </pc:spChg>
        <pc:spChg chg="mod">
          <ac:chgData name="" userId="" providerId="" clId="Web-{73311ADC-0D50-460A-AD7C-054A5E13C5FA}" dt="2019-03-11T18:45:27.844" v="841" actId="14100"/>
          <ac:spMkLst>
            <pc:docMk/>
            <pc:sldMk cId="2994656242" sldId="468"/>
            <ac:spMk id="4" creationId="{00000000-0000-0000-0000-000000000000}"/>
          </ac:spMkLst>
        </pc:spChg>
      </pc:sldChg>
      <pc:sldChg chg="addSp delSp modSp add ord replId modNotes">
        <pc:chgData name="" userId="" providerId="" clId="Web-{73311ADC-0D50-460A-AD7C-054A5E13C5FA}" dt="2019-03-11T18:55:17.519" v="1057" actId="14100"/>
        <pc:sldMkLst>
          <pc:docMk/>
          <pc:sldMk cId="3419316799" sldId="469"/>
        </pc:sldMkLst>
        <pc:spChg chg="mod">
          <ac:chgData name="" userId="" providerId="" clId="Web-{73311ADC-0D50-460A-AD7C-054A5E13C5FA}" dt="2019-03-11T18:46:19.907" v="863" actId="20577"/>
          <ac:spMkLst>
            <pc:docMk/>
            <pc:sldMk cId="3419316799" sldId="469"/>
            <ac:spMk id="2" creationId="{00000000-0000-0000-0000-000000000000}"/>
          </ac:spMkLst>
        </pc:spChg>
        <pc:spChg chg="mod">
          <ac:chgData name="" userId="" providerId="" clId="Web-{73311ADC-0D50-460A-AD7C-054A5E13C5FA}" dt="2019-03-11T18:55:17.519" v="1057" actId="14100"/>
          <ac:spMkLst>
            <pc:docMk/>
            <pc:sldMk cId="3419316799" sldId="469"/>
            <ac:spMk id="3" creationId="{20349C97-5B29-4C28-9592-C216C3F7FD86}"/>
          </ac:spMkLst>
        </pc:spChg>
        <pc:picChg chg="add">
          <ac:chgData name="" userId="" providerId="" clId="Web-{73311ADC-0D50-460A-AD7C-054A5E13C5FA}" dt="2019-03-11T18:48:22.235" v="910"/>
          <ac:picMkLst>
            <pc:docMk/>
            <pc:sldMk cId="3419316799" sldId="469"/>
            <ac:picMk id="4" creationId="{B0FE6849-5CB4-43F2-BF2B-FA92E991C35F}"/>
          </ac:picMkLst>
        </pc:picChg>
        <pc:picChg chg="del">
          <ac:chgData name="" userId="" providerId="" clId="Web-{73311ADC-0D50-460A-AD7C-054A5E13C5FA}" dt="2019-03-11T18:46:02.594" v="848"/>
          <ac:picMkLst>
            <pc:docMk/>
            <pc:sldMk cId="3419316799" sldId="469"/>
            <ac:picMk id="10" creationId="{35CEE4D1-6088-4524-8BE1-F1B648DB99FF}"/>
          </ac:picMkLst>
        </pc:picChg>
      </pc:sldChg>
      <pc:sldChg chg="modSp add ord replId">
        <pc:chgData name="" userId="" providerId="" clId="Web-{73311ADC-0D50-460A-AD7C-054A5E13C5FA}" dt="2019-03-11T18:57:34.489" v="1062" actId="20577"/>
        <pc:sldMkLst>
          <pc:docMk/>
          <pc:sldMk cId="3485771450" sldId="470"/>
        </pc:sldMkLst>
        <pc:spChg chg="mod">
          <ac:chgData name="" userId="" providerId="" clId="Web-{73311ADC-0D50-460A-AD7C-054A5E13C5FA}" dt="2019-03-11T18:57:34.489" v="1062" actId="20577"/>
          <ac:spMkLst>
            <pc:docMk/>
            <pc:sldMk cId="3485771450" sldId="470"/>
            <ac:spMk id="4" creationId="{00000000-0000-0000-0000-000000000000}"/>
          </ac:spMkLst>
        </pc:spChg>
      </pc:sldChg>
      <pc:sldChg chg="delSp modSp add ord replId">
        <pc:chgData name="" userId="" providerId="" clId="Web-{73311ADC-0D50-460A-AD7C-054A5E13C5FA}" dt="2019-03-11T18:58:24.223" v="1079"/>
        <pc:sldMkLst>
          <pc:docMk/>
          <pc:sldMk cId="1535002143" sldId="471"/>
        </pc:sldMkLst>
        <pc:spChg chg="mod">
          <ac:chgData name="" userId="" providerId="" clId="Web-{73311ADC-0D50-460A-AD7C-054A5E13C5FA}" dt="2019-03-11T18:58:21.598" v="1075" actId="20577"/>
          <ac:spMkLst>
            <pc:docMk/>
            <pc:sldMk cId="1535002143" sldId="471"/>
            <ac:spMk id="2" creationId="{00000000-0000-0000-0000-000000000000}"/>
          </ac:spMkLst>
        </pc:spChg>
        <pc:picChg chg="del mod">
          <ac:chgData name="" userId="" providerId="" clId="Web-{73311ADC-0D50-460A-AD7C-054A5E13C5FA}" dt="2019-03-11T18:58:24.223" v="1079"/>
          <ac:picMkLst>
            <pc:docMk/>
            <pc:sldMk cId="1535002143" sldId="471"/>
            <ac:picMk id="4" creationId="{B0FE6849-5CB4-43F2-BF2B-FA92E991C35F}"/>
          </ac:picMkLst>
        </pc:picChg>
      </pc:sldChg>
    </pc:docChg>
  </pc:docChgLst>
  <pc:docChgLst>
    <pc:chgData clId="Web-{F45B44FF-C2E5-46F2-85A4-B6EA12562E78}"/>
    <pc:docChg chg="modSld">
      <pc:chgData name="" userId="" providerId="" clId="Web-{F45B44FF-C2E5-46F2-85A4-B6EA12562E78}" dt="2019-02-22T00:01:16.945" v="34" actId="14100"/>
      <pc:docMkLst>
        <pc:docMk/>
      </pc:docMkLst>
      <pc:sldChg chg="modSp">
        <pc:chgData name="" userId="" providerId="" clId="Web-{F45B44FF-C2E5-46F2-85A4-B6EA12562E78}" dt="2019-02-22T00:00:50.693" v="32" actId="14100"/>
        <pc:sldMkLst>
          <pc:docMk/>
          <pc:sldMk cId="3410608009" sldId="339"/>
        </pc:sldMkLst>
        <pc:spChg chg="mod">
          <ac:chgData name="" userId="" providerId="" clId="Web-{F45B44FF-C2E5-46F2-85A4-B6EA12562E78}" dt="2019-02-22T00:00:19.614" v="27" actId="20577"/>
          <ac:spMkLst>
            <pc:docMk/>
            <pc:sldMk cId="3410608009" sldId="339"/>
            <ac:spMk id="2" creationId="{00000000-0000-0000-0000-000000000000}"/>
          </ac:spMkLst>
        </pc:spChg>
        <pc:picChg chg="mod">
          <ac:chgData name="" userId="" providerId="" clId="Web-{F45B44FF-C2E5-46F2-85A4-B6EA12562E78}" dt="2019-02-22T00:00:50.693" v="32" actId="14100"/>
          <ac:picMkLst>
            <pc:docMk/>
            <pc:sldMk cId="3410608009" sldId="339"/>
            <ac:picMk id="11" creationId="{CC421933-0A4F-4931-8C52-FBEB6AC51FFD}"/>
          </ac:picMkLst>
        </pc:picChg>
      </pc:sldChg>
      <pc:sldChg chg="addSp delSp modSp">
        <pc:chgData name="" userId="" providerId="" clId="Web-{F45B44FF-C2E5-46F2-85A4-B6EA12562E78}" dt="2019-02-22T00:01:16.945" v="34" actId="14100"/>
        <pc:sldMkLst>
          <pc:docMk/>
          <pc:sldMk cId="909841378" sldId="384"/>
        </pc:sldMkLst>
        <pc:spChg chg="del">
          <ac:chgData name="" userId="" providerId="" clId="Web-{F45B44FF-C2E5-46F2-85A4-B6EA12562E78}" dt="2019-02-21T23:59:29.284" v="7"/>
          <ac:spMkLst>
            <pc:docMk/>
            <pc:sldMk cId="909841378" sldId="384"/>
            <ac:spMk id="2" creationId="{00000000-0000-0000-0000-000000000000}"/>
          </ac:spMkLst>
        </pc:spChg>
        <pc:spChg chg="del">
          <ac:chgData name="" userId="" providerId="" clId="Web-{F45B44FF-C2E5-46F2-85A4-B6EA12562E78}" dt="2019-02-21T23:59:03.345" v="2"/>
          <ac:spMkLst>
            <pc:docMk/>
            <pc:sldMk cId="909841378" sldId="384"/>
            <ac:spMk id="3" creationId="{00000000-0000-0000-0000-000000000000}"/>
          </ac:spMkLst>
        </pc:spChg>
        <pc:spChg chg="add del mod">
          <ac:chgData name="" userId="" providerId="" clId="Web-{F45B44FF-C2E5-46F2-85A4-B6EA12562E78}" dt="2019-02-21T23:59:40.909" v="9"/>
          <ac:spMkLst>
            <pc:docMk/>
            <pc:sldMk cId="909841378" sldId="384"/>
            <ac:spMk id="9" creationId="{47A2554F-7372-47AC-8440-D62EC57156B7}"/>
          </ac:spMkLst>
        </pc:spChg>
        <pc:picChg chg="add mod">
          <ac:chgData name="" userId="" providerId="" clId="Web-{F45B44FF-C2E5-46F2-85A4-B6EA12562E78}" dt="2019-02-22T00:01:16.945" v="34" actId="14100"/>
          <ac:picMkLst>
            <pc:docMk/>
            <pc:sldMk cId="909841378" sldId="384"/>
            <ac:picMk id="5" creationId="{10FF9F5A-FD8C-49D7-A8AA-FBB78F3C8A8E}"/>
          </ac:picMkLst>
        </pc:picChg>
      </pc:sldChg>
      <pc:sldChg chg="modSp">
        <pc:chgData name="" userId="" providerId="" clId="Web-{F45B44FF-C2E5-46F2-85A4-B6EA12562E78}" dt="2019-02-22T00:00:31.896" v="30" actId="14100"/>
        <pc:sldMkLst>
          <pc:docMk/>
          <pc:sldMk cId="2020734386" sldId="385"/>
        </pc:sldMkLst>
        <pc:spChg chg="mod">
          <ac:chgData name="" userId="" providerId="" clId="Web-{F45B44FF-C2E5-46F2-85A4-B6EA12562E78}" dt="2019-02-22T00:00:08.145" v="18" actId="20577"/>
          <ac:spMkLst>
            <pc:docMk/>
            <pc:sldMk cId="2020734386" sldId="385"/>
            <ac:spMk id="2" creationId="{00000000-0000-0000-0000-000000000000}"/>
          </ac:spMkLst>
        </pc:spChg>
        <pc:picChg chg="mod ord">
          <ac:chgData name="" userId="" providerId="" clId="Web-{F45B44FF-C2E5-46F2-85A4-B6EA12562E78}" dt="2019-02-22T00:00:31.896" v="30" actId="14100"/>
          <ac:picMkLst>
            <pc:docMk/>
            <pc:sldMk cId="2020734386" sldId="385"/>
            <ac:picMk id="3" creationId="{FFD8C53F-24A2-453B-8400-E620CAC0D196}"/>
          </ac:picMkLst>
        </pc:picChg>
      </pc:sldChg>
    </pc:docChg>
  </pc:docChgLst>
  <pc:docChgLst>
    <pc:chgData clId="Web-{22469785-E087-4EF5-B554-073277841B1F}"/>
    <pc:docChg chg="modSld">
      <pc:chgData name="" userId="" providerId="" clId="Web-{22469785-E087-4EF5-B554-073277841B1F}" dt="2019-02-22T22:33:14.096" v="64" actId="20577"/>
      <pc:docMkLst>
        <pc:docMk/>
      </pc:docMkLst>
      <pc:sldChg chg="modSp">
        <pc:chgData name="" userId="" providerId="" clId="Web-{22469785-E087-4EF5-B554-073277841B1F}" dt="2019-02-22T22:32:40.814" v="56" actId="20577"/>
        <pc:sldMkLst>
          <pc:docMk/>
          <pc:sldMk cId="3410608009" sldId="339"/>
        </pc:sldMkLst>
        <pc:spChg chg="mod">
          <ac:chgData name="" userId="" providerId="" clId="Web-{22469785-E087-4EF5-B554-073277841B1F}" dt="2019-02-22T22:31:02.939" v="14" actId="20577"/>
          <ac:spMkLst>
            <pc:docMk/>
            <pc:sldMk cId="3410608009" sldId="339"/>
            <ac:spMk id="2" creationId="{00000000-0000-0000-0000-000000000000}"/>
          </ac:spMkLst>
        </pc:spChg>
        <pc:spChg chg="mod">
          <ac:chgData name="" userId="" providerId="" clId="Web-{22469785-E087-4EF5-B554-073277841B1F}" dt="2019-02-22T22:32:40.814" v="56" actId="20577"/>
          <ac:spMkLst>
            <pc:docMk/>
            <pc:sldMk cId="3410608009" sldId="339"/>
            <ac:spMk id="5" creationId="{00000000-0000-0000-0000-000000000000}"/>
          </ac:spMkLst>
        </pc:spChg>
        <pc:spChg chg="mod">
          <ac:chgData name="" userId="" providerId="" clId="Web-{22469785-E087-4EF5-B554-073277841B1F}" dt="2019-02-22T22:32:27.393" v="51" actId="14100"/>
          <ac:spMkLst>
            <pc:docMk/>
            <pc:sldMk cId="3410608009" sldId="339"/>
            <ac:spMk id="9" creationId="{00000000-0000-0000-0000-000000000000}"/>
          </ac:spMkLst>
        </pc:spChg>
        <pc:spChg chg="mod">
          <ac:chgData name="" userId="" providerId="" clId="Web-{22469785-E087-4EF5-B554-073277841B1F}" dt="2019-02-22T22:31:53.533" v="32" actId="20577"/>
          <ac:spMkLst>
            <pc:docMk/>
            <pc:sldMk cId="3410608009" sldId="339"/>
            <ac:spMk id="10" creationId="{00000000-0000-0000-0000-000000000000}"/>
          </ac:spMkLst>
        </pc:spChg>
        <pc:spChg chg="mod">
          <ac:chgData name="" userId="" providerId="" clId="Web-{22469785-E087-4EF5-B554-073277841B1F}" dt="2019-02-22T22:32:08.783" v="41" actId="20577"/>
          <ac:spMkLst>
            <pc:docMk/>
            <pc:sldMk cId="3410608009" sldId="339"/>
            <ac:spMk id="12" creationId="{00000000-0000-0000-0000-000000000000}"/>
          </ac:spMkLst>
        </pc:spChg>
      </pc:sldChg>
      <pc:sldChg chg="modSp">
        <pc:chgData name="" userId="" providerId="" clId="Web-{22469785-E087-4EF5-B554-073277841B1F}" dt="2019-02-22T22:33:13.205" v="62" actId="20577"/>
        <pc:sldMkLst>
          <pc:docMk/>
          <pc:sldMk cId="3197419527" sldId="388"/>
        </pc:sldMkLst>
        <pc:spChg chg="mod">
          <ac:chgData name="" userId="" providerId="" clId="Web-{22469785-E087-4EF5-B554-073277841B1F}" dt="2019-02-22T22:33:13.205" v="62" actId="20577"/>
          <ac:spMkLst>
            <pc:docMk/>
            <pc:sldMk cId="3197419527" sldId="388"/>
            <ac:spMk id="2" creationId="{00000000-0000-0000-0000-000000000000}"/>
          </ac:spMkLst>
        </pc:spChg>
      </pc:sldChg>
    </pc:docChg>
  </pc:docChgLst>
  <pc:docChgLst>
    <pc:chgData clId="Web-{084F36BC-0FC7-4946-BCC5-7F128315C12C}"/>
    <pc:docChg chg="addSld delSld modSld">
      <pc:chgData name="" userId="" providerId="" clId="Web-{084F36BC-0FC7-4946-BCC5-7F128315C12C}" dt="2019-02-22T21:08:20.757" v="16" actId="14100"/>
      <pc:docMkLst>
        <pc:docMk/>
      </pc:docMkLst>
      <pc:sldChg chg="addSp delSp modSp">
        <pc:chgData name="" userId="" providerId="" clId="Web-{084F36BC-0FC7-4946-BCC5-7F128315C12C}" dt="2019-02-22T21:05:35.296" v="2"/>
        <pc:sldMkLst>
          <pc:docMk/>
          <pc:sldMk cId="2552205524" sldId="340"/>
        </pc:sldMkLst>
        <pc:picChg chg="add del mod">
          <ac:chgData name="" userId="" providerId="" clId="Web-{084F36BC-0FC7-4946-BCC5-7F128315C12C}" dt="2019-02-22T21:05:35.296" v="2"/>
          <ac:picMkLst>
            <pc:docMk/>
            <pc:sldMk cId="2552205524" sldId="340"/>
            <ac:picMk id="4" creationId="{2832CB62-2AA2-44B1-892B-72230FEC5FE4}"/>
          </ac:picMkLst>
        </pc:picChg>
      </pc:sldChg>
      <pc:sldChg chg="addSp modSp">
        <pc:chgData name="" userId="" providerId="" clId="Web-{084F36BC-0FC7-4946-BCC5-7F128315C12C}" dt="2019-02-22T21:08:20.757" v="16" actId="14100"/>
        <pc:sldMkLst>
          <pc:docMk/>
          <pc:sldMk cId="4200927539" sldId="342"/>
        </pc:sldMkLst>
        <pc:picChg chg="add mod">
          <ac:chgData name="" userId="" providerId="" clId="Web-{084F36BC-0FC7-4946-BCC5-7F128315C12C}" dt="2019-02-22T21:08:20.757" v="16" actId="14100"/>
          <ac:picMkLst>
            <pc:docMk/>
            <pc:sldMk cId="4200927539" sldId="342"/>
            <ac:picMk id="4" creationId="{6B2E59B0-855C-44E2-8031-C5F8C8441FCA}"/>
          </ac:picMkLst>
        </pc:picChg>
      </pc:sldChg>
      <pc:sldChg chg="addSp delSp modSp new">
        <pc:chgData name="" userId="" providerId="" clId="Web-{084F36BC-0FC7-4946-BCC5-7F128315C12C}" dt="2019-02-22T21:06:51.597" v="9" actId="14100"/>
        <pc:sldMkLst>
          <pc:docMk/>
          <pc:sldMk cId="1997129790" sldId="386"/>
        </pc:sldMkLst>
        <pc:spChg chg="del">
          <ac:chgData name="" userId="" providerId="" clId="Web-{084F36BC-0FC7-4946-BCC5-7F128315C12C}" dt="2019-02-22T21:06:28.346" v="5"/>
          <ac:spMkLst>
            <pc:docMk/>
            <pc:sldMk cId="1997129790" sldId="386"/>
            <ac:spMk id="3" creationId="{5DCB2A11-0321-433F-A452-3DC6210E7E78}"/>
          </ac:spMkLst>
        </pc:spChg>
        <pc:picChg chg="add mod ord">
          <ac:chgData name="" userId="" providerId="" clId="Web-{084F36BC-0FC7-4946-BCC5-7F128315C12C}" dt="2019-02-22T21:06:51.597" v="9" actId="14100"/>
          <ac:picMkLst>
            <pc:docMk/>
            <pc:sldMk cId="1997129790" sldId="386"/>
            <ac:picMk id="4" creationId="{55DF76BA-F3D5-4B07-B83F-64F3FC866B51}"/>
          </ac:picMkLst>
        </pc:picChg>
      </pc:sldChg>
      <pc:sldChg chg="new del">
        <pc:chgData name="" userId="" providerId="" clId="Web-{084F36BC-0FC7-4946-BCC5-7F128315C12C}" dt="2019-02-22T21:05:48.844" v="3"/>
        <pc:sldMkLst>
          <pc:docMk/>
          <pc:sldMk cId="3064572422" sldId="38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kelli\AppData\Local\Microsoft\Windows\Temporary%20Internet%20Files\Content.Outlook\VRVME52U\Knox%20PN%20Budget%20for%20Ad%20Hoc%2002282018%20(0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scentm\Documents\turn%20the%20curve%20graph.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elli\AppData\Local\Microsoft\Windows\Temporary%20Internet%20Files\Content.Outlook\VRVME52U\Knox%20PN%20Budget%20for%20Ad%20Hoc%2002282018%20(0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'Pipeline Budget'!$A$3</c15:sqref>
                        </c15:formulaRef>
                      </c:ext>
                    </c:extLst>
                    <c:strCache>
                      <c:ptCount val="1"/>
                      <c:pt idx="0">
                        <c:v>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1D-4F73-8BA8-0BB2657897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1D-4F73-8BA8-0BB2657897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1D-4F73-8BA8-0BB2657897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1D-4F73-8BA8-0BB26578977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1D-4F73-8BA8-0BB26578977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51D-4F73-8BA8-0BB26578977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51D-4F73-8BA8-0BB26578977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51D-4F73-8BA8-0BB26578977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51D-4F73-8BA8-0BB26578977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'Pipeline Budget'!$B$2:$J$2</c15:sqref>
                        </c15:formulaRef>
                      </c:ext>
                    </c:extLst>
                    <c:strCache>
                      <c:ptCount val="9"/>
                      <c:pt idx="0">
                        <c:v>Early Childhood</c:v>
                      </c:pt>
                      <c:pt idx="1">
                        <c:v>Family Engagement</c:v>
                      </c:pt>
                      <c:pt idx="2">
                        <c:v>Elementary</c:v>
                      </c:pt>
                      <c:pt idx="3">
                        <c:v>Elementary Wraparound</c:v>
                      </c:pt>
                      <c:pt idx="4">
                        <c:v>Middle</c:v>
                      </c:pt>
                      <c:pt idx="5">
                        <c:v>Middle Wraparound</c:v>
                      </c:pt>
                      <c:pt idx="6">
                        <c:v>High</c:v>
                      </c:pt>
                      <c:pt idx="7">
                        <c:v>High Wraparound</c:v>
                      </c:pt>
                      <c:pt idx="8">
                        <c:v>Post-Secondary</c:v>
                      </c:pt>
                    </c:strCache>
                  </c:strRef>
                </c:cat>
                <c:val>
                  <c:numRef>
                    <c:extLst>
                      <c:ext uri="{02D57815-91ED-43cb-92C2-25804820EDAC}">
                        <c15:formulaRef>
                          <c15:sqref>'Pipeline Budget'!$B$3:$J$3</c15:sqref>
                        </c15:formulaRef>
                      </c:ext>
                    </c:extLst>
                    <c:numCache>
                      <c:formatCode>_("$"* #,##0_);_("$"* \(#,##0\);_("$"* "-"??_);_(@_)</c:formatCode>
                      <c:ptCount val="9"/>
                      <c:pt idx="0">
                        <c:v>740675.01</c:v>
                      </c:pt>
                      <c:pt idx="1">
                        <c:v>292803.58</c:v>
                      </c:pt>
                      <c:pt idx="2">
                        <c:v>1649269.49</c:v>
                      </c:pt>
                      <c:pt idx="3">
                        <c:v>587640.14</c:v>
                      </c:pt>
                      <c:pt idx="4">
                        <c:v>918475.83</c:v>
                      </c:pt>
                      <c:pt idx="5">
                        <c:v>334036.75</c:v>
                      </c:pt>
                      <c:pt idx="6">
                        <c:v>880135.25</c:v>
                      </c:pt>
                      <c:pt idx="7">
                        <c:v>395569.62</c:v>
                      </c:pt>
                      <c:pt idx="8">
                        <c:v>201394.33</c:v>
                      </c:pt>
                    </c:numCache>
                  </c:numRef>
                </c:val>
                <c:extLst>
                  <c:ext xmlns:c16="http://schemas.microsoft.com/office/drawing/2014/chart" uri="{C3380CC4-5D6E-409C-BE32-E72D297353CC}">
                    <c16:uniqueId val="{00000000-D697-42D0-9FD2-2EAE51E30020}"/>
                  </c:ext>
                </c:extLst>
              </c15:ser>
            </c15:filteredPieSeries>
          </c:ext>
        </c:extLst>
      </c:pieChart>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MATH by Grade</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43.1</c:v>
                </c:pt>
                <c:pt idx="1">
                  <c:v>48.5</c:v>
                </c:pt>
                <c:pt idx="2">
                  <c:v>60.9</c:v>
                </c:pt>
                <c:pt idx="3">
                  <c:v>63.4</c:v>
                </c:pt>
                <c:pt idx="4">
                  <c:v>56.4</c:v>
                </c:pt>
                <c:pt idx="5">
                  <c:v>47.7</c:v>
                </c:pt>
                <c:pt idx="6">
                  <c:v>33</c:v>
                </c:pt>
              </c:numCache>
            </c:numRef>
          </c:val>
          <c:extLst>
            <c:ext xmlns:c16="http://schemas.microsoft.com/office/drawing/2014/chart" uri="{C3380CC4-5D6E-409C-BE32-E72D297353CC}">
              <c16:uniqueId val="{00000000-0702-40B7-820E-2AD062340297}"/>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solidFill>
          <a:schemeClr val="lt1"/>
        </a:solidFill>
        <a:ln w="25400" cap="flat" cmpd="sng" algn="ctr">
          <a:solidFill>
            <a:schemeClr val="accent2"/>
          </a:solidFill>
          <a:prstDash val="solid"/>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MATH by Grade</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31.9</c:v>
                </c:pt>
                <c:pt idx="1">
                  <c:v>57.1</c:v>
                </c:pt>
                <c:pt idx="2">
                  <c:v>55.6</c:v>
                </c:pt>
                <c:pt idx="3">
                  <c:v>67.3</c:v>
                </c:pt>
                <c:pt idx="4">
                  <c:v>58.7</c:v>
                </c:pt>
                <c:pt idx="5">
                  <c:v>64.900000000000006</c:v>
                </c:pt>
                <c:pt idx="6">
                  <c:v>27.5</c:v>
                </c:pt>
              </c:numCache>
            </c:numRef>
          </c:val>
          <c:extLst>
            <c:ext xmlns:c16="http://schemas.microsoft.com/office/drawing/2014/chart" uri="{C3380CC4-5D6E-409C-BE32-E72D297353CC}">
              <c16:uniqueId val="{00000000-6916-4BB0-A4CB-35D29F8ACC00}"/>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MATH by Grade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50.5</c:v>
                </c:pt>
                <c:pt idx="1">
                  <c:v>58.3</c:v>
                </c:pt>
                <c:pt idx="2">
                  <c:v>74.900000000000006</c:v>
                </c:pt>
                <c:pt idx="3">
                  <c:v>71.599999999999994</c:v>
                </c:pt>
                <c:pt idx="4">
                  <c:v>66.900000000000006</c:v>
                </c:pt>
                <c:pt idx="5">
                  <c:v>53.4</c:v>
                </c:pt>
                <c:pt idx="6">
                  <c:v>46.9</c:v>
                </c:pt>
              </c:numCache>
            </c:numRef>
          </c:val>
          <c:extLst>
            <c:ext xmlns:c16="http://schemas.microsoft.com/office/drawing/2014/chart" uri="{C3380CC4-5D6E-409C-BE32-E72D297353CC}">
              <c16:uniqueId val="{00000000-CF37-4C01-B56B-AF51AE5F4DC1}"/>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MATH by Grade</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40.1</c:v>
                </c:pt>
                <c:pt idx="1">
                  <c:v>42.2</c:v>
                </c:pt>
                <c:pt idx="2">
                  <c:v>52.1</c:v>
                </c:pt>
                <c:pt idx="3">
                  <c:v>56.8</c:v>
                </c:pt>
                <c:pt idx="4">
                  <c:v>47.7</c:v>
                </c:pt>
                <c:pt idx="5">
                  <c:v>40.799999999999997</c:v>
                </c:pt>
                <c:pt idx="6">
                  <c:v>22.7</c:v>
                </c:pt>
              </c:numCache>
            </c:numRef>
          </c:val>
          <c:extLst>
            <c:ext xmlns:c16="http://schemas.microsoft.com/office/drawing/2014/chart" uri="{C3380CC4-5D6E-409C-BE32-E72D297353CC}">
              <c16:uniqueId val="{00000000-8558-41CF-B201-F536D1C4CAFE}"/>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a:t>
            </a:r>
            <a:r>
              <a:rPr lang="en-US" dirty="0" smtClean="0"/>
              <a:t>MATH </a:t>
            </a:r>
            <a:r>
              <a:rPr lang="en-US" dirty="0"/>
              <a:t>by </a:t>
            </a:r>
            <a:r>
              <a:rPr lang="en-US" dirty="0" smtClean="0"/>
              <a:t>Elementary</a:t>
            </a:r>
            <a:r>
              <a:rPr lang="en-US" baseline="0" dirty="0" smtClean="0"/>
              <a:t> School</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Sheet1!$A$2:$A$11</c:f>
              <c:strCache>
                <c:ptCount val="10"/>
                <c:pt idx="0">
                  <c:v>Barbourville Elementary</c:v>
                </c:pt>
                <c:pt idx="1">
                  <c:v>Corbin Elementary </c:v>
                </c:pt>
                <c:pt idx="2">
                  <c:v>Corbin Intermediate</c:v>
                </c:pt>
                <c:pt idx="3">
                  <c:v>Central Elementary</c:v>
                </c:pt>
                <c:pt idx="4">
                  <c:v>Dewitt Elementary</c:v>
                </c:pt>
                <c:pt idx="5">
                  <c:v>Flat Lick Elementary</c:v>
                </c:pt>
                <c:pt idx="6">
                  <c:v>GR Hampton Elementary</c:v>
                </c:pt>
                <c:pt idx="7">
                  <c:v>Girdler Elementary</c:v>
                </c:pt>
                <c:pt idx="8">
                  <c:v>Jesse D. Lay Elementary</c:v>
                </c:pt>
                <c:pt idx="9">
                  <c:v>Lynn Camp Elementary</c:v>
                </c:pt>
              </c:strCache>
            </c:strRef>
          </c:cat>
          <c:val>
            <c:numRef>
              <c:f>Sheet1!$B$2:$B$11</c:f>
              <c:numCache>
                <c:formatCode>General</c:formatCode>
                <c:ptCount val="10"/>
                <c:pt idx="0">
                  <c:v>48.2</c:v>
                </c:pt>
                <c:pt idx="1">
                  <c:v>54.2</c:v>
                </c:pt>
                <c:pt idx="2">
                  <c:v>74.900000000000006</c:v>
                </c:pt>
                <c:pt idx="3">
                  <c:v>51.9</c:v>
                </c:pt>
                <c:pt idx="4">
                  <c:v>51.1</c:v>
                </c:pt>
                <c:pt idx="5">
                  <c:v>45.2</c:v>
                </c:pt>
                <c:pt idx="6">
                  <c:v>74.2</c:v>
                </c:pt>
                <c:pt idx="7">
                  <c:v>50.2</c:v>
                </c:pt>
                <c:pt idx="8">
                  <c:v>50.8</c:v>
                </c:pt>
                <c:pt idx="9">
                  <c:v>32.6</c:v>
                </c:pt>
              </c:numCache>
            </c:numRef>
          </c:val>
          <c:extLst>
            <c:ext xmlns:c16="http://schemas.microsoft.com/office/drawing/2014/chart" uri="{C3380CC4-5D6E-409C-BE32-E72D297353CC}">
              <c16:uniqueId val="{00000000-0EA4-4C37-A14F-AE43C29BD7E3}"/>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MATH by </a:t>
            </a:r>
            <a:r>
              <a:rPr lang="en-US" dirty="0" smtClean="0"/>
              <a:t>Middle School</a:t>
            </a:r>
            <a:endParaRPr lang="en-US"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Barbourville Middle</c:v>
                </c:pt>
                <c:pt idx="1">
                  <c:v>Corbin Middle</c:v>
                </c:pt>
                <c:pt idx="2">
                  <c:v>Knox County Middle</c:v>
                </c:pt>
                <c:pt idx="3">
                  <c:v>Lynn Camp Middle</c:v>
                </c:pt>
              </c:strCache>
            </c:strRef>
          </c:cat>
          <c:val>
            <c:numRef>
              <c:f>Sheet1!$B$2:$B$5</c:f>
              <c:numCache>
                <c:formatCode>General</c:formatCode>
                <c:ptCount val="4"/>
                <c:pt idx="0">
                  <c:v>63.7</c:v>
                </c:pt>
                <c:pt idx="1">
                  <c:v>63.9</c:v>
                </c:pt>
                <c:pt idx="2">
                  <c:v>50.9</c:v>
                </c:pt>
                <c:pt idx="3">
                  <c:v>30.4</c:v>
                </c:pt>
              </c:numCache>
            </c:numRef>
          </c:val>
          <c:extLst>
            <c:ext xmlns:c16="http://schemas.microsoft.com/office/drawing/2014/chart" uri="{C3380CC4-5D6E-409C-BE32-E72D297353CC}">
              <c16:uniqueId val="{00000000-72B3-4874-8019-1D6B5BB0F3F2}"/>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READING by Grade</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54</c:v>
                </c:pt>
                <c:pt idx="1">
                  <c:v>54.9</c:v>
                </c:pt>
                <c:pt idx="2">
                  <c:v>66.599999999999994</c:v>
                </c:pt>
                <c:pt idx="3">
                  <c:v>67.900000000000006</c:v>
                </c:pt>
                <c:pt idx="4">
                  <c:v>63.4</c:v>
                </c:pt>
                <c:pt idx="5">
                  <c:v>68.599999999999994</c:v>
                </c:pt>
                <c:pt idx="6">
                  <c:v>40.1</c:v>
                </c:pt>
              </c:numCache>
            </c:numRef>
          </c:val>
          <c:extLst>
            <c:ext xmlns:c16="http://schemas.microsoft.com/office/drawing/2014/chart" uri="{C3380CC4-5D6E-409C-BE32-E72D297353CC}">
              <c16:uniqueId val="{00000000-247F-4DAC-AC3D-79C79CE01086}"/>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READING by Grade</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57.4</c:v>
                </c:pt>
                <c:pt idx="1">
                  <c:v>67.3</c:v>
                </c:pt>
                <c:pt idx="2">
                  <c:v>73.3</c:v>
                </c:pt>
                <c:pt idx="3">
                  <c:v>65.400000000000006</c:v>
                </c:pt>
                <c:pt idx="4">
                  <c:v>78.3</c:v>
                </c:pt>
                <c:pt idx="5">
                  <c:v>75.7</c:v>
                </c:pt>
                <c:pt idx="6">
                  <c:v>37.700000000000003</c:v>
                </c:pt>
              </c:numCache>
            </c:numRef>
          </c:val>
          <c:extLst>
            <c:ext xmlns:c16="http://schemas.microsoft.com/office/drawing/2014/chart" uri="{C3380CC4-5D6E-409C-BE32-E72D297353CC}">
              <c16:uniqueId val="{00000000-316F-4A80-BFEC-E2E34D8026AF}"/>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READING by Grade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59.1</c:v>
                </c:pt>
                <c:pt idx="1">
                  <c:v>56.7</c:v>
                </c:pt>
                <c:pt idx="2">
                  <c:v>68.7</c:v>
                </c:pt>
                <c:pt idx="3">
                  <c:v>70</c:v>
                </c:pt>
                <c:pt idx="4">
                  <c:v>65.7</c:v>
                </c:pt>
                <c:pt idx="5">
                  <c:v>69.2</c:v>
                </c:pt>
                <c:pt idx="6">
                  <c:v>47.8</c:v>
                </c:pt>
              </c:numCache>
            </c:numRef>
          </c:val>
          <c:extLst>
            <c:ext xmlns:c16="http://schemas.microsoft.com/office/drawing/2014/chart" uri="{C3380CC4-5D6E-409C-BE32-E72D297353CC}">
              <c16:uniqueId val="{00000000-3AB3-4AFD-ACA4-D10933C56D53}"/>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READING by Grade</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Sheet1!$A$2:$A$8</c:f>
              <c:strCache>
                <c:ptCount val="7"/>
                <c:pt idx="0">
                  <c:v>3rd</c:v>
                </c:pt>
                <c:pt idx="1">
                  <c:v>4th</c:v>
                </c:pt>
                <c:pt idx="2">
                  <c:v>5th</c:v>
                </c:pt>
                <c:pt idx="3">
                  <c:v>6th </c:v>
                </c:pt>
                <c:pt idx="4">
                  <c:v>7th</c:v>
                </c:pt>
                <c:pt idx="5">
                  <c:v>8th</c:v>
                </c:pt>
                <c:pt idx="6">
                  <c:v>11th</c:v>
                </c:pt>
              </c:strCache>
            </c:strRef>
          </c:cat>
          <c:val>
            <c:numRef>
              <c:f>Sheet1!$B$2:$B$8</c:f>
              <c:numCache>
                <c:formatCode>General</c:formatCode>
                <c:ptCount val="7"/>
                <c:pt idx="0">
                  <c:v>50.4</c:v>
                </c:pt>
                <c:pt idx="1">
                  <c:v>52.2</c:v>
                </c:pt>
                <c:pt idx="2">
                  <c:v>64.3</c:v>
                </c:pt>
                <c:pt idx="3">
                  <c:v>66.7</c:v>
                </c:pt>
                <c:pt idx="4">
                  <c:v>59.3</c:v>
                </c:pt>
                <c:pt idx="5">
                  <c:v>67.3</c:v>
                </c:pt>
                <c:pt idx="6">
                  <c:v>34.200000000000003</c:v>
                </c:pt>
              </c:numCache>
            </c:numRef>
          </c:val>
          <c:extLst>
            <c:ext xmlns:c16="http://schemas.microsoft.com/office/drawing/2014/chart" uri="{C3380CC4-5D6E-409C-BE32-E72D297353CC}">
              <c16:uniqueId val="{00000000-4796-48FC-88F2-7CEE018F3713}"/>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3200" dirty="0" smtClean="0"/>
              <a:t>Y3 Spending=96%</a:t>
            </a:r>
            <a:endParaRPr lang="en-US" sz="3200" dirty="0"/>
          </a:p>
        </c:rich>
      </c:tx>
      <c:layout>
        <c:manualLayout>
          <c:xMode val="edge"/>
          <c:yMode val="edge"/>
          <c:x val="0.37271287419120608"/>
          <c:y val="4.5035780395605643E-3"/>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1"/>
          <c:order val="0"/>
          <c:tx>
            <c:strRef>
              <c:f>Sheet1!$C$1</c:f>
              <c:strCache>
                <c:ptCount val="1"/>
                <c:pt idx="0">
                  <c:v>Column2</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8DE8-4B08-A51D-62078766D8F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8DE8-4B08-A51D-62078766D8F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8DE8-4B08-A51D-62078766D8F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8DE8-4B08-A51D-62078766D8F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A-8DE8-4B08-A51D-62078766D8FA}"/>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C-8DE8-4B08-A51D-62078766D8FA}"/>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E-8DE8-4B08-A51D-62078766D8FA}"/>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0-8DE8-4B08-A51D-62078766D8F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Spent</c:v>
                </c:pt>
                <c:pt idx="1">
                  <c:v>Unspent</c:v>
                </c:pt>
              </c:strCache>
            </c:strRef>
          </c:cat>
          <c:val>
            <c:numRef>
              <c:f>Sheet1!$C$2:$C$5</c:f>
              <c:numCache>
                <c:formatCode>General</c:formatCode>
                <c:ptCount val="4"/>
              </c:numCache>
            </c:numRef>
          </c:val>
          <c:extLst>
            <c:ext xmlns:c16="http://schemas.microsoft.com/office/drawing/2014/chart" uri="{C3380CC4-5D6E-409C-BE32-E72D297353CC}">
              <c16:uniqueId val="{00000011-8DE8-4B08-A51D-62078766D8FA}"/>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READING by Elementary School</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Sheet1!$A$2:$A$11</c:f>
              <c:strCache>
                <c:ptCount val="10"/>
                <c:pt idx="0">
                  <c:v>Barbourville Elementary</c:v>
                </c:pt>
                <c:pt idx="1">
                  <c:v>Corbin Elementary</c:v>
                </c:pt>
                <c:pt idx="2">
                  <c:v>Corbin Intermediate</c:v>
                </c:pt>
                <c:pt idx="3">
                  <c:v>Central Elementary</c:v>
                </c:pt>
                <c:pt idx="4">
                  <c:v>Dewitt Elementary</c:v>
                </c:pt>
                <c:pt idx="5">
                  <c:v>Flat Lick Elementary</c:v>
                </c:pt>
                <c:pt idx="6">
                  <c:v>GR Hampton Elementary</c:v>
                </c:pt>
                <c:pt idx="7">
                  <c:v>Girdler Elementary</c:v>
                </c:pt>
                <c:pt idx="8">
                  <c:v>Jesse D. Lay Elementary</c:v>
                </c:pt>
                <c:pt idx="9">
                  <c:v>Lynn Camp Elementary</c:v>
                </c:pt>
              </c:strCache>
            </c:strRef>
          </c:cat>
          <c:val>
            <c:numRef>
              <c:f>Sheet1!$B$2:$B$11</c:f>
              <c:numCache>
                <c:formatCode>General</c:formatCode>
                <c:ptCount val="10"/>
                <c:pt idx="0">
                  <c:v>66</c:v>
                </c:pt>
                <c:pt idx="1">
                  <c:v>58</c:v>
                </c:pt>
                <c:pt idx="2">
                  <c:v>68.7</c:v>
                </c:pt>
                <c:pt idx="3">
                  <c:v>61.2</c:v>
                </c:pt>
                <c:pt idx="4">
                  <c:v>62.2</c:v>
                </c:pt>
                <c:pt idx="5">
                  <c:v>52.4</c:v>
                </c:pt>
                <c:pt idx="6">
                  <c:v>77.5</c:v>
                </c:pt>
                <c:pt idx="7">
                  <c:v>58.2</c:v>
                </c:pt>
                <c:pt idx="8">
                  <c:v>68.5</c:v>
                </c:pt>
                <c:pt idx="9">
                  <c:v>46.4</c:v>
                </c:pt>
              </c:numCache>
            </c:numRef>
          </c:val>
          <c:extLst>
            <c:ext xmlns:c16="http://schemas.microsoft.com/office/drawing/2014/chart" uri="{C3380CC4-5D6E-409C-BE32-E72D297353CC}">
              <c16:uniqueId val="{00000000-134F-48EE-B78A-894AD6ABFDB5}"/>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 Proficient/Distinguished in READING by </a:t>
            </a:r>
            <a:r>
              <a:rPr lang="en-US" dirty="0" smtClean="0"/>
              <a:t>Middle</a:t>
            </a:r>
            <a:r>
              <a:rPr lang="en-US" baseline="0" dirty="0" smtClean="0"/>
              <a:t> </a:t>
            </a:r>
            <a:r>
              <a:rPr lang="en-US" dirty="0" smtClean="0"/>
              <a:t>School</a:t>
            </a:r>
            <a:endParaRPr lang="en-US" dirty="0"/>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P/D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Barbourville Middle</c:v>
                </c:pt>
                <c:pt idx="1">
                  <c:v>Corbin Middle</c:v>
                </c:pt>
                <c:pt idx="2">
                  <c:v>Knox County Middle</c:v>
                </c:pt>
                <c:pt idx="3">
                  <c:v>Lynn Camp Middle</c:v>
                </c:pt>
              </c:strCache>
            </c:strRef>
          </c:cat>
          <c:val>
            <c:numRef>
              <c:f>Sheet1!$B$2:$B$5</c:f>
              <c:numCache>
                <c:formatCode>General</c:formatCode>
                <c:ptCount val="4"/>
                <c:pt idx="0">
                  <c:v>65.2</c:v>
                </c:pt>
                <c:pt idx="1">
                  <c:v>68.3</c:v>
                </c:pt>
                <c:pt idx="2">
                  <c:v>70.900000000000006</c:v>
                </c:pt>
                <c:pt idx="3">
                  <c:v>44.6</c:v>
                </c:pt>
              </c:numCache>
            </c:numRef>
          </c:val>
          <c:extLst>
            <c:ext xmlns:c16="http://schemas.microsoft.com/office/drawing/2014/chart" uri="{C3380CC4-5D6E-409C-BE32-E72D297353CC}">
              <c16:uniqueId val="{00000000-62D5-42DA-84FD-F33DFD668DBA}"/>
            </c:ext>
          </c:extLst>
        </c:ser>
        <c:dLbls>
          <c:dLblPos val="inEnd"/>
          <c:showLegendKey val="0"/>
          <c:showVal val="1"/>
          <c:showCatName val="0"/>
          <c:showSerName val="0"/>
          <c:showPercent val="0"/>
          <c:showBubbleSize val="0"/>
        </c:dLbls>
        <c:gapWidth val="65"/>
        <c:axId val="888987216"/>
        <c:axId val="888981392"/>
      </c:barChart>
      <c:catAx>
        <c:axId val="888987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88981392"/>
        <c:crosses val="autoZero"/>
        <c:auto val="1"/>
        <c:lblAlgn val="ctr"/>
        <c:lblOffset val="100"/>
        <c:noMultiLvlLbl val="0"/>
      </c:catAx>
      <c:valAx>
        <c:axId val="8889813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8898721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dirty="0"/>
              <a:t>Attendance Rate for </a:t>
            </a:r>
            <a:r>
              <a:rPr lang="en-US" sz="2400" dirty="0" smtClean="0"/>
              <a:t>2018-19 </a:t>
            </a:r>
            <a:r>
              <a:rPr lang="en-US" sz="2400" dirty="0"/>
              <a:t>per District</a:t>
            </a:r>
          </a:p>
        </c:rich>
      </c:tx>
      <c:layout>
        <c:manualLayout>
          <c:xMode val="edge"/>
          <c:yMode val="edge"/>
          <c:x val="0.34365098957224943"/>
          <c:y val="2.2377742782152231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Bville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Sheet1!$B$3</c:f>
              <c:numCache>
                <c:formatCode>0.00%</c:formatCode>
                <c:ptCount val="1"/>
                <c:pt idx="0">
                  <c:v>0.91300000000000003</c:v>
                </c:pt>
              </c:numCache>
            </c:numRef>
          </c:val>
          <c:extLst>
            <c:ext xmlns:c16="http://schemas.microsoft.com/office/drawing/2014/chart" uri="{C3380CC4-5D6E-409C-BE32-E72D297353CC}">
              <c16:uniqueId val="{00000000-FE1B-422D-9442-74EC98EA4855}"/>
            </c:ext>
          </c:extLst>
        </c:ser>
        <c:ser>
          <c:idx val="1"/>
          <c:order val="1"/>
          <c:tx>
            <c:strRef>
              <c:f>Sheet1!$A$4</c:f>
              <c:strCache>
                <c:ptCount val="1"/>
                <c:pt idx="0">
                  <c:v>Knox</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Sheet1!$B$4</c:f>
              <c:numCache>
                <c:formatCode>0%</c:formatCode>
                <c:ptCount val="1"/>
                <c:pt idx="0">
                  <c:v>0.88</c:v>
                </c:pt>
              </c:numCache>
            </c:numRef>
          </c:val>
          <c:extLst>
            <c:ext xmlns:c16="http://schemas.microsoft.com/office/drawing/2014/chart" uri="{C3380CC4-5D6E-409C-BE32-E72D297353CC}">
              <c16:uniqueId val="{00000001-FE1B-422D-9442-74EC98EA4855}"/>
            </c:ext>
          </c:extLst>
        </c:ser>
        <c:ser>
          <c:idx val="2"/>
          <c:order val="2"/>
          <c:tx>
            <c:strRef>
              <c:f>Sheet1!$A$5</c:f>
              <c:strCache>
                <c:ptCount val="1"/>
                <c:pt idx="0">
                  <c:v>Corbin</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Sheet1!$B$5</c:f>
              <c:numCache>
                <c:formatCode>0%</c:formatCode>
                <c:ptCount val="1"/>
                <c:pt idx="0">
                  <c:v>0.85</c:v>
                </c:pt>
              </c:numCache>
            </c:numRef>
          </c:val>
          <c:extLst>
            <c:ext xmlns:c16="http://schemas.microsoft.com/office/drawing/2014/chart" uri="{C3380CC4-5D6E-409C-BE32-E72D297353CC}">
              <c16:uniqueId val="{00000002-FE1B-422D-9442-74EC98EA4855}"/>
            </c:ext>
          </c:extLst>
        </c:ser>
        <c:dLbls>
          <c:dLblPos val="outEnd"/>
          <c:showLegendKey val="0"/>
          <c:showVal val="1"/>
          <c:showCatName val="0"/>
          <c:showSerName val="0"/>
          <c:showPercent val="0"/>
          <c:showBubbleSize val="0"/>
        </c:dLbls>
        <c:gapWidth val="100"/>
        <c:overlap val="-24"/>
        <c:axId val="368575832"/>
        <c:axId val="368574192"/>
      </c:barChart>
      <c:catAx>
        <c:axId val="368575832"/>
        <c:scaling>
          <c:orientation val="minMax"/>
        </c:scaling>
        <c:delete val="1"/>
        <c:axPos val="b"/>
        <c:numFmt formatCode="General" sourceLinked="1"/>
        <c:majorTickMark val="none"/>
        <c:minorTickMark val="none"/>
        <c:tickLblPos val="nextTo"/>
        <c:crossAx val="368574192"/>
        <c:crosses val="autoZero"/>
        <c:auto val="1"/>
        <c:lblAlgn val="ctr"/>
        <c:lblOffset val="100"/>
        <c:noMultiLvlLbl val="0"/>
      </c:catAx>
      <c:valAx>
        <c:axId val="368574192"/>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575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r>
              <a:rPr lang="en-US" sz="1200" dirty="0"/>
              <a:t>Attendance by School</a:t>
            </a:r>
          </a:p>
        </c:rich>
      </c:tx>
      <c:layout>
        <c:manualLayout>
          <c:xMode val="edge"/>
          <c:yMode val="edge"/>
          <c:x val="2.7230913263555534E-2"/>
          <c:y val="0"/>
        </c:manualLayout>
      </c:layout>
      <c:overlay val="0"/>
      <c:spPr>
        <a:noFill/>
        <a:ln>
          <a:noFill/>
        </a:ln>
        <a:effectLst/>
      </c:spPr>
      <c:txPr>
        <a:bodyPr rot="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Sheet1!$A$24:$A$44</c:f>
              <c:strCache>
                <c:ptCount val="21"/>
                <c:pt idx="0">
                  <c:v>Central</c:v>
                </c:pt>
                <c:pt idx="1">
                  <c:v>Dewitt</c:v>
                </c:pt>
                <c:pt idx="2">
                  <c:v>Flat Lick</c:v>
                </c:pt>
                <c:pt idx="3">
                  <c:v>GR Hampton</c:v>
                </c:pt>
                <c:pt idx="4">
                  <c:v>Girdler</c:v>
                </c:pt>
                <c:pt idx="5">
                  <c:v>Jesse D Lay</c:v>
                </c:pt>
                <c:pt idx="6">
                  <c:v>KCMS 7th</c:v>
                </c:pt>
                <c:pt idx="7">
                  <c:v>KCMS 8th</c:v>
                </c:pt>
                <c:pt idx="8">
                  <c:v>KCHS 9th</c:v>
                </c:pt>
                <c:pt idx="9">
                  <c:v>LC 6th</c:v>
                </c:pt>
                <c:pt idx="10">
                  <c:v>LC 7th</c:v>
                </c:pt>
                <c:pt idx="11">
                  <c:v>LC 8th</c:v>
                </c:pt>
                <c:pt idx="12">
                  <c:v>LC 9th</c:v>
                </c:pt>
                <c:pt idx="13">
                  <c:v>Bville 6h</c:v>
                </c:pt>
                <c:pt idx="14">
                  <c:v>Bville 7th</c:v>
                </c:pt>
                <c:pt idx="15">
                  <c:v>Bville 8th</c:v>
                </c:pt>
                <c:pt idx="16">
                  <c:v>Bville 9th</c:v>
                </c:pt>
                <c:pt idx="17">
                  <c:v>Corbin 6th</c:v>
                </c:pt>
                <c:pt idx="18">
                  <c:v>Corbin 7th</c:v>
                </c:pt>
                <c:pt idx="19">
                  <c:v>Corbin 8th</c:v>
                </c:pt>
                <c:pt idx="20">
                  <c:v>Corbin 9th</c:v>
                </c:pt>
              </c:strCache>
            </c:strRef>
          </c:cat>
          <c:val>
            <c:numRef>
              <c:f>Sheet1!$B$24:$B$44</c:f>
              <c:numCache>
                <c:formatCode>0.00%</c:formatCode>
                <c:ptCount val="21"/>
                <c:pt idx="0">
                  <c:v>0.89500000000000002</c:v>
                </c:pt>
                <c:pt idx="1">
                  <c:v>0.88900000000000001</c:v>
                </c:pt>
                <c:pt idx="2">
                  <c:v>0.872</c:v>
                </c:pt>
                <c:pt idx="3" formatCode="0%">
                  <c:v>0.82</c:v>
                </c:pt>
                <c:pt idx="4">
                  <c:v>0.874</c:v>
                </c:pt>
                <c:pt idx="5">
                  <c:v>0.85799999999999998</c:v>
                </c:pt>
                <c:pt idx="6">
                  <c:v>0.86299999999999999</c:v>
                </c:pt>
                <c:pt idx="7">
                  <c:v>0.90800000000000003</c:v>
                </c:pt>
                <c:pt idx="8">
                  <c:v>0.85299999999999998</c:v>
                </c:pt>
                <c:pt idx="9" formatCode="0%">
                  <c:v>0.89</c:v>
                </c:pt>
                <c:pt idx="10">
                  <c:v>0.92100000000000004</c:v>
                </c:pt>
                <c:pt idx="11">
                  <c:v>0.88600000000000001</c:v>
                </c:pt>
                <c:pt idx="12" formatCode="0%">
                  <c:v>0.88</c:v>
                </c:pt>
                <c:pt idx="13" formatCode="0%">
                  <c:v>0.89700000000000002</c:v>
                </c:pt>
                <c:pt idx="14">
                  <c:v>0.92600000000000005</c:v>
                </c:pt>
                <c:pt idx="15">
                  <c:v>0.89200000000000002</c:v>
                </c:pt>
                <c:pt idx="16">
                  <c:v>0.93200000000000005</c:v>
                </c:pt>
                <c:pt idx="17">
                  <c:v>0.86</c:v>
                </c:pt>
                <c:pt idx="18">
                  <c:v>0.85299999999999998</c:v>
                </c:pt>
                <c:pt idx="19">
                  <c:v>0.83200000000000007</c:v>
                </c:pt>
                <c:pt idx="20">
                  <c:v>0.85399999999999998</c:v>
                </c:pt>
              </c:numCache>
            </c:numRef>
          </c:val>
          <c:extLst>
            <c:ext xmlns:c16="http://schemas.microsoft.com/office/drawing/2014/chart" uri="{C3380CC4-5D6E-409C-BE32-E72D297353CC}">
              <c16:uniqueId val="{00000000-40E2-4B1D-8970-BC99EEE3EB85}"/>
            </c:ext>
          </c:extLst>
        </c:ser>
        <c:dLbls>
          <c:dLblPos val="outEnd"/>
          <c:showLegendKey val="0"/>
          <c:showVal val="1"/>
          <c:showCatName val="0"/>
          <c:showSerName val="0"/>
          <c:showPercent val="0"/>
          <c:showBubbleSize val="0"/>
        </c:dLbls>
        <c:gapWidth val="444"/>
        <c:overlap val="-90"/>
        <c:axId val="472762792"/>
        <c:axId val="474467496"/>
      </c:barChart>
      <c:catAx>
        <c:axId val="472762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cap="all" spc="120" normalizeH="0" baseline="0">
                <a:solidFill>
                  <a:schemeClr val="tx1">
                    <a:lumMod val="65000"/>
                    <a:lumOff val="35000"/>
                  </a:schemeClr>
                </a:solidFill>
                <a:latin typeface="+mn-lt"/>
                <a:ea typeface="+mn-ea"/>
                <a:cs typeface="+mn-cs"/>
              </a:defRPr>
            </a:pPr>
            <a:endParaRPr lang="en-US"/>
          </a:p>
        </c:txPr>
        <c:crossAx val="474467496"/>
        <c:crosses val="autoZero"/>
        <c:auto val="1"/>
        <c:lblAlgn val="ctr"/>
        <c:lblOffset val="100"/>
        <c:noMultiLvlLbl val="0"/>
      </c:catAx>
      <c:valAx>
        <c:axId val="474467496"/>
        <c:scaling>
          <c:orientation val="minMax"/>
        </c:scaling>
        <c:delete val="1"/>
        <c:axPos val="l"/>
        <c:numFmt formatCode="0.00%" sourceLinked="1"/>
        <c:majorTickMark val="none"/>
        <c:minorTickMark val="none"/>
        <c:tickLblPos val="nextTo"/>
        <c:crossAx val="472762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smtClean="0"/>
              <a:t>CPS Attendance</a:t>
            </a:r>
            <a:endParaRPr lang="en-US" sz="1600"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482050229739649E-2"/>
          <c:y val="2.6143367069289387E-2"/>
          <c:w val="0.91796615892555888"/>
          <c:h val="0.60897805135005478"/>
        </c:manualLayout>
      </c:layout>
      <c:lineChart>
        <c:grouping val="standard"/>
        <c:varyColors val="0"/>
        <c:ser>
          <c:idx val="0"/>
          <c:order val="0"/>
          <c:tx>
            <c:strRef>
              <c:f>'[turn the curve graph.xlsx]Sheet1'!$B$1</c:f>
              <c:strCache>
                <c:ptCount val="1"/>
                <c:pt idx="0">
                  <c:v>18/19</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'[turn the curve graph.xlsx]Sheet1'!$A$2:$A$12</c:f>
              <c:strCache>
                <c:ptCount val="11"/>
                <c:pt idx="0">
                  <c:v>Sept.</c:v>
                </c:pt>
                <c:pt idx="1">
                  <c:v>Oct.</c:v>
                </c:pt>
                <c:pt idx="2">
                  <c:v>Sept.</c:v>
                </c:pt>
                <c:pt idx="3">
                  <c:v>Nov</c:v>
                </c:pt>
                <c:pt idx="4">
                  <c:v>Dec.</c:v>
                </c:pt>
                <c:pt idx="5">
                  <c:v>Jan</c:v>
                </c:pt>
                <c:pt idx="6">
                  <c:v>Feb.</c:v>
                </c:pt>
                <c:pt idx="7">
                  <c:v>March</c:v>
                </c:pt>
                <c:pt idx="8">
                  <c:v>April</c:v>
                </c:pt>
                <c:pt idx="10">
                  <c:v>Total Average</c:v>
                </c:pt>
              </c:strCache>
            </c:strRef>
          </c:cat>
          <c:val>
            <c:numRef>
              <c:f>'[turn the curve graph.xlsx]Sheet1'!$B$2:$B$12</c:f>
              <c:numCache>
                <c:formatCode>General</c:formatCode>
                <c:ptCount val="11"/>
                <c:pt idx="0">
                  <c:v>96.2</c:v>
                </c:pt>
                <c:pt idx="1">
                  <c:v>94.32</c:v>
                </c:pt>
                <c:pt idx="2">
                  <c:v>94.49</c:v>
                </c:pt>
                <c:pt idx="3">
                  <c:v>94.5</c:v>
                </c:pt>
                <c:pt idx="4">
                  <c:v>93.05</c:v>
                </c:pt>
                <c:pt idx="5">
                  <c:v>90.82</c:v>
                </c:pt>
                <c:pt idx="6">
                  <c:v>93.14</c:v>
                </c:pt>
                <c:pt idx="7">
                  <c:v>94.29</c:v>
                </c:pt>
                <c:pt idx="8">
                  <c:v>92.69</c:v>
                </c:pt>
                <c:pt idx="10">
                  <c:v>93.72</c:v>
                </c:pt>
              </c:numCache>
            </c:numRef>
          </c:val>
          <c:smooth val="0"/>
          <c:extLst>
            <c:ext xmlns:c16="http://schemas.microsoft.com/office/drawing/2014/chart" uri="{C3380CC4-5D6E-409C-BE32-E72D297353CC}">
              <c16:uniqueId val="{00000000-FEF4-4F61-8BA0-E851D5D37843}"/>
            </c:ext>
          </c:extLst>
        </c:ser>
        <c:ser>
          <c:idx val="1"/>
          <c:order val="1"/>
          <c:tx>
            <c:strRef>
              <c:f>'[turn the curve graph.xlsx]Sheet1'!$C$1</c:f>
              <c:strCache>
                <c:ptCount val="1"/>
                <c:pt idx="0">
                  <c:v>19/20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'[turn the curve graph.xlsx]Sheet1'!$A$2:$A$12</c:f>
              <c:strCache>
                <c:ptCount val="11"/>
                <c:pt idx="0">
                  <c:v>Sept.</c:v>
                </c:pt>
                <c:pt idx="1">
                  <c:v>Oct.</c:v>
                </c:pt>
                <c:pt idx="2">
                  <c:v>Sept.</c:v>
                </c:pt>
                <c:pt idx="3">
                  <c:v>Nov</c:v>
                </c:pt>
                <c:pt idx="4">
                  <c:v>Dec.</c:v>
                </c:pt>
                <c:pt idx="5">
                  <c:v>Jan</c:v>
                </c:pt>
                <c:pt idx="6">
                  <c:v>Feb.</c:v>
                </c:pt>
                <c:pt idx="7">
                  <c:v>March</c:v>
                </c:pt>
                <c:pt idx="8">
                  <c:v>April</c:v>
                </c:pt>
                <c:pt idx="10">
                  <c:v>Total Average</c:v>
                </c:pt>
              </c:strCache>
            </c:strRef>
          </c:cat>
          <c:val>
            <c:numRef>
              <c:f>'[turn the curve graph.xlsx]Sheet1'!$C$2:$C$12</c:f>
              <c:numCache>
                <c:formatCode>General</c:formatCode>
                <c:ptCount val="11"/>
                <c:pt idx="0">
                  <c:v>96.66</c:v>
                </c:pt>
                <c:pt idx="1">
                  <c:v>96.18</c:v>
                </c:pt>
                <c:pt idx="2">
                  <c:v>95.92</c:v>
                </c:pt>
                <c:pt idx="3">
                  <c:v>94.99</c:v>
                </c:pt>
                <c:pt idx="4">
                  <c:v>91.82</c:v>
                </c:pt>
                <c:pt idx="5">
                  <c:v>92.07</c:v>
                </c:pt>
                <c:pt idx="6">
                  <c:v>90.59</c:v>
                </c:pt>
                <c:pt idx="7">
                  <c:v>88.74</c:v>
                </c:pt>
                <c:pt idx="10">
                  <c:v>94.6</c:v>
                </c:pt>
              </c:numCache>
            </c:numRef>
          </c:val>
          <c:smooth val="0"/>
          <c:extLst>
            <c:ext xmlns:c16="http://schemas.microsoft.com/office/drawing/2014/chart" uri="{C3380CC4-5D6E-409C-BE32-E72D297353CC}">
              <c16:uniqueId val="{00000001-FEF4-4F61-8BA0-E851D5D37843}"/>
            </c:ext>
          </c:extLst>
        </c:ser>
        <c:dLbls>
          <c:showLegendKey val="0"/>
          <c:showVal val="0"/>
          <c:showCatName val="0"/>
          <c:showSerName val="0"/>
          <c:showPercent val="0"/>
          <c:showBubbleSize val="0"/>
        </c:dLbls>
        <c:marker val="1"/>
        <c:smooth val="0"/>
        <c:axId val="458822560"/>
        <c:axId val="458826824"/>
      </c:lineChart>
      <c:catAx>
        <c:axId val="45882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826824"/>
        <c:crosses val="autoZero"/>
        <c:auto val="1"/>
        <c:lblAlgn val="ctr"/>
        <c:lblOffset val="100"/>
        <c:noMultiLvlLbl val="0"/>
      </c:catAx>
      <c:valAx>
        <c:axId val="458826824"/>
        <c:scaling>
          <c:orientation val="minMax"/>
        </c:scaling>
        <c:delete val="0"/>
        <c:axPos val="l"/>
        <c:majorGridlines>
          <c:spPr>
            <a:ln w="1905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822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accent6">
        <a:lumMod val="40000"/>
        <a:lumOff val="60000"/>
      </a:schemeClr>
    </a:solidFill>
    <a:ln>
      <a:no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solidFill>
                  <a:srgbClr val="0D486F"/>
                </a:solidFill>
              </a:rPr>
              <a:t># of students receiving at least .5 hours of CCR Experiences in 2019</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Sheet1!$B$2</c:f>
              <c:strCache>
                <c:ptCount val="1"/>
                <c:pt idx="0">
                  <c:v>Students</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Sheet1!$C$1:$E$1</c:f>
              <c:numCache>
                <c:formatCode>General</c:formatCode>
                <c:ptCount val="3"/>
                <c:pt idx="0">
                  <c:v>2017</c:v>
                </c:pt>
                <c:pt idx="1">
                  <c:v>2018</c:v>
                </c:pt>
                <c:pt idx="2">
                  <c:v>2019</c:v>
                </c:pt>
              </c:numCache>
            </c:numRef>
          </c:cat>
          <c:val>
            <c:numRef>
              <c:f>Sheet1!$C$2:$E$2</c:f>
              <c:numCache>
                <c:formatCode>General</c:formatCode>
                <c:ptCount val="3"/>
                <c:pt idx="0">
                  <c:v>1360</c:v>
                </c:pt>
                <c:pt idx="1">
                  <c:v>2767</c:v>
                </c:pt>
                <c:pt idx="2">
                  <c:v>5433</c:v>
                </c:pt>
              </c:numCache>
            </c:numRef>
          </c:val>
          <c:smooth val="0"/>
          <c:extLst>
            <c:ext xmlns:c16="http://schemas.microsoft.com/office/drawing/2014/chart" uri="{C3380CC4-5D6E-409C-BE32-E72D297353CC}">
              <c16:uniqueId val="{00000000-1057-4F60-A02E-660A84DFC0B2}"/>
            </c:ext>
          </c:extLst>
        </c:ser>
        <c:dLbls>
          <c:dLblPos val="t"/>
          <c:showLegendKey val="0"/>
          <c:showVal val="1"/>
          <c:showCatName val="0"/>
          <c:showSerName val="0"/>
          <c:showPercent val="0"/>
          <c:showBubbleSize val="0"/>
        </c:dLbls>
        <c:smooth val="0"/>
        <c:axId val="506420808"/>
        <c:axId val="506419496"/>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Year</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Sheet1!$C$1:$E$1</c15:sqref>
                        </c15:formulaRef>
                      </c:ext>
                    </c:extLst>
                    <c:numCache>
                      <c:formatCode>General</c:formatCode>
                      <c:ptCount val="3"/>
                      <c:pt idx="0">
                        <c:v>2017</c:v>
                      </c:pt>
                      <c:pt idx="1">
                        <c:v>2018</c:v>
                      </c:pt>
                      <c:pt idx="2">
                        <c:v>2019</c:v>
                      </c:pt>
                    </c:numCache>
                  </c:numRef>
                </c:cat>
                <c:val>
                  <c:numRef>
                    <c:extLst>
                      <c:ext uri="{02D57815-91ED-43cb-92C2-25804820EDAC}">
                        <c15:formulaRef>
                          <c15:sqref>Sheet1!$C$1:$E$1</c15:sqref>
                        </c15:formulaRef>
                      </c:ext>
                    </c:extLst>
                    <c:numCache>
                      <c:formatCode>General</c:formatCode>
                      <c:ptCount val="3"/>
                      <c:pt idx="0">
                        <c:v>2017</c:v>
                      </c:pt>
                      <c:pt idx="1">
                        <c:v>2018</c:v>
                      </c:pt>
                      <c:pt idx="2">
                        <c:v>2019</c:v>
                      </c:pt>
                    </c:numCache>
                  </c:numRef>
                </c:val>
                <c:smooth val="0"/>
                <c:extLst>
                  <c:ext xmlns:c16="http://schemas.microsoft.com/office/drawing/2014/chart" uri="{C3380CC4-5D6E-409C-BE32-E72D297353CC}">
                    <c16:uniqueId val="{00000001-1057-4F60-A02E-660A84DFC0B2}"/>
                  </c:ext>
                </c:extLst>
              </c15:ser>
            </c15:filteredLineSeries>
          </c:ext>
        </c:extLst>
      </c:lineChart>
      <c:catAx>
        <c:axId val="50642080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419496"/>
        <c:crosses val="autoZero"/>
        <c:auto val="1"/>
        <c:lblAlgn val="ctr"/>
        <c:lblOffset val="100"/>
        <c:noMultiLvlLbl val="0"/>
      </c:catAx>
      <c:valAx>
        <c:axId val="506419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Number of students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420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cap="none" dirty="0" smtClean="0"/>
              <a:t>Number</a:t>
            </a:r>
            <a:r>
              <a:rPr lang="en-US" cap="none" baseline="0" dirty="0" smtClean="0"/>
              <a:t> Of Students Who Received At Least 30 Minutes Of Safety Or Wellness Programming</a:t>
            </a:r>
            <a:endParaRPr lang="en-US" cap="none" dirty="0"/>
          </a:p>
        </c:rich>
      </c:tx>
      <c:layout/>
      <c:overlay val="0"/>
      <c:spPr>
        <a:noFill/>
        <a:ln>
          <a:noFill/>
        </a:ln>
        <a:effectLst/>
      </c:spPr>
      <c:txPr>
        <a:bodyPr rot="0" spcFirstLastPara="1" vertOverflow="ellipsis" vert="horz" wrap="square" anchor="ctr" anchorCtr="1"/>
        <a:lstStyle/>
        <a:p>
          <a:pPr>
            <a:defRPr sz="1440"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Corbin</c:v>
                </c:pt>
              </c:strCache>
            </c:strRef>
          </c:tx>
          <c:spPr>
            <a:ln w="19050" cap="rnd" cmpd="sng" algn="ctr">
              <a:solidFill>
                <a:srgbClr val="FF0000"/>
              </a:solidFill>
              <a:round/>
            </a:ln>
            <a:effectLst/>
          </c:spPr>
          <c:marker>
            <c:symbol val="circle"/>
            <c:size val="17"/>
            <c:spPr>
              <a:solidFill>
                <a:schemeClr val="lt1"/>
              </a:solidFill>
              <a:ln>
                <a:noFill/>
              </a:ln>
              <a:effectLst/>
            </c:spPr>
          </c:marker>
          <c:dLbls>
            <c:dLbl>
              <c:idx val="0"/>
              <c:layout>
                <c:manualLayout>
                  <c:x val="-3.1860262112106311E-2"/>
                  <c:y val="-4.61642905634759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866-4301-9E19-7D5EC7F2903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Sheet1!$B$3:$D$3</c:f>
              <c:numCache>
                <c:formatCode>General</c:formatCode>
                <c:ptCount val="3"/>
                <c:pt idx="0">
                  <c:v>2017</c:v>
                </c:pt>
                <c:pt idx="1">
                  <c:v>2018</c:v>
                </c:pt>
                <c:pt idx="2">
                  <c:v>2019</c:v>
                </c:pt>
              </c:numCache>
            </c:numRef>
          </c:cat>
          <c:val>
            <c:numRef>
              <c:f>Sheet1!$B$4:$D$4</c:f>
              <c:numCache>
                <c:formatCode>General</c:formatCode>
                <c:ptCount val="3"/>
                <c:pt idx="0">
                  <c:v>29</c:v>
                </c:pt>
                <c:pt idx="1">
                  <c:v>1758</c:v>
                </c:pt>
                <c:pt idx="2">
                  <c:v>1404</c:v>
                </c:pt>
              </c:numCache>
            </c:numRef>
          </c:val>
          <c:smooth val="0"/>
          <c:extLst>
            <c:ext xmlns:c16="http://schemas.microsoft.com/office/drawing/2014/chart" uri="{C3380CC4-5D6E-409C-BE32-E72D297353CC}">
              <c16:uniqueId val="{00000000-5866-4301-9E19-7D5EC7F2903A}"/>
            </c:ext>
          </c:extLst>
        </c:ser>
        <c:ser>
          <c:idx val="1"/>
          <c:order val="1"/>
          <c:tx>
            <c:strRef>
              <c:f>Sheet1!$A$5</c:f>
              <c:strCache>
                <c:ptCount val="1"/>
                <c:pt idx="0">
                  <c:v>Bville</c:v>
                </c:pt>
              </c:strCache>
            </c:strRef>
          </c:tx>
          <c:spPr>
            <a:ln w="19050" cap="rnd" cmpd="sng" algn="ctr">
              <a:solidFill>
                <a:srgbClr val="0070C0"/>
              </a:solidFill>
              <a:round/>
            </a:ln>
            <a:effectLst/>
          </c:spPr>
          <c:marker>
            <c:symbol val="circle"/>
            <c:size val="17"/>
            <c:spPr>
              <a:solidFill>
                <a:schemeClr val="lt1"/>
              </a:solidFill>
              <a:ln>
                <a:noFill/>
              </a:ln>
              <a:effectLst/>
            </c:spPr>
          </c:marker>
          <c:dLbls>
            <c:dLbl>
              <c:idx val="0"/>
              <c:layout>
                <c:manualLayout>
                  <c:x val="-5.2904982142170251E-2"/>
                  <c:y val="2.715546503733876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866-4301-9E19-7D5EC7F2903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Sheet1!$B$3:$D$3</c:f>
              <c:numCache>
                <c:formatCode>General</c:formatCode>
                <c:ptCount val="3"/>
                <c:pt idx="0">
                  <c:v>2017</c:v>
                </c:pt>
                <c:pt idx="1">
                  <c:v>2018</c:v>
                </c:pt>
                <c:pt idx="2">
                  <c:v>2019</c:v>
                </c:pt>
              </c:numCache>
            </c:numRef>
          </c:cat>
          <c:val>
            <c:numRef>
              <c:f>Sheet1!$B$5:$D$5</c:f>
              <c:numCache>
                <c:formatCode>General</c:formatCode>
                <c:ptCount val="3"/>
                <c:pt idx="0">
                  <c:v>53</c:v>
                </c:pt>
                <c:pt idx="1">
                  <c:v>167</c:v>
                </c:pt>
                <c:pt idx="2">
                  <c:v>212</c:v>
                </c:pt>
              </c:numCache>
            </c:numRef>
          </c:val>
          <c:smooth val="0"/>
          <c:extLst>
            <c:ext xmlns:c16="http://schemas.microsoft.com/office/drawing/2014/chart" uri="{C3380CC4-5D6E-409C-BE32-E72D297353CC}">
              <c16:uniqueId val="{00000001-5866-4301-9E19-7D5EC7F2903A}"/>
            </c:ext>
          </c:extLst>
        </c:ser>
        <c:ser>
          <c:idx val="2"/>
          <c:order val="2"/>
          <c:tx>
            <c:strRef>
              <c:f>Sheet1!$A$6</c:f>
              <c:strCache>
                <c:ptCount val="1"/>
                <c:pt idx="0">
                  <c:v>Knox</c:v>
                </c:pt>
              </c:strCache>
            </c:strRef>
          </c:tx>
          <c:spPr>
            <a:ln w="19050" cap="rnd" cmpd="sng" algn="ctr">
              <a:solidFill>
                <a:schemeClr val="tx1"/>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Sheet1!$B$3:$D$3</c:f>
              <c:numCache>
                <c:formatCode>General</c:formatCode>
                <c:ptCount val="3"/>
                <c:pt idx="0">
                  <c:v>2017</c:v>
                </c:pt>
                <c:pt idx="1">
                  <c:v>2018</c:v>
                </c:pt>
                <c:pt idx="2">
                  <c:v>2019</c:v>
                </c:pt>
              </c:numCache>
            </c:numRef>
          </c:cat>
          <c:val>
            <c:numRef>
              <c:f>Sheet1!$B$6:$D$6</c:f>
              <c:numCache>
                <c:formatCode>General</c:formatCode>
                <c:ptCount val="3"/>
                <c:pt idx="0">
                  <c:v>771</c:v>
                </c:pt>
                <c:pt idx="1">
                  <c:v>2587</c:v>
                </c:pt>
                <c:pt idx="2">
                  <c:v>2794</c:v>
                </c:pt>
              </c:numCache>
            </c:numRef>
          </c:val>
          <c:smooth val="0"/>
          <c:extLst>
            <c:ext xmlns:c16="http://schemas.microsoft.com/office/drawing/2014/chart" uri="{C3380CC4-5D6E-409C-BE32-E72D297353CC}">
              <c16:uniqueId val="{00000002-5866-4301-9E19-7D5EC7F2903A}"/>
            </c:ext>
          </c:extLst>
        </c:ser>
        <c:dLbls>
          <c:dLblPos val="ctr"/>
          <c:showLegendKey val="0"/>
          <c:showVal val="1"/>
          <c:showCatName val="0"/>
          <c:showSerName val="0"/>
          <c:showPercent val="0"/>
          <c:showBubbleSize val="0"/>
        </c:dLbls>
        <c:marker val="1"/>
        <c:smooth val="0"/>
        <c:axId val="525550872"/>
        <c:axId val="525551200"/>
      </c:lineChart>
      <c:catAx>
        <c:axId val="525550872"/>
        <c:scaling>
          <c:orientation val="minMax"/>
        </c:scaling>
        <c:delete val="0"/>
        <c:axPos val="b"/>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525551200"/>
        <c:crosses val="autoZero"/>
        <c:auto val="1"/>
        <c:lblAlgn val="ctr"/>
        <c:lblOffset val="100"/>
        <c:noMultiLvlLbl val="0"/>
      </c:catAx>
      <c:valAx>
        <c:axId val="525551200"/>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5255508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89BD-4AF0-984E-7092EBF13C84}"/>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89BD-4AF0-984E-7092EBF13C84}"/>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89BD-4AF0-984E-7092EBF13C84}"/>
              </c:ext>
            </c:extLst>
          </c:dPt>
          <c:dLbls>
            <c:dLbl>
              <c:idx val="0"/>
              <c:layout>
                <c:manualLayout>
                  <c:x val="-8.5720921383301535E-2"/>
                  <c:y val="-0.17361665844228683"/>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r>
                      <a:rPr lang="en-US" sz="2800" baseline="0" dirty="0" smtClean="0"/>
                      <a:t>$6,139,000</a:t>
                    </a:r>
                    <a:endParaRPr lang="en-US" dirty="0"/>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538164936680217"/>
                      <c:h val="8.2070799838743089E-2"/>
                    </c:manualLayout>
                  </c15:layout>
                </c:ext>
                <c:ext xmlns:c16="http://schemas.microsoft.com/office/drawing/2014/chart" uri="{C3380CC4-5D6E-409C-BE32-E72D297353CC}">
                  <c16:uniqueId val="{00000001-89BD-4AF0-984E-7092EBF13C84}"/>
                </c:ext>
              </c:extLst>
            </c:dLbl>
            <c:dLbl>
              <c:idx val="1"/>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r>
                      <a:rPr lang="en-US" sz="2800" baseline="0" dirty="0" smtClean="0"/>
                      <a:t>$271,000</a:t>
                    </a:r>
                    <a:endParaRPr lang="en-US" dirty="0"/>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9BD-4AF0-984E-7092EBF13C84}"/>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5-89BD-4AF0-984E-7092EBF13C84}"/>
                </c:ext>
              </c:extLst>
            </c:dLbl>
            <c:spPr>
              <a:solidFill>
                <a:sysClr val="window" lastClr="FFFFFF">
                  <a:alpha val="90000"/>
                </a:sysClr>
              </a:solidFill>
              <a:ln w="12700" cap="flat" cmpd="sng" algn="ctr">
                <a:solidFill>
                  <a:srgbClr val="5B9BD5"/>
                </a:solidFill>
                <a:round/>
              </a:ln>
              <a:effectLst>
                <a:outerShdw blurRad="50800" dist="38100" dir="2700000" algn="tl" rotWithShape="0">
                  <a:srgbClr val="5B9BD5">
                    <a:lumMod val="75000"/>
                    <a:alpha val="40000"/>
                  </a:srgbClr>
                </a:outerShdw>
              </a:effectLst>
            </c:spPr>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Sheet1!$A$3:$C$3</c:f>
              <c:strCache>
                <c:ptCount val="3"/>
                <c:pt idx="0">
                  <c:v>Expenditures</c:v>
                </c:pt>
                <c:pt idx="1">
                  <c:v>Unspent</c:v>
                </c:pt>
                <c:pt idx="2">
                  <c:v>Total Budget</c:v>
                </c:pt>
              </c:strCache>
            </c:strRef>
          </c:cat>
          <c:val>
            <c:numRef>
              <c:f>Sheet1!$A$4:$C$4</c:f>
              <c:numCache>
                <c:formatCode>_("$"* #,##0_);_("$"* \(#,##0\);_("$"* "-"??_);_(@_)</c:formatCode>
                <c:ptCount val="3"/>
                <c:pt idx="0">
                  <c:v>6163898.3600000013</c:v>
                </c:pt>
                <c:pt idx="1">
                  <c:v>245439.7800000002</c:v>
                </c:pt>
              </c:numCache>
            </c:numRef>
          </c:val>
          <c:extLst>
            <c:ext xmlns:c16="http://schemas.microsoft.com/office/drawing/2014/chart" uri="{C3380CC4-5D6E-409C-BE32-E72D297353CC}">
              <c16:uniqueId val="{00000006-89BD-4AF0-984E-7092EBF13C84}"/>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'Pipeline Budget'!$A$3</c15:sqref>
                        </c15:formulaRef>
                      </c:ext>
                    </c:extLst>
                    <c:strCache>
                      <c:ptCount val="1"/>
                      <c:pt idx="0">
                        <c:v>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1D-4F73-8BA8-0BB2657897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1D-4F73-8BA8-0BB2657897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1D-4F73-8BA8-0BB2657897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1D-4F73-8BA8-0BB26578977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1D-4F73-8BA8-0BB26578977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51D-4F73-8BA8-0BB26578977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51D-4F73-8BA8-0BB26578977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51D-4F73-8BA8-0BB26578977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51D-4F73-8BA8-0BB26578977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'Pipeline Budget'!$B$2:$J$2</c15:sqref>
                        </c15:formulaRef>
                      </c:ext>
                    </c:extLst>
                    <c:strCache>
                      <c:ptCount val="9"/>
                      <c:pt idx="0">
                        <c:v>Early Childhood</c:v>
                      </c:pt>
                      <c:pt idx="1">
                        <c:v>Family Engagement</c:v>
                      </c:pt>
                      <c:pt idx="2">
                        <c:v>Elementary</c:v>
                      </c:pt>
                      <c:pt idx="3">
                        <c:v>Elementary Wraparound</c:v>
                      </c:pt>
                      <c:pt idx="4">
                        <c:v>Middle</c:v>
                      </c:pt>
                      <c:pt idx="5">
                        <c:v>Middle Wraparound</c:v>
                      </c:pt>
                      <c:pt idx="6">
                        <c:v>High</c:v>
                      </c:pt>
                      <c:pt idx="7">
                        <c:v>High Wraparound</c:v>
                      </c:pt>
                      <c:pt idx="8">
                        <c:v>Post-Secondary</c:v>
                      </c:pt>
                    </c:strCache>
                  </c:strRef>
                </c:cat>
                <c:val>
                  <c:numRef>
                    <c:extLst>
                      <c:ext uri="{02D57815-91ED-43cb-92C2-25804820EDAC}">
                        <c15:formulaRef>
                          <c15:sqref>'Pipeline Budget'!$B$3:$J$3</c15:sqref>
                        </c15:formulaRef>
                      </c:ext>
                    </c:extLst>
                    <c:numCache>
                      <c:formatCode>_("$"* #,##0_);_("$"* \(#,##0\);_("$"* "-"??_);_(@_)</c:formatCode>
                      <c:ptCount val="9"/>
                      <c:pt idx="0">
                        <c:v>740675.01</c:v>
                      </c:pt>
                      <c:pt idx="1">
                        <c:v>292803.58</c:v>
                      </c:pt>
                      <c:pt idx="2">
                        <c:v>1649269.49</c:v>
                      </c:pt>
                      <c:pt idx="3">
                        <c:v>587640.14</c:v>
                      </c:pt>
                      <c:pt idx="4">
                        <c:v>918475.83</c:v>
                      </c:pt>
                      <c:pt idx="5">
                        <c:v>334036.75</c:v>
                      </c:pt>
                      <c:pt idx="6">
                        <c:v>880135.25</c:v>
                      </c:pt>
                      <c:pt idx="7">
                        <c:v>395569.62</c:v>
                      </c:pt>
                      <c:pt idx="8">
                        <c:v>201394.33</c:v>
                      </c:pt>
                    </c:numCache>
                  </c:numRef>
                </c:val>
                <c:extLst>
                  <c:ext xmlns:c16="http://schemas.microsoft.com/office/drawing/2014/chart" uri="{C3380CC4-5D6E-409C-BE32-E72D297353CC}">
                    <c16:uniqueId val="{00000000-D697-42D0-9FD2-2EAE51E30020}"/>
                  </c:ext>
                </c:extLst>
              </c15:ser>
            </c15:filteredPieSeries>
          </c:ext>
        </c:extLst>
      </c:pieChart>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3200" dirty="0" smtClean="0"/>
              <a:t>Y4 </a:t>
            </a:r>
            <a:r>
              <a:rPr lang="en-US" sz="3200" dirty="0" smtClean="0"/>
              <a:t>Target </a:t>
            </a:r>
            <a:r>
              <a:rPr lang="en-US" sz="3200" dirty="0" smtClean="0"/>
              <a:t>Spending=95%</a:t>
            </a:r>
            <a:endParaRPr lang="en-US" sz="3200" dirty="0"/>
          </a:p>
        </c:rich>
      </c:tx>
      <c:layout>
        <c:manualLayout>
          <c:xMode val="edge"/>
          <c:yMode val="edge"/>
          <c:x val="0.22634511947523198"/>
          <c:y val="1.1258945098901411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1"/>
          <c:order val="0"/>
          <c:tx>
            <c:strRef>
              <c:f>Sheet1!$C$1</c:f>
              <c:strCache>
                <c:ptCount val="1"/>
                <c:pt idx="0">
                  <c:v>Column2</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A-8DE8-4B08-A51D-62078766D8FA}"/>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8DE8-4B08-A51D-62078766D8F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8DE8-4B08-A51D-62078766D8F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8DE8-4B08-A51D-62078766D8FA}"/>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A-8DE8-4B08-A51D-62078766D8FA}"/>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C-8DE8-4B08-A51D-62078766D8FA}"/>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E-8DE8-4B08-A51D-62078766D8FA}"/>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0-8DE8-4B08-A51D-62078766D8F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Spent</c:v>
                </c:pt>
                <c:pt idx="1">
                  <c:v>Unspent</c:v>
                </c:pt>
              </c:strCache>
            </c:strRef>
          </c:cat>
          <c:val>
            <c:numRef>
              <c:f>Sheet1!$C$2:$C$5</c:f>
              <c:numCache>
                <c:formatCode>General</c:formatCode>
                <c:ptCount val="4"/>
              </c:numCache>
            </c:numRef>
          </c:val>
          <c:extLst>
            <c:ext xmlns:c16="http://schemas.microsoft.com/office/drawing/2014/chart" uri="{C3380CC4-5D6E-409C-BE32-E72D297353CC}">
              <c16:uniqueId val="{00000011-8DE8-4B08-A51D-62078766D8FA}"/>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89BD-4AF0-984E-7092EBF13C84}"/>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89BD-4AF0-984E-7092EBF13C84}"/>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89BD-4AF0-984E-7092EBF13C84}"/>
              </c:ext>
            </c:extLst>
          </c:dPt>
          <c:dLbls>
            <c:dLbl>
              <c:idx val="0"/>
              <c:layout>
                <c:manualLayout>
                  <c:x val="-8.5720921383301535E-2"/>
                  <c:y val="-0.15486646195169138"/>
                </c:manualLayout>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r>
                      <a:rPr lang="en-US" sz="3200" dirty="0" smtClean="0"/>
                      <a:t>$5,958,127</a:t>
                    </a:r>
                    <a:endParaRPr lang="en-US" sz="3200" dirty="0"/>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538164936680217"/>
                      <c:h val="0.119571192819934"/>
                    </c:manualLayout>
                  </c15:layout>
                </c:ext>
                <c:ext xmlns:c16="http://schemas.microsoft.com/office/drawing/2014/chart" uri="{C3380CC4-5D6E-409C-BE32-E72D297353CC}">
                  <c16:uniqueId val="{00000001-89BD-4AF0-984E-7092EBF13C84}"/>
                </c:ext>
              </c:extLst>
            </c:dLbl>
            <c:dLbl>
              <c:idx val="1"/>
              <c:layout/>
              <c:tx>
                <c:rich>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r>
                      <a:rPr lang="en-US" sz="2800" baseline="0" dirty="0" smtClean="0"/>
                      <a:t>$313,586</a:t>
                    </a:r>
                    <a:endParaRPr lang="en-US" dirty="0"/>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9BD-4AF0-984E-7092EBF13C84}"/>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accent3"/>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5-89BD-4AF0-984E-7092EBF13C84}"/>
                </c:ext>
              </c:extLst>
            </c:dLbl>
            <c:spPr>
              <a:solidFill>
                <a:sysClr val="window" lastClr="FFFFFF">
                  <a:alpha val="90000"/>
                </a:sysClr>
              </a:solidFill>
              <a:ln w="12700" cap="flat" cmpd="sng" algn="ctr">
                <a:solidFill>
                  <a:srgbClr val="5B9BD5"/>
                </a:solidFill>
                <a:round/>
              </a:ln>
              <a:effectLst>
                <a:outerShdw blurRad="50800" dist="38100" dir="2700000" algn="tl" rotWithShape="0">
                  <a:srgbClr val="5B9BD5">
                    <a:lumMod val="75000"/>
                    <a:alpha val="40000"/>
                  </a:srgbClr>
                </a:outerShdw>
              </a:effectLst>
            </c:spPr>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Sheet1!$A$3:$C$3</c:f>
              <c:strCache>
                <c:ptCount val="3"/>
                <c:pt idx="0">
                  <c:v>Expenditures</c:v>
                </c:pt>
                <c:pt idx="1">
                  <c:v>Unspent</c:v>
                </c:pt>
                <c:pt idx="2">
                  <c:v>Total Budget</c:v>
                </c:pt>
              </c:strCache>
            </c:strRef>
          </c:cat>
          <c:val>
            <c:numRef>
              <c:f>Sheet1!$A$4:$C$4</c:f>
              <c:numCache>
                <c:formatCode>_("$"* #,##0_);_("$"* \(#,##0\);_("$"* "-"??_);_(@_)</c:formatCode>
                <c:ptCount val="3"/>
                <c:pt idx="0">
                  <c:v>6163898.3600000013</c:v>
                </c:pt>
                <c:pt idx="1">
                  <c:v>245439.7800000002</c:v>
                </c:pt>
              </c:numCache>
            </c:numRef>
          </c:val>
          <c:extLst>
            <c:ext xmlns:c16="http://schemas.microsoft.com/office/drawing/2014/chart" uri="{C3380CC4-5D6E-409C-BE32-E72D297353CC}">
              <c16:uniqueId val="{00000006-89BD-4AF0-984E-7092EBF13C84}"/>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0" i="0" u="none" strike="noStrike" kern="1200" cap="none" spc="50" baseline="0">
                <a:solidFill>
                  <a:schemeClr val="bg1"/>
                </a:solidFill>
                <a:latin typeface="+mn-lt"/>
                <a:ea typeface="+mn-ea"/>
                <a:cs typeface="+mn-cs"/>
              </a:defRPr>
            </a:pPr>
            <a:r>
              <a:rPr lang="en-US" dirty="0"/>
              <a:t>Number of families who graduated Family Literacy</a:t>
            </a:r>
          </a:p>
          <a:p>
            <a:pPr>
              <a:defRPr/>
            </a:pPr>
            <a:r>
              <a:rPr lang="en-US" dirty="0"/>
              <a:t>Academies</a:t>
            </a:r>
          </a:p>
        </c:rich>
      </c:tx>
      <c:overlay val="0"/>
      <c:spPr>
        <a:noFill/>
        <a:ln>
          <a:noFill/>
        </a:ln>
        <a:effectLst/>
      </c:spPr>
      <c:txPr>
        <a:bodyPr rot="0" spcFirstLastPara="1" vertOverflow="ellipsis" vert="horz" wrap="square" anchor="ctr" anchorCtr="1"/>
        <a:lstStyle/>
        <a:p>
          <a:pPr>
            <a:defRPr sz="2200" b="0" i="0" u="none" strike="noStrike" kern="1200" cap="none" spc="5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noFill/>
            <a:ln w="25400" cap="flat" cmpd="sng" algn="ctr">
              <a:solidFill>
                <a:schemeClr val="accent1"/>
              </a:solidFill>
              <a:miter lim="800000"/>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Sheet1!$A$33:$A$35</c:f>
              <c:numCache>
                <c:formatCode>General</c:formatCode>
                <c:ptCount val="3"/>
                <c:pt idx="0">
                  <c:v>2017</c:v>
                </c:pt>
                <c:pt idx="1">
                  <c:v>2018</c:v>
                </c:pt>
                <c:pt idx="2">
                  <c:v>2019</c:v>
                </c:pt>
              </c:numCache>
            </c:numRef>
          </c:cat>
          <c:val>
            <c:numRef>
              <c:f>Sheet1!$B$33:$B$35</c:f>
              <c:numCache>
                <c:formatCode>General</c:formatCode>
                <c:ptCount val="3"/>
                <c:pt idx="0">
                  <c:v>35</c:v>
                </c:pt>
                <c:pt idx="1">
                  <c:v>43</c:v>
                </c:pt>
                <c:pt idx="2">
                  <c:v>73</c:v>
                </c:pt>
              </c:numCache>
            </c:numRef>
          </c:val>
          <c:extLst>
            <c:ext xmlns:c16="http://schemas.microsoft.com/office/drawing/2014/chart" uri="{C3380CC4-5D6E-409C-BE32-E72D297353CC}">
              <c16:uniqueId val="{00000000-00B8-499E-A4D7-90C2ED56903B}"/>
            </c:ext>
          </c:extLst>
        </c:ser>
        <c:dLbls>
          <c:dLblPos val="inEnd"/>
          <c:showLegendKey val="0"/>
          <c:showVal val="1"/>
          <c:showCatName val="0"/>
          <c:showSerName val="0"/>
          <c:showPercent val="0"/>
          <c:showBubbleSize val="0"/>
        </c:dLbls>
        <c:gapWidth val="164"/>
        <c:overlap val="-35"/>
        <c:axId val="354999528"/>
        <c:axId val="354995920"/>
      </c:barChart>
      <c:catAx>
        <c:axId val="3549995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54995920"/>
        <c:crosses val="autoZero"/>
        <c:auto val="1"/>
        <c:lblAlgn val="ctr"/>
        <c:lblOffset val="100"/>
        <c:noMultiLvlLbl val="0"/>
      </c:catAx>
      <c:valAx>
        <c:axId val="3549959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5499952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t>
            </a:r>
            <a:r>
              <a:rPr lang="en-US" baseline="0" dirty="0"/>
              <a:t> Families graduated FAST </a:t>
            </a:r>
            <a:endParaRPr lang="en-US" dirty="0"/>
          </a:p>
        </c:rich>
      </c:tx>
      <c:layout>
        <c:manualLayout>
          <c:xMode val="edge"/>
          <c:yMode val="edge"/>
          <c:x val="0.20960112919649354"/>
          <c:y val="4.6451762039693215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Sheet1!$A$18:$A$20</c:f>
              <c:numCache>
                <c:formatCode>General</c:formatCode>
                <c:ptCount val="3"/>
                <c:pt idx="0">
                  <c:v>2017</c:v>
                </c:pt>
                <c:pt idx="1">
                  <c:v>2018</c:v>
                </c:pt>
                <c:pt idx="2">
                  <c:v>2019</c:v>
                </c:pt>
              </c:numCache>
            </c:numRef>
          </c:cat>
          <c:val>
            <c:numRef>
              <c:f>Sheet1!$B$18:$B$20</c:f>
              <c:numCache>
                <c:formatCode>General</c:formatCode>
                <c:ptCount val="3"/>
                <c:pt idx="0">
                  <c:v>12</c:v>
                </c:pt>
                <c:pt idx="1">
                  <c:v>33</c:v>
                </c:pt>
                <c:pt idx="2">
                  <c:v>28</c:v>
                </c:pt>
              </c:numCache>
            </c:numRef>
          </c:val>
          <c:extLst>
            <c:ext xmlns:c16="http://schemas.microsoft.com/office/drawing/2014/chart" uri="{C3380CC4-5D6E-409C-BE32-E72D297353CC}">
              <c16:uniqueId val="{00000000-985A-4181-B423-FF0672472BC4}"/>
            </c:ext>
          </c:extLst>
        </c:ser>
        <c:dLbls>
          <c:showLegendKey val="0"/>
          <c:showVal val="0"/>
          <c:showCatName val="0"/>
          <c:showSerName val="0"/>
          <c:showPercent val="0"/>
          <c:showBubbleSize val="0"/>
        </c:dLbls>
        <c:gapWidth val="219"/>
        <c:overlap val="-27"/>
        <c:axId val="542114704"/>
        <c:axId val="542118968"/>
      </c:barChart>
      <c:catAx>
        <c:axId val="54211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118968"/>
        <c:crosses val="autoZero"/>
        <c:auto val="1"/>
        <c:lblAlgn val="ctr"/>
        <c:lblOffset val="100"/>
        <c:noMultiLvlLbl val="0"/>
      </c:catAx>
      <c:valAx>
        <c:axId val="542118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11470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dirty="0" smtClean="0">
                <a:solidFill>
                  <a:schemeClr val="accent6">
                    <a:lumMod val="50000"/>
                  </a:schemeClr>
                </a:solidFill>
                <a:latin typeface="Cambria" panose="02040503050406030204" pitchFamily="18" charset="0"/>
              </a:rPr>
              <a:t>Parent Contacts b</a:t>
            </a:r>
            <a:r>
              <a:rPr lang="en-US" sz="3200" baseline="0" dirty="0" smtClean="0">
                <a:solidFill>
                  <a:schemeClr val="accent6">
                    <a:lumMod val="50000"/>
                  </a:schemeClr>
                </a:solidFill>
                <a:latin typeface="Cambria" panose="02040503050406030204" pitchFamily="18" charset="0"/>
              </a:rPr>
              <a:t>y month in </a:t>
            </a:r>
            <a:r>
              <a:rPr lang="en-US" sz="3200" dirty="0" smtClean="0">
                <a:solidFill>
                  <a:schemeClr val="accent6">
                    <a:lumMod val="50000"/>
                  </a:schemeClr>
                </a:solidFill>
                <a:latin typeface="Cambria" panose="02040503050406030204" pitchFamily="18" charset="0"/>
              </a:rPr>
              <a:t>2019</a:t>
            </a:r>
            <a:endParaRPr lang="en-US" sz="3200" dirty="0">
              <a:solidFill>
                <a:schemeClr val="accent6">
                  <a:lumMod val="50000"/>
                </a:schemeClr>
              </a:solidFill>
              <a:latin typeface="Cambria" panose="020405030504060302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9873844866379138E-2"/>
          <c:y val="7.9420014581203444E-2"/>
          <c:w val="0.93945980778317062"/>
          <c:h val="0.88624150389349632"/>
        </c:manualLayout>
      </c:layout>
      <c:barChart>
        <c:barDir val="col"/>
        <c:grouping val="clustered"/>
        <c:varyColors val="0"/>
        <c:ser>
          <c:idx val="0"/>
          <c:order val="0"/>
          <c:tx>
            <c:strRef>
              <c:f>Sheet1!$B$1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forward val="2"/>
            <c:dispRSqr val="0"/>
            <c:dispEq val="0"/>
          </c:trendline>
          <c:cat>
            <c:strRef>
              <c:f>Sheet1!$A$2:$A$13</c:f>
              <c:strCache>
                <c:ptCount val="12"/>
                <c:pt idx="0">
                  <c:v>Janurary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381</c:v>
                </c:pt>
                <c:pt idx="1">
                  <c:v>1013</c:v>
                </c:pt>
                <c:pt idx="2">
                  <c:v>424</c:v>
                </c:pt>
                <c:pt idx="3">
                  <c:v>462</c:v>
                </c:pt>
                <c:pt idx="4">
                  <c:v>432</c:v>
                </c:pt>
                <c:pt idx="5">
                  <c:v>48</c:v>
                </c:pt>
                <c:pt idx="6">
                  <c:v>131</c:v>
                </c:pt>
                <c:pt idx="7">
                  <c:v>698</c:v>
                </c:pt>
                <c:pt idx="8">
                  <c:v>732</c:v>
                </c:pt>
                <c:pt idx="9">
                  <c:v>589</c:v>
                </c:pt>
                <c:pt idx="10">
                  <c:v>530</c:v>
                </c:pt>
                <c:pt idx="11">
                  <c:v>649</c:v>
                </c:pt>
              </c:numCache>
            </c:numRef>
          </c:val>
          <c:extLst>
            <c:ext xmlns:c16="http://schemas.microsoft.com/office/drawing/2014/chart" uri="{C3380CC4-5D6E-409C-BE32-E72D297353CC}">
              <c16:uniqueId val="{00000000-FCB1-4C57-8F44-1FA749C37C71}"/>
            </c:ext>
          </c:extLst>
        </c:ser>
        <c:dLbls>
          <c:dLblPos val="outEnd"/>
          <c:showLegendKey val="0"/>
          <c:showVal val="1"/>
          <c:showCatName val="0"/>
          <c:showSerName val="0"/>
          <c:showPercent val="0"/>
          <c:showBubbleSize val="0"/>
        </c:dLbls>
        <c:gapWidth val="219"/>
        <c:overlap val="-27"/>
        <c:axId val="493529456"/>
        <c:axId val="493529128"/>
      </c:barChart>
      <c:catAx>
        <c:axId val="49352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3529128"/>
        <c:crosses val="autoZero"/>
        <c:auto val="1"/>
        <c:lblAlgn val="ctr"/>
        <c:lblOffset val="100"/>
        <c:noMultiLvlLbl val="0"/>
      </c:catAx>
      <c:valAx>
        <c:axId val="493529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3529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57333" cy="355083"/>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5303577" y="0"/>
            <a:ext cx="4057333" cy="355083"/>
          </a:xfrm>
          <a:prstGeom prst="rect">
            <a:avLst/>
          </a:prstGeom>
        </p:spPr>
        <p:txBody>
          <a:bodyPr vert="horz" lIns="93936" tIns="46968" rIns="93936" bIns="46968" rtlCol="0"/>
          <a:lstStyle>
            <a:lvl1pPr algn="r">
              <a:defRPr sz="1200"/>
            </a:lvl1pPr>
          </a:lstStyle>
          <a:p>
            <a:fld id="{24CE42A2-4AED-4FF2-BF59-A67296EFEA05}" type="datetimeFigureOut">
              <a:rPr lang="en-US" smtClean="0"/>
              <a:t>2/5/2021</a:t>
            </a:fld>
            <a:endParaRPr lang="en-US" dirty="0"/>
          </a:p>
        </p:txBody>
      </p:sp>
      <p:sp>
        <p:nvSpPr>
          <p:cNvPr id="4" name="Footer Placeholder 3"/>
          <p:cNvSpPr>
            <a:spLocks noGrp="1"/>
          </p:cNvSpPr>
          <p:nvPr>
            <p:ph type="ftr" sz="quarter" idx="2"/>
          </p:nvPr>
        </p:nvSpPr>
        <p:spPr>
          <a:xfrm>
            <a:off x="1" y="6721994"/>
            <a:ext cx="4057333" cy="355082"/>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03577" y="6721994"/>
            <a:ext cx="4057333" cy="355082"/>
          </a:xfrm>
          <a:prstGeom prst="rect">
            <a:avLst/>
          </a:prstGeom>
        </p:spPr>
        <p:txBody>
          <a:bodyPr vert="horz" lIns="93936" tIns="46968" rIns="93936" bIns="46968" rtlCol="0" anchor="b"/>
          <a:lstStyle>
            <a:lvl1pPr algn="r">
              <a:defRPr sz="1200"/>
            </a:lvl1pPr>
          </a:lstStyle>
          <a:p>
            <a:fld id="{A4E40FD7-66D4-431E-BE16-69C863C4C3F8}" type="slidenum">
              <a:rPr lang="en-US" smtClean="0"/>
              <a:t>‹#›</a:t>
            </a:fld>
            <a:endParaRPr lang="en-US" dirty="0"/>
          </a:p>
        </p:txBody>
      </p:sp>
    </p:spTree>
    <p:extLst>
      <p:ext uri="{BB962C8B-B14F-4D97-AF65-F5344CB8AC3E}">
        <p14:creationId xmlns:p14="http://schemas.microsoft.com/office/powerpoint/2010/main" val="553176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753" cy="35517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303223" y="0"/>
            <a:ext cx="4057753" cy="355174"/>
          </a:xfrm>
          <a:prstGeom prst="rect">
            <a:avLst/>
          </a:prstGeom>
        </p:spPr>
        <p:txBody>
          <a:bodyPr vert="horz" lIns="91440" tIns="45720" rIns="91440" bIns="45720" rtlCol="0"/>
          <a:lstStyle>
            <a:lvl1pPr algn="r">
              <a:defRPr sz="1200"/>
            </a:lvl1pPr>
          </a:lstStyle>
          <a:p>
            <a:fld id="{03132040-13D7-4A2B-BEE9-AF22F8834E4E}" type="datetimeFigureOut">
              <a:rPr lang="en-US" smtClean="0"/>
              <a:t>2/5/2021</a:t>
            </a:fld>
            <a:endParaRPr lang="en-US" dirty="0"/>
          </a:p>
        </p:txBody>
      </p:sp>
      <p:sp>
        <p:nvSpPr>
          <p:cNvPr id="4" name="Slide Image Placeholder 3"/>
          <p:cNvSpPr>
            <a:spLocks noGrp="1" noRot="1" noChangeAspect="1"/>
          </p:cNvSpPr>
          <p:nvPr>
            <p:ph type="sldImg" idx="2"/>
          </p:nvPr>
        </p:nvSpPr>
        <p:spPr>
          <a:xfrm>
            <a:off x="3089275" y="884238"/>
            <a:ext cx="3184525" cy="23891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6728" y="3405348"/>
            <a:ext cx="7489620" cy="278739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01"/>
            <a:ext cx="4057753" cy="35517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03223" y="6721901"/>
            <a:ext cx="4057753" cy="355174"/>
          </a:xfrm>
          <a:prstGeom prst="rect">
            <a:avLst/>
          </a:prstGeom>
        </p:spPr>
        <p:txBody>
          <a:bodyPr vert="horz" lIns="91440" tIns="45720" rIns="91440" bIns="45720" rtlCol="0" anchor="b"/>
          <a:lstStyle>
            <a:lvl1pPr algn="r">
              <a:defRPr sz="1200"/>
            </a:lvl1pPr>
          </a:lstStyle>
          <a:p>
            <a:fld id="{D78E31E3-C7A4-4271-9EDA-3C78E77BA326}" type="slidenum">
              <a:rPr lang="en-US" smtClean="0"/>
              <a:t>‹#›</a:t>
            </a:fld>
            <a:endParaRPr lang="en-US" dirty="0"/>
          </a:p>
        </p:txBody>
      </p:sp>
    </p:spTree>
    <p:extLst>
      <p:ext uri="{BB962C8B-B14F-4D97-AF65-F5344CB8AC3E}">
        <p14:creationId xmlns:p14="http://schemas.microsoft.com/office/powerpoint/2010/main" val="1860612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a:t>
            </a:r>
          </a:p>
        </p:txBody>
      </p:sp>
      <p:sp>
        <p:nvSpPr>
          <p:cNvPr id="4" name="Slide Number Placeholder 3"/>
          <p:cNvSpPr>
            <a:spLocks noGrp="1"/>
          </p:cNvSpPr>
          <p:nvPr>
            <p:ph type="sldNum" sz="quarter" idx="10"/>
          </p:nvPr>
        </p:nvSpPr>
        <p:spPr/>
        <p:txBody>
          <a:bodyPr/>
          <a:lstStyle/>
          <a:p>
            <a:fld id="{D78E31E3-C7A4-4271-9EDA-3C78E77BA326}" type="slidenum">
              <a:rPr lang="en-US" smtClean="0"/>
              <a:t>1</a:t>
            </a:fld>
            <a:endParaRPr lang="en-US" dirty="0"/>
          </a:p>
        </p:txBody>
      </p:sp>
    </p:spTree>
    <p:extLst>
      <p:ext uri="{BB962C8B-B14F-4D97-AF65-F5344CB8AC3E}">
        <p14:creationId xmlns:p14="http://schemas.microsoft.com/office/powerpoint/2010/main" val="1863375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p>
        </p:txBody>
      </p:sp>
      <p:sp>
        <p:nvSpPr>
          <p:cNvPr id="4" name="Slide Number Placeholder 3"/>
          <p:cNvSpPr>
            <a:spLocks noGrp="1"/>
          </p:cNvSpPr>
          <p:nvPr>
            <p:ph type="sldNum" sz="quarter" idx="10"/>
          </p:nvPr>
        </p:nvSpPr>
        <p:spPr/>
        <p:txBody>
          <a:bodyPr/>
          <a:lstStyle/>
          <a:p>
            <a:fld id="{D78E31E3-C7A4-4271-9EDA-3C78E77BA326}" type="slidenum">
              <a:rPr lang="en-US" smtClean="0"/>
              <a:t>11</a:t>
            </a:fld>
            <a:endParaRPr lang="en-US" dirty="0"/>
          </a:p>
        </p:txBody>
      </p:sp>
    </p:spTree>
    <p:extLst>
      <p:ext uri="{BB962C8B-B14F-4D97-AF65-F5344CB8AC3E}">
        <p14:creationId xmlns:p14="http://schemas.microsoft.com/office/powerpoint/2010/main" val="96746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data is obtained from the school climate survey which is administered every fall in grades 7-12. With this particular measure, I think it is important to know that this is self-reported by students, and their perceptions might not reflect reality. We spent hundreds of thousands of dollars in technology for our school, and students reported a decrease in access. I believe that might be in part related to the fact that one entire district and another high school have banned personal devices during school hours. So this decrease in access might be related to how students feel about immediate access in their pockets versus their access to equipment and internet in the actual school building.</a:t>
            </a:r>
          </a:p>
        </p:txBody>
      </p:sp>
      <p:sp>
        <p:nvSpPr>
          <p:cNvPr id="4" name="Slide Number Placeholder 3"/>
          <p:cNvSpPr>
            <a:spLocks noGrp="1"/>
          </p:cNvSpPr>
          <p:nvPr>
            <p:ph type="sldNum" sz="quarter" idx="5"/>
          </p:nvPr>
        </p:nvSpPr>
        <p:spPr/>
        <p:txBody>
          <a:bodyPr/>
          <a:lstStyle/>
          <a:p>
            <a:fld id="{D78E31E3-C7A4-4271-9EDA-3C78E77BA326}" type="slidenum">
              <a:rPr lang="en-US" smtClean="0"/>
              <a:t>12</a:t>
            </a:fld>
            <a:endParaRPr lang="en-US" dirty="0"/>
          </a:p>
        </p:txBody>
      </p:sp>
    </p:spTree>
    <p:extLst>
      <p:ext uri="{BB962C8B-B14F-4D97-AF65-F5344CB8AC3E}">
        <p14:creationId xmlns:p14="http://schemas.microsoft.com/office/powerpoint/2010/main" val="342131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14</a:t>
            </a:fld>
            <a:endParaRPr lang="en-US" dirty="0"/>
          </a:p>
        </p:txBody>
      </p:sp>
    </p:spTree>
    <p:extLst>
      <p:ext uri="{BB962C8B-B14F-4D97-AF65-F5344CB8AC3E}">
        <p14:creationId xmlns:p14="http://schemas.microsoft.com/office/powerpoint/2010/main" val="343370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we saw the biggest gains in reading at the 4th-grade level 8th-grade level—both with double digit gains. The largest decreases in reading were at the High school and 3rd-grade level.</a:t>
            </a:r>
            <a:endParaRPr lang="en-US" dirty="0">
              <a:cs typeface="Calibri"/>
            </a:endParaRPr>
          </a:p>
          <a:p>
            <a:endParaRPr lang="en-US" dirty="0">
              <a:cs typeface="Calibri"/>
            </a:endParaRPr>
          </a:p>
          <a:p>
            <a:r>
              <a:rPr lang="en-US" dirty="0">
                <a:cs typeface="Calibri"/>
              </a:rPr>
              <a:t>Do a little math with me. Write down the number of students you have that take a reading KPREP test. In high school, it would be about the size of your junior class. In the elementaries/middles, it would be grades 3-8.</a:t>
            </a:r>
            <a:endParaRPr lang="en-US" dirty="0"/>
          </a:p>
          <a:p>
            <a:endParaRPr lang="en-US" dirty="0">
              <a:cs typeface="Calibri"/>
            </a:endParaRPr>
          </a:p>
          <a:p>
            <a:r>
              <a:rPr lang="en-US" dirty="0">
                <a:cs typeface="Calibri"/>
              </a:rPr>
              <a:t>Now, look at the difference in our 2019 target and our 2018 actual. 4.1%. now multiple .041 times the number of students. That's the number of students that need to be moved to proficiency in reading in your school this year for us to reach our target.</a:t>
            </a:r>
          </a:p>
        </p:txBody>
      </p:sp>
      <p:sp>
        <p:nvSpPr>
          <p:cNvPr id="4" name="Slide Number Placeholder 3"/>
          <p:cNvSpPr>
            <a:spLocks noGrp="1"/>
          </p:cNvSpPr>
          <p:nvPr>
            <p:ph type="sldNum" sz="quarter" idx="5"/>
          </p:nvPr>
        </p:nvSpPr>
        <p:spPr/>
        <p:txBody>
          <a:bodyPr/>
          <a:lstStyle/>
          <a:p>
            <a:fld id="{D78E31E3-C7A4-4271-9EDA-3C78E77BA326}" type="slidenum">
              <a:rPr lang="en-US" smtClean="0"/>
              <a:t>15</a:t>
            </a:fld>
            <a:endParaRPr lang="en-US" dirty="0"/>
          </a:p>
        </p:txBody>
      </p:sp>
    </p:spTree>
    <p:extLst>
      <p:ext uri="{BB962C8B-B14F-4D97-AF65-F5344CB8AC3E}">
        <p14:creationId xmlns:p14="http://schemas.microsoft.com/office/powerpoint/2010/main" val="4290629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17</a:t>
            </a:fld>
            <a:endParaRPr lang="en-US" dirty="0"/>
          </a:p>
        </p:txBody>
      </p:sp>
    </p:spTree>
    <p:extLst>
      <p:ext uri="{BB962C8B-B14F-4D97-AF65-F5344CB8AC3E}">
        <p14:creationId xmlns:p14="http://schemas.microsoft.com/office/powerpoint/2010/main" val="3353668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saw the largest decrease in graduation at Lynn Camp and Knox Central. Lynn Camp had a decrease of 4%; Knox Central of 2%. Barbourville and Corbin remained essentially the same at their high schools; however, it is important to note that we calculate graduation rate on the district numbers—not the individual high schools. So, Corbin as a district, for example, saw a decrease once the SOI and CEC were factored in.</a:t>
            </a:r>
          </a:p>
        </p:txBody>
      </p:sp>
      <p:sp>
        <p:nvSpPr>
          <p:cNvPr id="4" name="Slide Number Placeholder 3"/>
          <p:cNvSpPr>
            <a:spLocks noGrp="1"/>
          </p:cNvSpPr>
          <p:nvPr>
            <p:ph type="sldNum" sz="quarter" idx="5"/>
          </p:nvPr>
        </p:nvSpPr>
        <p:spPr/>
        <p:txBody>
          <a:bodyPr/>
          <a:lstStyle/>
          <a:p>
            <a:fld id="{D78E31E3-C7A4-4271-9EDA-3C78E77BA326}" type="slidenum">
              <a:rPr lang="en-US" smtClean="0"/>
              <a:t>18</a:t>
            </a:fld>
            <a:endParaRPr lang="en-US" dirty="0"/>
          </a:p>
        </p:txBody>
      </p:sp>
    </p:spTree>
    <p:extLst>
      <p:ext uri="{BB962C8B-B14F-4D97-AF65-F5344CB8AC3E}">
        <p14:creationId xmlns:p14="http://schemas.microsoft.com/office/powerpoint/2010/main" val="2478648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E31E3-C7A4-4271-9EDA-3C78E77BA326}" type="slidenum">
              <a:rPr lang="en-US" smtClean="0"/>
              <a:t>23</a:t>
            </a:fld>
            <a:endParaRPr lang="en-US" dirty="0"/>
          </a:p>
        </p:txBody>
      </p:sp>
    </p:spTree>
    <p:extLst>
      <p:ext uri="{BB962C8B-B14F-4D97-AF65-F5344CB8AC3E}">
        <p14:creationId xmlns:p14="http://schemas.microsoft.com/office/powerpoint/2010/main" val="1462764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cs typeface="Calibri"/>
              </a:rPr>
              <a:t>VOTE</a:t>
            </a:r>
          </a:p>
          <a:p>
            <a:r>
              <a:rPr lang="en-US" dirty="0">
                <a:cs typeface="Calibri"/>
              </a:rPr>
              <a:t>Kelli's slide</a:t>
            </a:r>
            <a:endParaRPr lang="en-US" baseline="0" dirty="0"/>
          </a:p>
        </p:txBody>
      </p:sp>
      <p:sp>
        <p:nvSpPr>
          <p:cNvPr id="4" name="Slide Number Placeholder 3"/>
          <p:cNvSpPr>
            <a:spLocks noGrp="1"/>
          </p:cNvSpPr>
          <p:nvPr>
            <p:ph type="sldNum" sz="quarter" idx="10"/>
          </p:nvPr>
        </p:nvSpPr>
        <p:spPr/>
        <p:txBody>
          <a:bodyPr/>
          <a:lstStyle/>
          <a:p>
            <a:fld id="{D78E31E3-C7A4-4271-9EDA-3C78E77BA326}" type="slidenum">
              <a:rPr lang="en-US" smtClean="0"/>
              <a:t>24</a:t>
            </a:fld>
            <a:endParaRPr lang="en-US" dirty="0"/>
          </a:p>
        </p:txBody>
      </p:sp>
    </p:spTree>
    <p:extLst>
      <p:ext uri="{BB962C8B-B14F-4D97-AF65-F5344CB8AC3E}">
        <p14:creationId xmlns:p14="http://schemas.microsoft.com/office/powerpoint/2010/main" val="2212185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information is obtained through the Neighborhood Survey every other year. Year 2 was not a survey year; however Year 3 will be. Allow me to prepare you for that. In year 2, we distributed the Neighborhood Survey through our school districts. Most of you were no onboard yet when that happened. It does require a lot of work on the ground to get the surveys home to all of our student families and get them completed. You will be getting instructions over the summer on how to do this. We had completion rate of about 44% the first year—which was pretty good considering we also had demographic information to college, which made the survey several pages long. This year's will be shorter, but it still will take a lot of work for our school-based staff to promote the survey and make sure we get the survey back.</a:t>
            </a:r>
          </a:p>
          <a:p>
            <a:endParaRPr lang="en-US" dirty="0">
              <a:cs typeface="Calibri"/>
            </a:endParaRPr>
          </a:p>
        </p:txBody>
      </p:sp>
      <p:sp>
        <p:nvSpPr>
          <p:cNvPr id="4" name="Slide Number Placeholder 3"/>
          <p:cNvSpPr>
            <a:spLocks noGrp="1"/>
          </p:cNvSpPr>
          <p:nvPr>
            <p:ph type="sldNum" sz="quarter" idx="5"/>
          </p:nvPr>
        </p:nvSpPr>
        <p:spPr/>
        <p:txBody>
          <a:bodyPr/>
          <a:lstStyle/>
          <a:p>
            <a:fld id="{D78E31E3-C7A4-4271-9EDA-3C78E77BA326}" type="slidenum">
              <a:rPr lang="en-US" smtClean="0"/>
              <a:t>25</a:t>
            </a:fld>
            <a:endParaRPr lang="en-US" dirty="0"/>
          </a:p>
        </p:txBody>
      </p:sp>
    </p:spTree>
    <p:extLst>
      <p:ext uri="{BB962C8B-B14F-4D97-AF65-F5344CB8AC3E}">
        <p14:creationId xmlns:p14="http://schemas.microsoft.com/office/powerpoint/2010/main" val="74467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27</a:t>
            </a:fld>
            <a:endParaRPr lang="en-US" dirty="0"/>
          </a:p>
        </p:txBody>
      </p:sp>
    </p:spTree>
    <p:extLst>
      <p:ext uri="{BB962C8B-B14F-4D97-AF65-F5344CB8AC3E}">
        <p14:creationId xmlns:p14="http://schemas.microsoft.com/office/powerpoint/2010/main" val="164299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Kelli—of course, you probably know me well enough to know I'm not just going to give you the information. You're going to have to guess. So, related to our overall spending in year 2, do you think we earned a green light—which meant we hit our target of spending for year 2 as a whole or did we earn a yellow light or a red light?</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2</a:t>
            </a:fld>
            <a:endParaRPr lang="en-US" dirty="0"/>
          </a:p>
        </p:txBody>
      </p:sp>
    </p:spTree>
    <p:extLst>
      <p:ext uri="{BB962C8B-B14F-4D97-AF65-F5344CB8AC3E}">
        <p14:creationId xmlns:p14="http://schemas.microsoft.com/office/powerpoint/2010/main" val="966657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28</a:t>
            </a:fld>
            <a:endParaRPr lang="en-US" dirty="0"/>
          </a:p>
        </p:txBody>
      </p:sp>
    </p:spTree>
    <p:extLst>
      <p:ext uri="{BB962C8B-B14F-4D97-AF65-F5344CB8AC3E}">
        <p14:creationId xmlns:p14="http://schemas.microsoft.com/office/powerpoint/2010/main" val="1955840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31</a:t>
            </a:fld>
            <a:endParaRPr lang="en-US" dirty="0"/>
          </a:p>
        </p:txBody>
      </p:sp>
    </p:spTree>
    <p:extLst>
      <p:ext uri="{BB962C8B-B14F-4D97-AF65-F5344CB8AC3E}">
        <p14:creationId xmlns:p14="http://schemas.microsoft.com/office/powerpoint/2010/main" val="239920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32</a:t>
            </a:fld>
            <a:endParaRPr lang="en-US" dirty="0"/>
          </a:p>
        </p:txBody>
      </p:sp>
    </p:spTree>
    <p:extLst>
      <p:ext uri="{BB962C8B-B14F-4D97-AF65-F5344CB8AC3E}">
        <p14:creationId xmlns:p14="http://schemas.microsoft.com/office/powerpoint/2010/main" val="3011426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35</a:t>
            </a:fld>
            <a:endParaRPr lang="en-US" dirty="0"/>
          </a:p>
        </p:txBody>
      </p:sp>
    </p:spTree>
    <p:extLst>
      <p:ext uri="{BB962C8B-B14F-4D97-AF65-F5344CB8AC3E}">
        <p14:creationId xmlns:p14="http://schemas.microsoft.com/office/powerpoint/2010/main" val="4263098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36</a:t>
            </a:fld>
            <a:endParaRPr lang="en-US" dirty="0"/>
          </a:p>
        </p:txBody>
      </p:sp>
    </p:spTree>
    <p:extLst>
      <p:ext uri="{BB962C8B-B14F-4D97-AF65-F5344CB8AC3E}">
        <p14:creationId xmlns:p14="http://schemas.microsoft.com/office/powerpoint/2010/main" val="4081915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E31E3-C7A4-4271-9EDA-3C78E77BA326}" type="slidenum">
              <a:rPr lang="en-US" smtClean="0"/>
              <a:t>37</a:t>
            </a:fld>
            <a:endParaRPr lang="en-US" dirty="0"/>
          </a:p>
        </p:txBody>
      </p:sp>
    </p:spTree>
    <p:extLst>
      <p:ext uri="{BB962C8B-B14F-4D97-AF65-F5344CB8AC3E}">
        <p14:creationId xmlns:p14="http://schemas.microsoft.com/office/powerpoint/2010/main" val="4134343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39</a:t>
            </a:fld>
            <a:endParaRPr lang="en-US" dirty="0"/>
          </a:p>
        </p:txBody>
      </p:sp>
    </p:spTree>
    <p:extLst>
      <p:ext uri="{BB962C8B-B14F-4D97-AF65-F5344CB8AC3E}">
        <p14:creationId xmlns:p14="http://schemas.microsoft.com/office/powerpoint/2010/main" val="2497975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40</a:t>
            </a:fld>
            <a:endParaRPr lang="en-US" dirty="0"/>
          </a:p>
        </p:txBody>
      </p:sp>
    </p:spTree>
    <p:extLst>
      <p:ext uri="{BB962C8B-B14F-4D97-AF65-F5344CB8AC3E}">
        <p14:creationId xmlns:p14="http://schemas.microsoft.com/office/powerpoint/2010/main" val="4072495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information is obtained through the Neighborhood Survey every other year. Year 2 was not a survey year; however Year 3 will be. </a:t>
            </a:r>
            <a:endParaRPr lang="en-US" dirty="0"/>
          </a:p>
        </p:txBody>
      </p:sp>
      <p:sp>
        <p:nvSpPr>
          <p:cNvPr id="4" name="Slide Number Placeholder 3"/>
          <p:cNvSpPr>
            <a:spLocks noGrp="1"/>
          </p:cNvSpPr>
          <p:nvPr>
            <p:ph type="sldNum" sz="quarter" idx="5"/>
          </p:nvPr>
        </p:nvSpPr>
        <p:spPr/>
        <p:txBody>
          <a:bodyPr/>
          <a:lstStyle/>
          <a:p>
            <a:fld id="{D78E31E3-C7A4-4271-9EDA-3C78E77BA326}" type="slidenum">
              <a:rPr lang="en-US" smtClean="0"/>
              <a:t>41</a:t>
            </a:fld>
            <a:endParaRPr lang="en-US" dirty="0"/>
          </a:p>
        </p:txBody>
      </p:sp>
    </p:spTree>
    <p:extLst>
      <p:ext uri="{BB962C8B-B14F-4D97-AF65-F5344CB8AC3E}">
        <p14:creationId xmlns:p14="http://schemas.microsoft.com/office/powerpoint/2010/main" val="2847509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43</a:t>
            </a:fld>
            <a:endParaRPr lang="en-US" dirty="0"/>
          </a:p>
        </p:txBody>
      </p:sp>
    </p:spTree>
    <p:extLst>
      <p:ext uri="{BB962C8B-B14F-4D97-AF65-F5344CB8AC3E}">
        <p14:creationId xmlns:p14="http://schemas.microsoft.com/office/powerpoint/2010/main" val="386655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Numerous people have contributed to gather and report information for today's State of the PN report to you. The program managers will be reporting primarily on programming and performance measures for their part of the pipeline. I, on the other hand, will be reporting on our indicators—the 21 indicators we report to the federal government that provide a picture of how well we are doing what we said we would do. Are we making a difference in our schools and communities? So throughout the day, my part of the presentation is interspersed. For example, after Tennant reports on her part of the pipeline, you'll hear me talk about the data and indicators that relate to the early childhood work. I'll be using these symbols. Red light means we did not show improvement and we did not meet our target. Explain targets change</a:t>
            </a:r>
            <a:r>
              <a:rPr lang="en-US" baseline="0" dirty="0">
                <a:cs typeface="Calibri"/>
              </a:rPr>
              <a:t> yearly.</a:t>
            </a:r>
            <a:endParaRPr lang="en-US" dirty="0">
              <a:cs typeface="Calibri"/>
            </a:endParaRPr>
          </a:p>
        </p:txBody>
      </p:sp>
      <p:sp>
        <p:nvSpPr>
          <p:cNvPr id="4" name="Slide Number Placeholder 3"/>
          <p:cNvSpPr>
            <a:spLocks noGrp="1"/>
          </p:cNvSpPr>
          <p:nvPr>
            <p:ph type="sldNum" sz="quarter" idx="5"/>
          </p:nvPr>
        </p:nvSpPr>
        <p:spPr/>
        <p:txBody>
          <a:bodyPr/>
          <a:lstStyle/>
          <a:p>
            <a:fld id="{D78E31E3-C7A4-4271-9EDA-3C78E77BA326}" type="slidenum">
              <a:rPr lang="en-US" smtClean="0"/>
              <a:t>3</a:t>
            </a:fld>
            <a:endParaRPr lang="en-US" dirty="0"/>
          </a:p>
        </p:txBody>
      </p:sp>
    </p:spTree>
    <p:extLst>
      <p:ext uri="{BB962C8B-B14F-4D97-AF65-F5344CB8AC3E}">
        <p14:creationId xmlns:p14="http://schemas.microsoft.com/office/powerpoint/2010/main" val="1180911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E31E3-C7A4-4271-9EDA-3C78E77BA326}" type="slidenum">
              <a:rPr lang="en-US" smtClean="0"/>
              <a:t>44</a:t>
            </a:fld>
            <a:endParaRPr lang="en-US" dirty="0"/>
          </a:p>
        </p:txBody>
      </p:sp>
    </p:spTree>
    <p:extLst>
      <p:ext uri="{BB962C8B-B14F-4D97-AF65-F5344CB8AC3E}">
        <p14:creationId xmlns:p14="http://schemas.microsoft.com/office/powerpoint/2010/main" val="3255272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45</a:t>
            </a:fld>
            <a:endParaRPr lang="en-US" dirty="0"/>
          </a:p>
        </p:txBody>
      </p:sp>
    </p:spTree>
    <p:extLst>
      <p:ext uri="{BB962C8B-B14F-4D97-AF65-F5344CB8AC3E}">
        <p14:creationId xmlns:p14="http://schemas.microsoft.com/office/powerpoint/2010/main" val="721776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measure is pulled directly from IC and will change by the end of the school year. A decrease is considered positive in this measure because it means more students are staying in their schools longer and not transferring from school to school, which interrupts the learning process. The largest decrease is attributed to Corbin Ind., which traditional has had the highest mobility rate. Barbourville and Knox County each had a slight drop—more in line with what we had expected.</a:t>
            </a:r>
          </a:p>
          <a:p>
            <a:endParaRPr lang="en-US" dirty="0">
              <a:cs typeface="Calibri"/>
            </a:endParaRPr>
          </a:p>
          <a:p>
            <a:r>
              <a:rPr lang="en-US" dirty="0">
                <a:cs typeface="Calibri"/>
              </a:rPr>
              <a:t>Even though we expect the year-end mobility numbers to be higher than 9.6, we still are considerably lower this year than we were at this time last year.</a:t>
            </a:r>
          </a:p>
        </p:txBody>
      </p:sp>
      <p:sp>
        <p:nvSpPr>
          <p:cNvPr id="4" name="Slide Number Placeholder 3"/>
          <p:cNvSpPr>
            <a:spLocks noGrp="1"/>
          </p:cNvSpPr>
          <p:nvPr>
            <p:ph type="sldNum" sz="quarter" idx="5"/>
          </p:nvPr>
        </p:nvSpPr>
        <p:spPr/>
        <p:txBody>
          <a:bodyPr/>
          <a:lstStyle/>
          <a:p>
            <a:fld id="{D78E31E3-C7A4-4271-9EDA-3C78E77BA326}" type="slidenum">
              <a:rPr lang="en-US" smtClean="0"/>
              <a:t>46</a:t>
            </a:fld>
            <a:endParaRPr lang="en-US" dirty="0"/>
          </a:p>
        </p:txBody>
      </p:sp>
    </p:spTree>
    <p:extLst>
      <p:ext uri="{BB962C8B-B14F-4D97-AF65-F5344CB8AC3E}">
        <p14:creationId xmlns:p14="http://schemas.microsoft.com/office/powerpoint/2010/main" val="2149031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48</a:t>
            </a:fld>
            <a:endParaRPr lang="en-US" dirty="0"/>
          </a:p>
        </p:txBody>
      </p:sp>
    </p:spTree>
    <p:extLst>
      <p:ext uri="{BB962C8B-B14F-4D97-AF65-F5344CB8AC3E}">
        <p14:creationId xmlns:p14="http://schemas.microsoft.com/office/powerpoint/2010/main" val="4234553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E31E3-C7A4-4271-9EDA-3C78E77BA326}" type="slidenum">
              <a:rPr lang="en-US" smtClean="0"/>
              <a:t>49</a:t>
            </a:fld>
            <a:endParaRPr lang="en-US" dirty="0"/>
          </a:p>
        </p:txBody>
      </p:sp>
    </p:spTree>
    <p:extLst>
      <p:ext uri="{BB962C8B-B14F-4D97-AF65-F5344CB8AC3E}">
        <p14:creationId xmlns:p14="http://schemas.microsoft.com/office/powerpoint/2010/main" val="1529049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VOTE</a:t>
            </a:r>
          </a:p>
        </p:txBody>
      </p:sp>
      <p:sp>
        <p:nvSpPr>
          <p:cNvPr id="4" name="Slide Number Placeholder 3"/>
          <p:cNvSpPr>
            <a:spLocks noGrp="1"/>
          </p:cNvSpPr>
          <p:nvPr>
            <p:ph type="sldNum" sz="quarter" idx="10"/>
          </p:nvPr>
        </p:nvSpPr>
        <p:spPr/>
        <p:txBody>
          <a:bodyPr/>
          <a:lstStyle/>
          <a:p>
            <a:fld id="{D78E31E3-C7A4-4271-9EDA-3C78E77BA326}" type="slidenum">
              <a:rPr lang="en-US" smtClean="0"/>
              <a:t>51</a:t>
            </a:fld>
            <a:endParaRPr lang="en-US" dirty="0"/>
          </a:p>
        </p:txBody>
      </p:sp>
    </p:spTree>
    <p:extLst>
      <p:ext uri="{BB962C8B-B14F-4D97-AF65-F5344CB8AC3E}">
        <p14:creationId xmlns:p14="http://schemas.microsoft.com/office/powerpoint/2010/main" val="213360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information is obtained through the Neighborhood Survey every other year. Year 2 was not a survey year; however Year 3 will be. </a:t>
            </a:r>
            <a:endParaRPr lang="en-US" dirty="0"/>
          </a:p>
        </p:txBody>
      </p:sp>
      <p:sp>
        <p:nvSpPr>
          <p:cNvPr id="4" name="Slide Number Placeholder 3"/>
          <p:cNvSpPr>
            <a:spLocks noGrp="1"/>
          </p:cNvSpPr>
          <p:nvPr>
            <p:ph type="sldNum" sz="quarter" idx="5"/>
          </p:nvPr>
        </p:nvSpPr>
        <p:spPr/>
        <p:txBody>
          <a:bodyPr/>
          <a:lstStyle/>
          <a:p>
            <a:fld id="{D78E31E3-C7A4-4271-9EDA-3C78E77BA326}" type="slidenum">
              <a:rPr lang="en-US" smtClean="0"/>
              <a:t>52</a:t>
            </a:fld>
            <a:endParaRPr lang="en-US" dirty="0"/>
          </a:p>
        </p:txBody>
      </p:sp>
    </p:spTree>
    <p:extLst>
      <p:ext uri="{BB962C8B-B14F-4D97-AF65-F5344CB8AC3E}">
        <p14:creationId xmlns:p14="http://schemas.microsoft.com/office/powerpoint/2010/main" val="2866030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E31E3-C7A4-4271-9EDA-3C78E77BA326}" type="slidenum">
              <a:rPr lang="en-US" smtClean="0"/>
              <a:t>78</a:t>
            </a:fld>
            <a:endParaRPr lang="en-US" dirty="0"/>
          </a:p>
        </p:txBody>
      </p:sp>
    </p:spTree>
    <p:extLst>
      <p:ext uri="{BB962C8B-B14F-4D97-AF65-F5344CB8AC3E}">
        <p14:creationId xmlns:p14="http://schemas.microsoft.com/office/powerpoint/2010/main" val="850622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up is Jenna Lawson who oversees our academic case management as our program manager for academic services.</a:t>
            </a:r>
            <a:endParaRPr lang="en-US" dirty="0"/>
          </a:p>
        </p:txBody>
      </p:sp>
      <p:sp>
        <p:nvSpPr>
          <p:cNvPr id="4" name="Slide Number Placeholder 3"/>
          <p:cNvSpPr>
            <a:spLocks noGrp="1"/>
          </p:cNvSpPr>
          <p:nvPr>
            <p:ph type="sldNum" sz="quarter" idx="10"/>
          </p:nvPr>
        </p:nvSpPr>
        <p:spPr/>
        <p:txBody>
          <a:bodyPr/>
          <a:lstStyle/>
          <a:p>
            <a:fld id="{D78E31E3-C7A4-4271-9EDA-3C78E77BA326}" type="slidenum">
              <a:rPr lang="en-US" smtClean="0"/>
              <a:t>79</a:t>
            </a:fld>
            <a:endParaRPr lang="en-US" dirty="0"/>
          </a:p>
        </p:txBody>
      </p:sp>
    </p:spTree>
    <p:extLst>
      <p:ext uri="{BB962C8B-B14F-4D97-AF65-F5344CB8AC3E}">
        <p14:creationId xmlns:p14="http://schemas.microsoft.com/office/powerpoint/2010/main" val="1183061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80</a:t>
            </a:fld>
            <a:endParaRPr lang="en-US" dirty="0"/>
          </a:p>
        </p:txBody>
      </p:sp>
    </p:spTree>
    <p:extLst>
      <p:ext uri="{BB962C8B-B14F-4D97-AF65-F5344CB8AC3E}">
        <p14:creationId xmlns:p14="http://schemas.microsoft.com/office/powerpoint/2010/main" val="374036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means we did show improvement, but we did not meet our target.</a:t>
            </a:r>
          </a:p>
        </p:txBody>
      </p:sp>
      <p:sp>
        <p:nvSpPr>
          <p:cNvPr id="4" name="Slide Number Placeholder 3"/>
          <p:cNvSpPr>
            <a:spLocks noGrp="1"/>
          </p:cNvSpPr>
          <p:nvPr>
            <p:ph type="sldNum" sz="quarter" idx="5"/>
          </p:nvPr>
        </p:nvSpPr>
        <p:spPr/>
        <p:txBody>
          <a:bodyPr/>
          <a:lstStyle/>
          <a:p>
            <a:fld id="{D78E31E3-C7A4-4271-9EDA-3C78E77BA326}" type="slidenum">
              <a:rPr lang="en-US" smtClean="0"/>
              <a:t>4</a:t>
            </a:fld>
            <a:endParaRPr lang="en-US" dirty="0"/>
          </a:p>
        </p:txBody>
      </p:sp>
    </p:spTree>
    <p:extLst>
      <p:ext uri="{BB962C8B-B14F-4D97-AF65-F5344CB8AC3E}">
        <p14:creationId xmlns:p14="http://schemas.microsoft.com/office/powerpoint/2010/main" val="3631896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a:t>Math saw the largest gains in 5th and 6th grade—double digit increases. We saw the largest drop in math proficiency from 2018 to 2018 in high school, with a 19 percent drop.</a:t>
            </a:r>
            <a:endParaRPr lang="en-US" dirty="0">
              <a:cs typeface="Calibri"/>
            </a:endParaRPr>
          </a:p>
          <a:p>
            <a:endParaRPr lang="en-US" dirty="0"/>
          </a:p>
          <a:p>
            <a:r>
              <a:rPr lang="en-US" dirty="0"/>
              <a:t>Do a little math with me. Write down the number of students you have that take a math KPREP test. In high school, it would be about the size of your junior class. In the elementaries/middles, it would be grades 3-8.</a:t>
            </a:r>
            <a:endParaRPr lang="en-US" dirty="0">
              <a:cs typeface="Calibri"/>
            </a:endParaRPr>
          </a:p>
          <a:p>
            <a:endParaRPr lang="en-US" dirty="0"/>
          </a:p>
          <a:p>
            <a:r>
              <a:rPr lang="en-US" dirty="0"/>
              <a:t>Now, look at the difference in our 2019 target and our 2018 actual. 7.3%. now multiple .073 times the number of students. That's the number of students that need to be moved to proficiency in math in your school this year for us to reach our target.</a:t>
            </a:r>
            <a:endParaRPr lang="en-US" dirty="0">
              <a:cs typeface="Calibri"/>
            </a:endParaRPr>
          </a:p>
        </p:txBody>
      </p:sp>
      <p:sp>
        <p:nvSpPr>
          <p:cNvPr id="4" name="Slide Number Placeholder 3"/>
          <p:cNvSpPr>
            <a:spLocks noGrp="1"/>
          </p:cNvSpPr>
          <p:nvPr>
            <p:ph type="sldNum" sz="quarter" idx="5"/>
          </p:nvPr>
        </p:nvSpPr>
        <p:spPr/>
        <p:txBody>
          <a:bodyPr/>
          <a:lstStyle/>
          <a:p>
            <a:fld id="{D78E31E3-C7A4-4271-9EDA-3C78E77BA326}" type="slidenum">
              <a:rPr lang="en-US" smtClean="0"/>
              <a:t>81</a:t>
            </a:fld>
            <a:endParaRPr lang="en-US" dirty="0"/>
          </a:p>
        </p:txBody>
      </p:sp>
    </p:spTree>
    <p:extLst>
      <p:ext uri="{BB962C8B-B14F-4D97-AF65-F5344CB8AC3E}">
        <p14:creationId xmlns:p14="http://schemas.microsoft.com/office/powerpoint/2010/main" val="2011114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90</a:t>
            </a:fld>
            <a:endParaRPr lang="en-US" dirty="0"/>
          </a:p>
        </p:txBody>
      </p:sp>
    </p:spTree>
    <p:extLst>
      <p:ext uri="{BB962C8B-B14F-4D97-AF65-F5344CB8AC3E}">
        <p14:creationId xmlns:p14="http://schemas.microsoft.com/office/powerpoint/2010/main" val="841435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we saw the biggest gains in reading at the 4th-grade level 8th-grade level—both with double digit gains. The largest decreases in reading were at the High school and 3rd-grade level.</a:t>
            </a:r>
            <a:endParaRPr lang="en-US" dirty="0">
              <a:cs typeface="Calibri"/>
            </a:endParaRPr>
          </a:p>
          <a:p>
            <a:endParaRPr lang="en-US" dirty="0">
              <a:cs typeface="Calibri"/>
            </a:endParaRPr>
          </a:p>
          <a:p>
            <a:r>
              <a:rPr lang="en-US" dirty="0">
                <a:cs typeface="Calibri"/>
              </a:rPr>
              <a:t>Do a little math with me. Write down the number of students you have that take a reading KPREP test. In high school, it would be about the size of your junior class. In the elementaries/middles, it would be grades 3-8.</a:t>
            </a:r>
            <a:endParaRPr lang="en-US" dirty="0"/>
          </a:p>
          <a:p>
            <a:endParaRPr lang="en-US" dirty="0">
              <a:cs typeface="Calibri"/>
            </a:endParaRPr>
          </a:p>
          <a:p>
            <a:r>
              <a:rPr lang="en-US" dirty="0">
                <a:cs typeface="Calibri"/>
              </a:rPr>
              <a:t>Now, look at the difference in our 2019 target and our 2018 actual. 4.1%. now multiple .041 times the number of students. That's the number of students that need to be moved to proficiency in reading in your school this year for us to reach our target.</a:t>
            </a:r>
          </a:p>
        </p:txBody>
      </p:sp>
      <p:sp>
        <p:nvSpPr>
          <p:cNvPr id="4" name="Slide Number Placeholder 3"/>
          <p:cNvSpPr>
            <a:spLocks noGrp="1"/>
          </p:cNvSpPr>
          <p:nvPr>
            <p:ph type="sldNum" sz="quarter" idx="5"/>
          </p:nvPr>
        </p:nvSpPr>
        <p:spPr/>
        <p:txBody>
          <a:bodyPr/>
          <a:lstStyle/>
          <a:p>
            <a:fld id="{D78E31E3-C7A4-4271-9EDA-3C78E77BA326}" type="slidenum">
              <a:rPr lang="en-US" smtClean="0"/>
              <a:t>91</a:t>
            </a:fld>
            <a:endParaRPr lang="en-US" dirty="0"/>
          </a:p>
        </p:txBody>
      </p:sp>
    </p:spTree>
    <p:extLst>
      <p:ext uri="{BB962C8B-B14F-4D97-AF65-F5344CB8AC3E}">
        <p14:creationId xmlns:p14="http://schemas.microsoft.com/office/powerpoint/2010/main" val="318630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105</a:t>
            </a:fld>
            <a:endParaRPr lang="en-US" dirty="0"/>
          </a:p>
        </p:txBody>
      </p:sp>
    </p:spTree>
    <p:extLst>
      <p:ext uri="{BB962C8B-B14F-4D97-AF65-F5344CB8AC3E}">
        <p14:creationId xmlns:p14="http://schemas.microsoft.com/office/powerpoint/2010/main" val="4050390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one is worded awkwardly. We actually want this one to increase because we are measuring the number of students who do not need remediation.</a:t>
            </a:r>
          </a:p>
        </p:txBody>
      </p:sp>
      <p:sp>
        <p:nvSpPr>
          <p:cNvPr id="4" name="Slide Number Placeholder 3"/>
          <p:cNvSpPr>
            <a:spLocks noGrp="1"/>
          </p:cNvSpPr>
          <p:nvPr>
            <p:ph type="sldNum" sz="quarter" idx="5"/>
          </p:nvPr>
        </p:nvSpPr>
        <p:spPr/>
        <p:txBody>
          <a:bodyPr/>
          <a:lstStyle/>
          <a:p>
            <a:fld id="{D78E31E3-C7A4-4271-9EDA-3C78E77BA326}" type="slidenum">
              <a:rPr lang="en-US" smtClean="0"/>
              <a:t>106</a:t>
            </a:fld>
            <a:endParaRPr lang="en-US" dirty="0"/>
          </a:p>
        </p:txBody>
      </p:sp>
    </p:spTree>
    <p:extLst>
      <p:ext uri="{BB962C8B-B14F-4D97-AF65-F5344CB8AC3E}">
        <p14:creationId xmlns:p14="http://schemas.microsoft.com/office/powerpoint/2010/main" val="1471056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E31E3-C7A4-4271-9EDA-3C78E77BA326}" type="slidenum">
              <a:rPr lang="en-US" smtClean="0"/>
              <a:t>108</a:t>
            </a:fld>
            <a:endParaRPr lang="en-US" dirty="0"/>
          </a:p>
        </p:txBody>
      </p:sp>
    </p:spTree>
    <p:extLst>
      <p:ext uri="{BB962C8B-B14F-4D97-AF65-F5344CB8AC3E}">
        <p14:creationId xmlns:p14="http://schemas.microsoft.com/office/powerpoint/2010/main" val="4101984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r>
              <a:rPr lang="en-US" dirty="0">
                <a:cs typeface="Calibri"/>
              </a:rPr>
              <a:t>.</a:t>
            </a:r>
          </a:p>
          <a:p>
            <a:r>
              <a:rPr lang="en-US" dirty="0">
                <a:cs typeface="Calibri"/>
              </a:rPr>
              <a:t>We pull this data directly from IC.</a:t>
            </a:r>
          </a:p>
        </p:txBody>
      </p:sp>
      <p:sp>
        <p:nvSpPr>
          <p:cNvPr id="4" name="Slide Number Placeholder 3"/>
          <p:cNvSpPr>
            <a:spLocks noGrp="1"/>
          </p:cNvSpPr>
          <p:nvPr>
            <p:ph type="sldNum" sz="quarter" idx="10"/>
          </p:nvPr>
        </p:nvSpPr>
        <p:spPr/>
        <p:txBody>
          <a:bodyPr/>
          <a:lstStyle/>
          <a:p>
            <a:fld id="{D78E31E3-C7A4-4271-9EDA-3C78E77BA326}" type="slidenum">
              <a:rPr lang="en-US" smtClean="0"/>
              <a:t>109</a:t>
            </a:fld>
            <a:endParaRPr lang="en-US" dirty="0"/>
          </a:p>
        </p:txBody>
      </p:sp>
    </p:spTree>
    <p:extLst>
      <p:ext uri="{BB962C8B-B14F-4D97-AF65-F5344CB8AC3E}">
        <p14:creationId xmlns:p14="http://schemas.microsoft.com/office/powerpoint/2010/main" val="2723217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actual will be updated at the end of the school year when we report on the entire year. These actual represent attendance from August through November 2018.</a:t>
            </a:r>
          </a:p>
          <a:p>
            <a:r>
              <a:rPr lang="en-US" dirty="0">
                <a:cs typeface="Calibri"/>
              </a:rPr>
              <a:t>ADA saw the largest increases at the 6th and 7th-grade level. The smallest gains were at 9th grade, but every grade showed increases..</a:t>
            </a:r>
          </a:p>
        </p:txBody>
      </p:sp>
      <p:sp>
        <p:nvSpPr>
          <p:cNvPr id="4" name="Slide Number Placeholder 3"/>
          <p:cNvSpPr>
            <a:spLocks noGrp="1"/>
          </p:cNvSpPr>
          <p:nvPr>
            <p:ph type="sldNum" sz="quarter" idx="5"/>
          </p:nvPr>
        </p:nvSpPr>
        <p:spPr/>
        <p:txBody>
          <a:bodyPr/>
          <a:lstStyle/>
          <a:p>
            <a:fld id="{D78E31E3-C7A4-4271-9EDA-3C78E77BA326}" type="slidenum">
              <a:rPr lang="en-US" smtClean="0"/>
              <a:t>110</a:t>
            </a:fld>
            <a:endParaRPr lang="en-US" dirty="0"/>
          </a:p>
        </p:txBody>
      </p:sp>
    </p:spTree>
    <p:extLst>
      <p:ext uri="{BB962C8B-B14F-4D97-AF65-F5344CB8AC3E}">
        <p14:creationId xmlns:p14="http://schemas.microsoft.com/office/powerpoint/2010/main" val="1288429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a:p>
            <a:r>
              <a:rPr lang="en-US" dirty="0">
                <a:cs typeface="Calibri"/>
              </a:rPr>
              <a:t>We pull this data directly from IC.</a:t>
            </a:r>
          </a:p>
        </p:txBody>
      </p:sp>
      <p:sp>
        <p:nvSpPr>
          <p:cNvPr id="4" name="Slide Number Placeholder 3"/>
          <p:cNvSpPr>
            <a:spLocks noGrp="1"/>
          </p:cNvSpPr>
          <p:nvPr>
            <p:ph type="sldNum" sz="quarter" idx="10"/>
          </p:nvPr>
        </p:nvSpPr>
        <p:spPr/>
        <p:txBody>
          <a:bodyPr/>
          <a:lstStyle/>
          <a:p>
            <a:fld id="{D78E31E3-C7A4-4271-9EDA-3C78E77BA326}" type="slidenum">
              <a:rPr lang="en-US" smtClean="0"/>
              <a:t>112</a:t>
            </a:fld>
            <a:endParaRPr lang="en-US" dirty="0"/>
          </a:p>
        </p:txBody>
      </p:sp>
    </p:spTree>
    <p:extLst>
      <p:ext uri="{BB962C8B-B14F-4D97-AF65-F5344CB8AC3E}">
        <p14:creationId xmlns:p14="http://schemas.microsoft.com/office/powerpoint/2010/main" val="611044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Remember, we want chronic absenteeism to go down. This actual will be updated at the end of the school year when we report on the entire year. These actual represent attendance from August through November 2018. I am elated with this so far this year. I've worked in grant programs for a long time, and I have never worked in a grant that budged this number.</a:t>
            </a:r>
          </a:p>
          <a:p>
            <a:endParaRPr lang="en-US" dirty="0">
              <a:cs typeface="Calibri"/>
            </a:endParaRPr>
          </a:p>
          <a:p>
            <a:r>
              <a:rPr lang="en-US" dirty="0">
                <a:cs typeface="Calibri"/>
              </a:rPr>
              <a:t>Largest decreases were at the 7th grade and 9th grade levels. We only saw an increase in chronic absenteeism in one grade--8th-grade. </a:t>
            </a:r>
          </a:p>
        </p:txBody>
      </p:sp>
      <p:sp>
        <p:nvSpPr>
          <p:cNvPr id="4" name="Slide Number Placeholder 3"/>
          <p:cNvSpPr>
            <a:spLocks noGrp="1"/>
          </p:cNvSpPr>
          <p:nvPr>
            <p:ph type="sldNum" sz="quarter" idx="5"/>
          </p:nvPr>
        </p:nvSpPr>
        <p:spPr/>
        <p:txBody>
          <a:bodyPr/>
          <a:lstStyle/>
          <a:p>
            <a:fld id="{D78E31E3-C7A4-4271-9EDA-3C78E77BA326}" type="slidenum">
              <a:rPr lang="en-US" smtClean="0"/>
              <a:t>113</a:t>
            </a:fld>
            <a:endParaRPr lang="en-US" dirty="0"/>
          </a:p>
        </p:txBody>
      </p:sp>
    </p:spTree>
    <p:extLst>
      <p:ext uri="{BB962C8B-B14F-4D97-AF65-F5344CB8AC3E}">
        <p14:creationId xmlns:p14="http://schemas.microsoft.com/office/powerpoint/2010/main" val="356191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green means we showed improvement and we did meet our target.</a:t>
            </a:r>
          </a:p>
          <a:p>
            <a:endParaRPr lang="en-US" dirty="0"/>
          </a:p>
          <a:p>
            <a:r>
              <a:rPr lang="en-US" dirty="0"/>
              <a:t>So why is this important? The most important reason is that we signed up to make a difference. We were given $30 million to make a difference, and everyone in this room has signed up for that and cares about their community. </a:t>
            </a:r>
          </a:p>
          <a:p>
            <a:endParaRPr lang="en-US" dirty="0"/>
          </a:p>
          <a:p>
            <a:r>
              <a:rPr lang="en-US" dirty="0"/>
              <a:t>The second reason is that we have a legacy to uphold. Berea PFE is well-known in the grant world. We are the achievers; we are the program that most others look to for success. We certainly want to continue that legacy of success.</a:t>
            </a:r>
          </a:p>
          <a:p>
            <a:endParaRPr lang="en-US" dirty="0"/>
          </a:p>
          <a:p>
            <a:r>
              <a:rPr lang="en-US" dirty="0"/>
              <a:t>The last reason is this: there are opportunities for extended funding past the original five years of our grant. But those opportunities are competitive. The biggest part of that competition is showing that we made progress and that we hit our targets in the first five years. Without that proof of success, it is highly unlikely that we will get the additional funding to extend our grant an extra two—possibly three—years.</a:t>
            </a:r>
          </a:p>
          <a:p>
            <a:endParaRPr lang="en-US" dirty="0"/>
          </a:p>
          <a:p>
            <a:r>
              <a:rPr lang="en-US" dirty="0"/>
              <a:t>So let's get started.</a:t>
            </a:r>
          </a:p>
          <a:p>
            <a:endParaRPr lang="en-US" dirty="0">
              <a:cs typeface="Calibri"/>
            </a:endParaRPr>
          </a:p>
        </p:txBody>
      </p:sp>
      <p:sp>
        <p:nvSpPr>
          <p:cNvPr id="4" name="Slide Number Placeholder 3"/>
          <p:cNvSpPr>
            <a:spLocks noGrp="1"/>
          </p:cNvSpPr>
          <p:nvPr>
            <p:ph type="sldNum" sz="quarter" idx="5"/>
          </p:nvPr>
        </p:nvSpPr>
        <p:spPr/>
        <p:txBody>
          <a:bodyPr/>
          <a:lstStyle/>
          <a:p>
            <a:fld id="{D78E31E3-C7A4-4271-9EDA-3C78E77BA326}" type="slidenum">
              <a:rPr lang="en-US" smtClean="0"/>
              <a:t>5</a:t>
            </a:fld>
            <a:endParaRPr lang="en-US" dirty="0"/>
          </a:p>
        </p:txBody>
      </p:sp>
    </p:spTree>
    <p:extLst>
      <p:ext uri="{BB962C8B-B14F-4D97-AF65-F5344CB8AC3E}">
        <p14:creationId xmlns:p14="http://schemas.microsoft.com/office/powerpoint/2010/main" val="683112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a:p>
            <a:r>
              <a:rPr lang="en-US" dirty="0">
                <a:cs typeface="Calibri"/>
              </a:rPr>
              <a:t>This data comes from the National Student Clearinghouse.</a:t>
            </a:r>
          </a:p>
        </p:txBody>
      </p:sp>
      <p:sp>
        <p:nvSpPr>
          <p:cNvPr id="4" name="Slide Number Placeholder 3"/>
          <p:cNvSpPr>
            <a:spLocks noGrp="1"/>
          </p:cNvSpPr>
          <p:nvPr>
            <p:ph type="sldNum" sz="quarter" idx="10"/>
          </p:nvPr>
        </p:nvSpPr>
        <p:spPr/>
        <p:txBody>
          <a:bodyPr/>
          <a:lstStyle/>
          <a:p>
            <a:fld id="{D78E31E3-C7A4-4271-9EDA-3C78E77BA326}" type="slidenum">
              <a:rPr lang="en-US" smtClean="0"/>
              <a:t>121</a:t>
            </a:fld>
            <a:endParaRPr lang="en-US" dirty="0"/>
          </a:p>
        </p:txBody>
      </p:sp>
    </p:spTree>
    <p:extLst>
      <p:ext uri="{BB962C8B-B14F-4D97-AF65-F5344CB8AC3E}">
        <p14:creationId xmlns:p14="http://schemas.microsoft.com/office/powerpoint/2010/main" val="1130335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16-month window to report.</a:t>
            </a:r>
            <a:endParaRPr lang="en-US" dirty="0">
              <a:cs typeface="Calibri"/>
            </a:endParaRPr>
          </a:p>
        </p:txBody>
      </p:sp>
      <p:sp>
        <p:nvSpPr>
          <p:cNvPr id="4" name="Slide Number Placeholder 3"/>
          <p:cNvSpPr>
            <a:spLocks noGrp="1"/>
          </p:cNvSpPr>
          <p:nvPr>
            <p:ph type="sldNum" sz="quarter" idx="5"/>
          </p:nvPr>
        </p:nvSpPr>
        <p:spPr/>
        <p:txBody>
          <a:bodyPr/>
          <a:lstStyle/>
          <a:p>
            <a:fld id="{D78E31E3-C7A4-4271-9EDA-3C78E77BA326}" type="slidenum">
              <a:rPr lang="en-US" smtClean="0"/>
              <a:t>122</a:t>
            </a:fld>
            <a:endParaRPr lang="en-US" dirty="0"/>
          </a:p>
        </p:txBody>
      </p:sp>
    </p:spTree>
    <p:extLst>
      <p:ext uri="{BB962C8B-B14F-4D97-AF65-F5344CB8AC3E}">
        <p14:creationId xmlns:p14="http://schemas.microsoft.com/office/powerpoint/2010/main" val="1685970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I'll show overall indicator levels; Rebecca will share school and district level data after 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139</a:t>
            </a:fld>
            <a:endParaRPr lang="en-US" dirty="0"/>
          </a:p>
        </p:txBody>
      </p:sp>
    </p:spTree>
    <p:extLst>
      <p:ext uri="{BB962C8B-B14F-4D97-AF65-F5344CB8AC3E}">
        <p14:creationId xmlns:p14="http://schemas.microsoft.com/office/powerpoint/2010/main" val="4170373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GPRA is measured by the school climate survey—a survey of 7th-12th graders. WE had a very difficult time getting the required 80% completion on this survey this year, which I didn't expect because we had about a 90 percent completion in year 1.</a:t>
            </a:r>
            <a:endParaRPr lang="en-US" dirty="0"/>
          </a:p>
        </p:txBody>
      </p:sp>
      <p:sp>
        <p:nvSpPr>
          <p:cNvPr id="4" name="Slide Number Placeholder 3"/>
          <p:cNvSpPr>
            <a:spLocks noGrp="1"/>
          </p:cNvSpPr>
          <p:nvPr>
            <p:ph type="sldNum" sz="quarter" idx="5"/>
          </p:nvPr>
        </p:nvSpPr>
        <p:spPr/>
        <p:txBody>
          <a:bodyPr/>
          <a:lstStyle/>
          <a:p>
            <a:fld id="{D78E31E3-C7A4-4271-9EDA-3C78E77BA326}" type="slidenum">
              <a:rPr lang="en-US" smtClean="0"/>
              <a:t>140</a:t>
            </a:fld>
            <a:endParaRPr lang="en-US" dirty="0"/>
          </a:p>
        </p:txBody>
      </p:sp>
    </p:spTree>
    <p:extLst>
      <p:ext uri="{BB962C8B-B14F-4D97-AF65-F5344CB8AC3E}">
        <p14:creationId xmlns:p14="http://schemas.microsoft.com/office/powerpoint/2010/main" val="35304851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I'll show overall indicator levels; Rebecca will share school and district level data after 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p:txBody>
      </p:sp>
      <p:sp>
        <p:nvSpPr>
          <p:cNvPr id="4" name="Slide Number Placeholder 3"/>
          <p:cNvSpPr>
            <a:spLocks noGrp="1"/>
          </p:cNvSpPr>
          <p:nvPr>
            <p:ph type="sldNum" sz="quarter" idx="10"/>
          </p:nvPr>
        </p:nvSpPr>
        <p:spPr/>
        <p:txBody>
          <a:bodyPr/>
          <a:lstStyle/>
          <a:p>
            <a:fld id="{D78E31E3-C7A4-4271-9EDA-3C78E77BA326}" type="slidenum">
              <a:rPr lang="en-US" smtClean="0"/>
              <a:t>143</a:t>
            </a:fld>
            <a:endParaRPr lang="en-US" dirty="0"/>
          </a:p>
        </p:txBody>
      </p:sp>
    </p:spTree>
    <p:extLst>
      <p:ext uri="{BB962C8B-B14F-4D97-AF65-F5344CB8AC3E}">
        <p14:creationId xmlns:p14="http://schemas.microsoft.com/office/powerpoint/2010/main" val="2443720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 tough measure to move as well because fresh fruits and vegetables are more expensive than prepackaged food. This is measured by the school climate survey in grades 7-12.</a:t>
            </a:r>
          </a:p>
          <a:p>
            <a:endParaRPr lang="en-US" dirty="0">
              <a:cs typeface="Calibri"/>
            </a:endParaRPr>
          </a:p>
        </p:txBody>
      </p:sp>
      <p:sp>
        <p:nvSpPr>
          <p:cNvPr id="4" name="Slide Number Placeholder 3"/>
          <p:cNvSpPr>
            <a:spLocks noGrp="1"/>
          </p:cNvSpPr>
          <p:nvPr>
            <p:ph type="sldNum" sz="quarter" idx="5"/>
          </p:nvPr>
        </p:nvSpPr>
        <p:spPr/>
        <p:txBody>
          <a:bodyPr/>
          <a:lstStyle/>
          <a:p>
            <a:fld id="{D78E31E3-C7A4-4271-9EDA-3C78E77BA326}" type="slidenum">
              <a:rPr lang="en-US" smtClean="0"/>
              <a:t>144</a:t>
            </a:fld>
            <a:endParaRPr lang="en-US" dirty="0"/>
          </a:p>
        </p:txBody>
      </p:sp>
    </p:spTree>
    <p:extLst>
      <p:ext uri="{BB962C8B-B14F-4D97-AF65-F5344CB8AC3E}">
        <p14:creationId xmlns:p14="http://schemas.microsoft.com/office/powerpoint/2010/main" val="27349372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I'll show overall indicator levels; Rebecca will share school and district level data after 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p:txBody>
      </p:sp>
      <p:sp>
        <p:nvSpPr>
          <p:cNvPr id="4" name="Slide Number Placeholder 3"/>
          <p:cNvSpPr>
            <a:spLocks noGrp="1"/>
          </p:cNvSpPr>
          <p:nvPr>
            <p:ph type="sldNum" sz="quarter" idx="10"/>
          </p:nvPr>
        </p:nvSpPr>
        <p:spPr/>
        <p:txBody>
          <a:bodyPr/>
          <a:lstStyle/>
          <a:p>
            <a:fld id="{D78E31E3-C7A4-4271-9EDA-3C78E77BA326}" type="slidenum">
              <a:rPr lang="en-US" smtClean="0"/>
              <a:t>150</a:t>
            </a:fld>
            <a:endParaRPr lang="en-US" dirty="0"/>
          </a:p>
        </p:txBody>
      </p:sp>
    </p:spTree>
    <p:extLst>
      <p:ext uri="{BB962C8B-B14F-4D97-AF65-F5344CB8AC3E}">
        <p14:creationId xmlns:p14="http://schemas.microsoft.com/office/powerpoint/2010/main" val="1627855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is measured by a school climate survey of 7th-12th graders. The traveling to school part of the measure is what I consider an urban measure although there are kids who don't feel safe in the parents' cars or on the bus. This decreased of 2% was not unexpected. Our 2017 school climate survey was administered before the 2018 school shootings and before our schools had metal detectors. </a:t>
            </a:r>
          </a:p>
        </p:txBody>
      </p:sp>
      <p:sp>
        <p:nvSpPr>
          <p:cNvPr id="4" name="Slide Number Placeholder 3"/>
          <p:cNvSpPr>
            <a:spLocks noGrp="1"/>
          </p:cNvSpPr>
          <p:nvPr>
            <p:ph type="sldNum" sz="quarter" idx="5"/>
          </p:nvPr>
        </p:nvSpPr>
        <p:spPr/>
        <p:txBody>
          <a:bodyPr/>
          <a:lstStyle/>
          <a:p>
            <a:fld id="{D78E31E3-C7A4-4271-9EDA-3C78E77BA326}" type="slidenum">
              <a:rPr lang="en-US" smtClean="0"/>
              <a:t>151</a:t>
            </a:fld>
            <a:endParaRPr lang="en-US" dirty="0"/>
          </a:p>
        </p:txBody>
      </p:sp>
    </p:spTree>
    <p:extLst>
      <p:ext uri="{BB962C8B-B14F-4D97-AF65-F5344CB8AC3E}">
        <p14:creationId xmlns:p14="http://schemas.microsoft.com/office/powerpoint/2010/main" val="20822847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VOTE</a:t>
            </a:r>
          </a:p>
          <a:p>
            <a:endParaRPr lang="en-US" dirty="0">
              <a:cs typeface="Calibri"/>
            </a:endParaRPr>
          </a:p>
          <a:p>
            <a:r>
              <a:rPr lang="en-US" dirty="0">
                <a:cs typeface="Calibri"/>
              </a:rPr>
              <a:t>This data comes from the National Student Clearinghouse.</a:t>
            </a:r>
          </a:p>
        </p:txBody>
      </p:sp>
      <p:sp>
        <p:nvSpPr>
          <p:cNvPr id="4" name="Slide Number Placeholder 3"/>
          <p:cNvSpPr>
            <a:spLocks noGrp="1"/>
          </p:cNvSpPr>
          <p:nvPr>
            <p:ph type="sldNum" sz="quarter" idx="10"/>
          </p:nvPr>
        </p:nvSpPr>
        <p:spPr/>
        <p:txBody>
          <a:bodyPr/>
          <a:lstStyle/>
          <a:p>
            <a:fld id="{D78E31E3-C7A4-4271-9EDA-3C78E77BA326}" type="slidenum">
              <a:rPr lang="en-US" smtClean="0"/>
              <a:t>163</a:t>
            </a:fld>
            <a:endParaRPr lang="en-US" dirty="0"/>
          </a:p>
        </p:txBody>
      </p:sp>
    </p:spTree>
    <p:extLst>
      <p:ext uri="{BB962C8B-B14F-4D97-AF65-F5344CB8AC3E}">
        <p14:creationId xmlns:p14="http://schemas.microsoft.com/office/powerpoint/2010/main" val="2623396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16-month window to report.</a:t>
            </a:r>
            <a:endParaRPr lang="en-US" dirty="0">
              <a:cs typeface="Calibri"/>
            </a:endParaRPr>
          </a:p>
        </p:txBody>
      </p:sp>
      <p:sp>
        <p:nvSpPr>
          <p:cNvPr id="4" name="Slide Number Placeholder 3"/>
          <p:cNvSpPr>
            <a:spLocks noGrp="1"/>
          </p:cNvSpPr>
          <p:nvPr>
            <p:ph type="sldNum" sz="quarter" idx="5"/>
          </p:nvPr>
        </p:nvSpPr>
        <p:spPr/>
        <p:txBody>
          <a:bodyPr/>
          <a:lstStyle/>
          <a:p>
            <a:fld id="{D78E31E3-C7A4-4271-9EDA-3C78E77BA326}" type="slidenum">
              <a:rPr lang="en-US" smtClean="0"/>
              <a:t>164</a:t>
            </a:fld>
            <a:endParaRPr lang="en-US" dirty="0"/>
          </a:p>
        </p:txBody>
      </p:sp>
    </p:spTree>
    <p:extLst>
      <p:ext uri="{BB962C8B-B14F-4D97-AF65-F5344CB8AC3E}">
        <p14:creationId xmlns:p14="http://schemas.microsoft.com/office/powerpoint/2010/main" val="182371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Kelli—of course, you probably know me well enough to know I'm not just going to give you the information. You're going to have to guess. So, related to our overall spending in year 2, do you think we earned a green light—which meant we hit our target of spending for year 2 as a whole or did we earn a yellow light or a red light?</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6</a:t>
            </a:fld>
            <a:endParaRPr lang="en-US" dirty="0"/>
          </a:p>
        </p:txBody>
      </p:sp>
    </p:spTree>
    <p:extLst>
      <p:ext uri="{BB962C8B-B14F-4D97-AF65-F5344CB8AC3E}">
        <p14:creationId xmlns:p14="http://schemas.microsoft.com/office/powerpoint/2010/main" val="2770672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166</a:t>
            </a:fld>
            <a:endParaRPr lang="en-US" dirty="0"/>
          </a:p>
        </p:txBody>
      </p:sp>
    </p:spTree>
    <p:extLst>
      <p:ext uri="{BB962C8B-B14F-4D97-AF65-F5344CB8AC3E}">
        <p14:creationId xmlns:p14="http://schemas.microsoft.com/office/powerpoint/2010/main" val="2048189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of January 2019, we did not have any students who would have received an associate's or four-year college degree because our first high school graduating class was the class of 2017. (100 to 150 percent of traditional time; 3 years associate's; 6 years bachelor's)</a:t>
            </a:r>
          </a:p>
        </p:txBody>
      </p:sp>
      <p:sp>
        <p:nvSpPr>
          <p:cNvPr id="4" name="Slide Number Placeholder 3"/>
          <p:cNvSpPr>
            <a:spLocks noGrp="1"/>
          </p:cNvSpPr>
          <p:nvPr>
            <p:ph type="sldNum" sz="quarter" idx="5"/>
          </p:nvPr>
        </p:nvSpPr>
        <p:spPr/>
        <p:txBody>
          <a:bodyPr/>
          <a:lstStyle/>
          <a:p>
            <a:fld id="{D78E31E3-C7A4-4271-9EDA-3C78E77BA326}" type="slidenum">
              <a:rPr lang="en-US" smtClean="0"/>
              <a:t>167</a:t>
            </a:fld>
            <a:endParaRPr lang="en-US" dirty="0"/>
          </a:p>
        </p:txBody>
      </p:sp>
    </p:spTree>
    <p:extLst>
      <p:ext uri="{BB962C8B-B14F-4D97-AF65-F5344CB8AC3E}">
        <p14:creationId xmlns:p14="http://schemas.microsoft.com/office/powerpoint/2010/main" val="949354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VOTE</a:t>
            </a:r>
          </a:p>
        </p:txBody>
      </p:sp>
      <p:sp>
        <p:nvSpPr>
          <p:cNvPr id="4" name="Slide Number Placeholder 3"/>
          <p:cNvSpPr>
            <a:spLocks noGrp="1"/>
          </p:cNvSpPr>
          <p:nvPr>
            <p:ph type="sldNum" sz="quarter" idx="10"/>
          </p:nvPr>
        </p:nvSpPr>
        <p:spPr/>
        <p:txBody>
          <a:bodyPr/>
          <a:lstStyle/>
          <a:p>
            <a:fld id="{D78E31E3-C7A4-4271-9EDA-3C78E77BA326}" type="slidenum">
              <a:rPr lang="en-US" smtClean="0"/>
              <a:t>169</a:t>
            </a:fld>
            <a:endParaRPr lang="en-US" dirty="0"/>
          </a:p>
        </p:txBody>
      </p:sp>
    </p:spTree>
    <p:extLst>
      <p:ext uri="{BB962C8B-B14F-4D97-AF65-F5344CB8AC3E}">
        <p14:creationId xmlns:p14="http://schemas.microsoft.com/office/powerpoint/2010/main" val="2237456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one is a hard one to compare this time of year because we give students 16 months to enroll in postsecondary, and our 2018 students have not met that threshold yet. </a:t>
            </a:r>
          </a:p>
          <a:p>
            <a:r>
              <a:rPr lang="en-US" dirty="0">
                <a:cs typeface="Calibri"/>
              </a:rPr>
              <a:t>To give you a little history, at this time last year, our data showed the 2017 grads were enrolled at 49.3%, so we are up 0.4% over that. Since that time, though, many of our 2017 graduates have enrolled in college, increases their enrollment rate to 60.5%; however, that is still short of our target. Some of our coordinators reached out to graduates over the summer to encourage them to attend college. We saw a big increase in enrollment after that, so we encourage you to do that again this year. I gave this one a yellow light even though we had a slight increase in enrollment because we were several points shy of meeting our target last year and the 0.4% is not enough to get us to the 2019 target. In short, we must do more than we did last year to reach our target.</a:t>
            </a:r>
          </a:p>
        </p:txBody>
      </p:sp>
      <p:sp>
        <p:nvSpPr>
          <p:cNvPr id="4" name="Slide Number Placeholder 3"/>
          <p:cNvSpPr>
            <a:spLocks noGrp="1"/>
          </p:cNvSpPr>
          <p:nvPr>
            <p:ph type="sldNum" sz="quarter" idx="5"/>
          </p:nvPr>
        </p:nvSpPr>
        <p:spPr/>
        <p:txBody>
          <a:bodyPr/>
          <a:lstStyle/>
          <a:p>
            <a:fld id="{D78E31E3-C7A4-4271-9EDA-3C78E77BA326}" type="slidenum">
              <a:rPr lang="en-US" smtClean="0"/>
              <a:t>170</a:t>
            </a:fld>
            <a:endParaRPr lang="en-US" dirty="0"/>
          </a:p>
        </p:txBody>
      </p:sp>
    </p:spTree>
    <p:extLst>
      <p:ext uri="{BB962C8B-B14F-4D97-AF65-F5344CB8AC3E}">
        <p14:creationId xmlns:p14="http://schemas.microsoft.com/office/powerpoint/2010/main" val="3282521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spent </a:t>
            </a:r>
            <a:r>
              <a:rPr lang="en-US" dirty="0" smtClean="0">
                <a:cs typeface="Calibri"/>
              </a:rPr>
              <a:t>97% </a:t>
            </a:r>
            <a:r>
              <a:rPr lang="en-US" dirty="0">
                <a:cs typeface="Calibri"/>
              </a:rPr>
              <a:t>of our budget it year </a:t>
            </a:r>
            <a:r>
              <a:rPr lang="en-US" dirty="0" smtClean="0">
                <a:cs typeface="Calibri"/>
              </a:rPr>
              <a:t>3. </a:t>
            </a:r>
            <a:r>
              <a:rPr lang="en-US" dirty="0">
                <a:cs typeface="Calibri"/>
              </a:rPr>
              <a:t>Finance set a goal of </a:t>
            </a:r>
            <a:r>
              <a:rPr lang="en-US" dirty="0" smtClean="0">
                <a:cs typeface="Calibri"/>
              </a:rPr>
              <a:t>95% </a:t>
            </a:r>
            <a:r>
              <a:rPr lang="en-US" dirty="0">
                <a:cs typeface="Calibri"/>
              </a:rPr>
              <a:t>for grant spending, so we surpassed that goal. </a:t>
            </a:r>
            <a:r>
              <a:rPr lang="en-US" dirty="0" smtClean="0">
                <a:cs typeface="Calibri"/>
              </a:rPr>
              <a:t>I </a:t>
            </a:r>
            <a:r>
              <a:rPr lang="en-US" dirty="0">
                <a:cs typeface="Calibri"/>
              </a:rPr>
              <a:t>will tell you that more than half of our budget goes to salaries each year.</a:t>
            </a:r>
          </a:p>
          <a:p>
            <a:endParaRPr lang="en-US" dirty="0"/>
          </a:p>
          <a:p>
            <a:r>
              <a:rPr lang="en-US" dirty="0"/>
              <a:t>Toward the end of the year, we were taking a hard look at work plan budgets and realized that all three districts were underspent. So, we allocated about </a:t>
            </a:r>
            <a:r>
              <a:rPr lang="en-US" dirty="0" smtClean="0"/>
              <a:t>$80,000 </a:t>
            </a:r>
            <a:r>
              <a:rPr lang="en-US" dirty="0"/>
              <a:t>to the districts for a technology purchase in </a:t>
            </a:r>
            <a:r>
              <a:rPr lang="en-US" dirty="0" smtClean="0"/>
              <a:t>November. </a:t>
            </a:r>
            <a:r>
              <a:rPr lang="en-US" dirty="0"/>
              <a:t>That, along with many other activities throughout the year, enabled us to hit the </a:t>
            </a:r>
            <a:r>
              <a:rPr lang="en-US" dirty="0" smtClean="0"/>
              <a:t>97% </a:t>
            </a:r>
            <a:r>
              <a:rPr lang="en-US" dirty="0"/>
              <a:t>mark; however, that also limits the amount of carryover funds that will be allocated to work plans for this year because we have less carryover. </a:t>
            </a:r>
            <a:endParaRPr lang="en-US" dirty="0">
              <a:cs typeface="Calibri"/>
            </a:endParaRPr>
          </a:p>
          <a:p>
            <a:endParaRPr lang="en-US" dirty="0"/>
          </a:p>
          <a:p>
            <a:r>
              <a:rPr lang="en-US" dirty="0"/>
              <a:t>I hope we aren’t in a position to have to do that again because I will always choose experiences for children over technology for children.   </a:t>
            </a:r>
          </a:p>
          <a:p>
            <a:endParaRPr lang="en-US" dirty="0"/>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8</a:t>
            </a:fld>
            <a:endParaRPr lang="en-US" dirty="0"/>
          </a:p>
        </p:txBody>
      </p:sp>
    </p:spTree>
    <p:extLst>
      <p:ext uri="{BB962C8B-B14F-4D97-AF65-F5344CB8AC3E}">
        <p14:creationId xmlns:p14="http://schemas.microsoft.com/office/powerpoint/2010/main" val="171075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Would</a:t>
            </a:r>
            <a:r>
              <a:rPr lang="en-US" baseline="0" dirty="0" smtClean="0">
                <a:cs typeface="Calibri"/>
              </a:rPr>
              <a:t> like to spend less than this in order to keep school-based staff in the school the entire school year of 2021-2022.</a:t>
            </a:r>
            <a:endParaRPr lang="en-US" dirty="0">
              <a:cs typeface="Calibri"/>
            </a:endParaRPr>
          </a:p>
        </p:txBody>
      </p:sp>
      <p:sp>
        <p:nvSpPr>
          <p:cNvPr id="4" name="Slide Number Placeholder 3"/>
          <p:cNvSpPr>
            <a:spLocks noGrp="1"/>
          </p:cNvSpPr>
          <p:nvPr>
            <p:ph type="sldNum" sz="quarter" idx="10"/>
          </p:nvPr>
        </p:nvSpPr>
        <p:spPr/>
        <p:txBody>
          <a:bodyPr/>
          <a:lstStyle/>
          <a:p>
            <a:fld id="{D78E31E3-C7A4-4271-9EDA-3C78E77BA326}" type="slidenum">
              <a:rPr lang="en-US" smtClean="0"/>
              <a:t>9</a:t>
            </a:fld>
            <a:endParaRPr lang="en-US" dirty="0"/>
          </a:p>
        </p:txBody>
      </p:sp>
    </p:spTree>
    <p:extLst>
      <p:ext uri="{BB962C8B-B14F-4D97-AF65-F5344CB8AC3E}">
        <p14:creationId xmlns:p14="http://schemas.microsoft.com/office/powerpoint/2010/main" val="1506257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E31E3-C7A4-4271-9EDA-3C78E77BA326}" type="slidenum">
              <a:rPr lang="en-US" smtClean="0"/>
              <a:t>10</a:t>
            </a:fld>
            <a:endParaRPr lang="en-US" dirty="0"/>
          </a:p>
        </p:txBody>
      </p:sp>
    </p:spTree>
    <p:extLst>
      <p:ext uri="{BB962C8B-B14F-4D97-AF65-F5344CB8AC3E}">
        <p14:creationId xmlns:p14="http://schemas.microsoft.com/office/powerpoint/2010/main" val="138195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37842772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20806583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1597509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45192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42368031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544067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9439704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9183422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1951336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25277270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AF5DB5-3D5C-444C-AF42-AEF5D1E7482D}" type="datetimeFigureOut">
              <a:rPr lang="en-US" smtClean="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B67122-4898-8B40-9BB9-CD884356F806}" type="slidenum">
              <a:rPr lang="en-US" smtClean="0"/>
              <a:t>‹#›</a:t>
            </a:fld>
            <a:endParaRPr lang="en-US" dirty="0"/>
          </a:p>
        </p:txBody>
      </p:sp>
    </p:spTree>
    <p:extLst>
      <p:ext uri="{BB962C8B-B14F-4D97-AF65-F5344CB8AC3E}">
        <p14:creationId xmlns:p14="http://schemas.microsoft.com/office/powerpoint/2010/main" val="39971658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F5DB5-3D5C-444C-AF42-AEF5D1E7482D}" type="datetimeFigureOut">
              <a:rPr lang="en-US" smtClean="0"/>
              <a:t>2/5/2021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67122-4898-8B40-9BB9-CD884356F806}" type="slidenum">
              <a:rPr lang="en-US" smtClean="0"/>
              <a:t>‹#›</a:t>
            </a:fld>
            <a:endParaRPr lang="en-US" dirty="0"/>
          </a:p>
        </p:txBody>
      </p:sp>
    </p:spTree>
    <p:extLst>
      <p:ext uri="{BB962C8B-B14F-4D97-AF65-F5344CB8AC3E}">
        <p14:creationId xmlns:p14="http://schemas.microsoft.com/office/powerpoint/2010/main" val="62986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2.emf"/><Relationship Id="rId4" Type="http://schemas.openxmlformats.org/officeDocument/2006/relationships/image" Target="../media/image53.jpg"/></Relationships>
</file>

<file path=ppt/slides/_rels/slide1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63.jpeg"/><Relationship Id="rId4"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2.emf"/><Relationship Id="rId2" Type="http://schemas.openxmlformats.org/officeDocument/2006/relationships/chart" Target="../charts/chart24.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eg"/><Relationship Id="rId9" Type="http://schemas.openxmlformats.org/officeDocument/2006/relationships/image" Target="../media/image2.emf"/></Relationships>
</file>

<file path=ppt/slides/_rels/slide127.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2.emf"/><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s>
</file>

<file path=ppt/slides/_rels/slide12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jpg"/><Relationship Id="rId7"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g"/><Relationship Id="rId4" Type="http://schemas.openxmlformats.org/officeDocument/2006/relationships/image" Target="../media/image2.emf"/><Relationship Id="rId9" Type="http://schemas.openxmlformats.org/officeDocument/2006/relationships/image" Target="../media/image88.jpg"/></Relationships>
</file>

<file path=ppt/slides/_rels/slide12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90.jpeg"/><Relationship Id="rId7" Type="http://schemas.openxmlformats.org/officeDocument/2006/relationships/image" Target="../media/image94.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hyperlink" Target="http://kcps.news/knox-county-middle-school-news/history-comes-alive-with-song-writing-at-knox-middle" TargetMode="External"/><Relationship Id="rId2" Type="http://schemas.openxmlformats.org/officeDocument/2006/relationships/image" Target="../media/image101.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hyperlink" Target="http://kcps.news/knox-central-high-school-news/an-appalachian-connection-in-spanish-class"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4.xml"/><Relationship Id="rId4" Type="http://schemas.openxmlformats.org/officeDocument/2006/relationships/image" Target="../media/image110.jpg"/></Relationships>
</file>

<file path=ppt/slides/_rels/slide13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3.JP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g"/><Relationship Id="rId7" Type="http://schemas.openxmlformats.org/officeDocument/2006/relationships/image" Target="../media/image120.jpg"/><Relationship Id="rId2" Type="http://schemas.openxmlformats.org/officeDocument/2006/relationships/image" Target="../media/image116.jpg"/><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19.jpg"/><Relationship Id="rId4" Type="http://schemas.openxmlformats.org/officeDocument/2006/relationships/image" Target="../media/image118.jpg"/><Relationship Id="rId9" Type="http://schemas.openxmlformats.org/officeDocument/2006/relationships/image" Target="../media/image12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132.jpg"/><Relationship Id="rId3" Type="http://schemas.openxmlformats.org/officeDocument/2006/relationships/image" Target="../media/image127.jpeg"/><Relationship Id="rId7" Type="http://schemas.openxmlformats.org/officeDocument/2006/relationships/image" Target="../media/image131.jp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jpeg"/><Relationship Id="rId11" Type="http://schemas.openxmlformats.org/officeDocument/2006/relationships/image" Target="../media/image134.jpeg"/><Relationship Id="rId5" Type="http://schemas.openxmlformats.org/officeDocument/2006/relationships/image" Target="../media/image129.jpeg"/><Relationship Id="rId10" Type="http://schemas.openxmlformats.org/officeDocument/2006/relationships/image" Target="../media/image133.jpeg"/><Relationship Id="rId4" Type="http://schemas.openxmlformats.org/officeDocument/2006/relationships/image" Target="../media/image128.jpg"/><Relationship Id="rId9" Type="http://schemas.openxmlformats.org/officeDocument/2006/relationships/image" Target="../media/image2.emf"/></Relationships>
</file>

<file path=ppt/slides/_rels/slide1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2.png"/><Relationship Id="rId16"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image" Target="../media/image4.svg"/><Relationship Id="rId15" Type="http://schemas.openxmlformats.org/officeDocument/2006/relationships/image" Target="../media/image25.png"/><Relationship Id="rId4" Type="http://schemas.openxmlformats.org/officeDocument/2006/relationships/image" Target="../media/image23.png"/><Relationship Id="rId1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30.jpeg"/></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7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openhouse.education.ky.gov/Home/SRCData" TargetMode="Externa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openhouse.education.ky.gov/Home/SRCData" TargetMode="Externa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for 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372"/>
          </a:xfrm>
          <a:prstGeom prst="rect">
            <a:avLst/>
          </a:prstGeom>
        </p:spPr>
      </p:pic>
    </p:spTree>
    <p:extLst>
      <p:ext uri="{BB962C8B-B14F-4D97-AF65-F5344CB8AC3E}">
        <p14:creationId xmlns:p14="http://schemas.microsoft.com/office/powerpoint/2010/main" val="4163747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58" y="1194619"/>
            <a:ext cx="7940842" cy="3705726"/>
          </a:xfrm>
        </p:spPr>
        <p:txBody>
          <a:bodyPr>
            <a:noAutofit/>
          </a:bodyPr>
          <a:lstStyle/>
          <a:p>
            <a:r>
              <a:rPr lang="en-US" sz="6000" b="1" dirty="0">
                <a:solidFill>
                  <a:srgbClr val="B04527"/>
                </a:solidFill>
                <a:latin typeface="Cambria" panose="02040503050406030204" pitchFamily="18" charset="0"/>
              </a:rPr>
              <a:t>K-12 Program Managers</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28186037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10350" b="1" dirty="0">
                <a:solidFill>
                  <a:srgbClr val="0D486F"/>
                </a:solidFill>
                <a:latin typeface="Cambria" panose="02040503050406030204" pitchFamily="18" charset="0"/>
              </a:rPr>
              <a:t>Caseload</a:t>
            </a:r>
          </a:p>
        </p:txBody>
      </p:sp>
      <p:pic>
        <p:nvPicPr>
          <p:cNvPr id="3" name="Picture 2"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0" y="5703824"/>
            <a:ext cx="1358900" cy="889000"/>
          </a:xfrm>
          <a:prstGeom prst="rect">
            <a:avLst/>
          </a:prstGeom>
        </p:spPr>
      </p:pic>
    </p:spTree>
    <p:extLst>
      <p:ext uri="{BB962C8B-B14F-4D97-AF65-F5344CB8AC3E}">
        <p14:creationId xmlns:p14="http://schemas.microsoft.com/office/powerpoint/2010/main" val="9126733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063" y="986995"/>
            <a:ext cx="8629336" cy="4903844"/>
          </a:xfrm>
        </p:spPr>
      </p:pic>
    </p:spTree>
    <p:extLst>
      <p:ext uri="{BB962C8B-B14F-4D97-AF65-F5344CB8AC3E}">
        <p14:creationId xmlns:p14="http://schemas.microsoft.com/office/powerpoint/2010/main" val="27821762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08" y="857250"/>
            <a:ext cx="8791922" cy="5212515"/>
          </a:xfrm>
          <a:prstGeom prst="rect">
            <a:avLst/>
          </a:prstGeom>
        </p:spPr>
      </p:pic>
    </p:spTree>
    <p:extLst>
      <p:ext uri="{BB962C8B-B14F-4D97-AF65-F5344CB8AC3E}">
        <p14:creationId xmlns:p14="http://schemas.microsoft.com/office/powerpoint/2010/main" val="9925892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81" y="1081786"/>
            <a:ext cx="8479138" cy="4594274"/>
          </a:xfrm>
          <a:prstGeom prst="rect">
            <a:avLst/>
          </a:prstGeom>
        </p:spPr>
      </p:pic>
    </p:spTree>
    <p:extLst>
      <p:ext uri="{BB962C8B-B14F-4D97-AF65-F5344CB8AC3E}">
        <p14:creationId xmlns:p14="http://schemas.microsoft.com/office/powerpoint/2010/main" val="211379794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0585" y="1688116"/>
            <a:ext cx="9043415" cy="30376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rgbClr val="0D486F"/>
                </a:solidFill>
                <a:latin typeface="Cambria" panose="02040503050406030204" pitchFamily="18" charset="0"/>
              </a:rPr>
              <a:t>3,204</a:t>
            </a:r>
          </a:p>
        </p:txBody>
      </p:sp>
      <p:pic>
        <p:nvPicPr>
          <p:cNvPr id="3" name="Picture 2"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0" y="5703824"/>
            <a:ext cx="1358900" cy="889000"/>
          </a:xfrm>
          <a:prstGeom prst="rect">
            <a:avLst/>
          </a:prstGeom>
        </p:spPr>
      </p:pic>
    </p:spTree>
    <p:extLst>
      <p:ext uri="{BB962C8B-B14F-4D97-AF65-F5344CB8AC3E}">
        <p14:creationId xmlns:p14="http://schemas.microsoft.com/office/powerpoint/2010/main" val="699343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209949"/>
            <a:ext cx="5829300" cy="1244237"/>
          </a:xfrm>
        </p:spPr>
        <p:txBody>
          <a:bodyPr>
            <a:noAutofit/>
          </a:bodyPr>
          <a:lstStyle/>
          <a:p>
            <a:r>
              <a:rPr lang="en-US" b="1" dirty="0">
                <a:solidFill>
                  <a:srgbClr val="B04527"/>
                </a:solidFill>
                <a:latin typeface="Cambria" panose="02040503050406030204" pitchFamily="18" charset="0"/>
              </a:rPr>
              <a:t>PS Remediation </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7B: </a:t>
            </a:r>
          </a:p>
        </p:txBody>
      </p:sp>
      <p:sp>
        <p:nvSpPr>
          <p:cNvPr id="4" name="Subtitle 3"/>
          <p:cNvSpPr>
            <a:spLocks noGrp="1"/>
          </p:cNvSpPr>
          <p:nvPr>
            <p:ph type="subTitle" idx="1"/>
          </p:nvPr>
        </p:nvSpPr>
        <p:spPr>
          <a:xfrm>
            <a:off x="2171700" y="2771638"/>
            <a:ext cx="4800600" cy="2750039"/>
          </a:xfrm>
        </p:spPr>
        <p:txBody>
          <a:bodyPr vert="horz" lIns="68580" tIns="34290" rIns="68580" bIns="34290" rtlCol="0" anchor="t">
            <a:normAutofit fontScale="77500" lnSpcReduction="20000"/>
          </a:bodyPr>
          <a:lstStyle/>
          <a:p>
            <a:r>
              <a:rPr lang="en-US" i="1" dirty="0">
                <a:cs typeface="Calibri"/>
              </a:rPr>
              <a:t>Number and percent of PN students who graduate with a regular high school diploma and obtain postsecondary degrees, vocational certificates, or other industry-recognized certifications or credentials </a:t>
            </a:r>
            <a:r>
              <a:rPr lang="en-US" b="1" i="1" dirty="0">
                <a:solidFill>
                  <a:schemeClr val="tx2">
                    <a:lumMod val="50000"/>
                  </a:schemeClr>
                </a:solidFill>
                <a:cs typeface="Calibri"/>
              </a:rPr>
              <a:t>without the need for remediation.</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24" y="5864321"/>
            <a:ext cx="1019175" cy="666750"/>
          </a:xfrm>
          <a:prstGeom prst="rect">
            <a:avLst/>
          </a:prstGeom>
        </p:spPr>
      </p:pic>
    </p:spTree>
    <p:extLst>
      <p:ext uri="{BB962C8B-B14F-4D97-AF65-F5344CB8AC3E}">
        <p14:creationId xmlns:p14="http://schemas.microsoft.com/office/powerpoint/2010/main" val="37965263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B04527"/>
                </a:solidFill>
                <a:latin typeface="Cambria" panose="02040503050406030204" pitchFamily="18" charset="0"/>
                <a:cs typeface="Calibri"/>
              </a:rPr>
              <a:t>Decrease; target </a:t>
            </a:r>
            <a:r>
              <a:rPr lang="en-US" b="1" dirty="0" smtClean="0">
                <a:solidFill>
                  <a:srgbClr val="B04527"/>
                </a:solidFill>
                <a:latin typeface="Cambria" panose="02040503050406030204" pitchFamily="18" charset="0"/>
                <a:cs typeface="Calibri"/>
              </a:rPr>
              <a:t>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485901" y="2026955"/>
            <a:ext cx="5592073" cy="4732065"/>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dirty="0">
                <a:latin typeface="Arial Black"/>
                <a:cs typeface="Calibri"/>
              </a:rPr>
              <a:t>Postsecondary </a:t>
            </a:r>
            <a:endParaRPr lang="en-US" sz="1350" dirty="0">
              <a:cs typeface="Calibri"/>
            </a:endParaRPr>
          </a:p>
          <a:p>
            <a:r>
              <a:rPr lang="en-US" sz="1650" dirty="0">
                <a:latin typeface="Arial Black"/>
                <a:cs typeface="Calibri"/>
              </a:rPr>
              <a:t>Remediation</a:t>
            </a:r>
            <a:endParaRPr lang="en-US" sz="1350" dirty="0">
              <a:cs typeface="Calibri"/>
            </a:endParaRPr>
          </a:p>
          <a:p>
            <a:endParaRPr lang="en-US" u="sng" dirty="0">
              <a:latin typeface="Arial Black"/>
              <a:cs typeface="Calibri"/>
            </a:endParaRPr>
          </a:p>
          <a:p>
            <a:r>
              <a:rPr lang="en-US" u="sng" dirty="0">
                <a:latin typeface="Arial Black"/>
                <a:cs typeface="Calibri"/>
              </a:rPr>
              <a:t>2018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76.1% (-2.3%)</a:t>
            </a:r>
          </a:p>
          <a:p>
            <a:endParaRPr lang="en-US" dirty="0">
              <a:latin typeface="Arial Black"/>
              <a:cs typeface="Calibri"/>
            </a:endParaRPr>
          </a:p>
          <a:p>
            <a:r>
              <a:rPr lang="en-US" u="sng" dirty="0">
                <a:latin typeface="Arial Black"/>
                <a:cs typeface="Calibri"/>
              </a:rPr>
              <a:t>2019 actual:</a:t>
            </a:r>
            <a:r>
              <a:rPr lang="en-US" dirty="0">
                <a:solidFill>
                  <a:srgbClr val="C00000"/>
                </a:solidFill>
                <a:latin typeface="Arial Black"/>
                <a:cs typeface="Calibri"/>
              </a:rPr>
              <a:t> </a:t>
            </a:r>
          </a:p>
          <a:p>
            <a:r>
              <a:rPr lang="en-US" dirty="0">
                <a:solidFill>
                  <a:srgbClr val="C00000"/>
                </a:solidFill>
                <a:latin typeface="Arial Black"/>
                <a:cs typeface="Calibri"/>
              </a:rPr>
              <a:t>68.2% (-7.9)</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2019 target:</a:t>
            </a:r>
          </a:p>
          <a:p>
            <a:r>
              <a:rPr lang="en-US" dirty="0">
                <a:solidFill>
                  <a:srgbClr val="C00000"/>
                </a:solidFill>
                <a:latin typeface="Arial Black"/>
                <a:cs typeface="Calibri"/>
              </a:rPr>
              <a:t>76.4%</a:t>
            </a:r>
          </a:p>
          <a:p>
            <a:endParaRPr lang="en-US" dirty="0">
              <a:solidFill>
                <a:srgbClr val="C00000"/>
              </a:solidFill>
              <a:latin typeface="Arial Black"/>
              <a:cs typeface="Calibri"/>
            </a:endParaRPr>
          </a:p>
          <a:p>
            <a:r>
              <a:rPr lang="en-US" u="sng" dirty="0">
                <a:latin typeface="Arial Black"/>
                <a:cs typeface="Calibri"/>
              </a:rPr>
              <a:t>2020 target:</a:t>
            </a:r>
          </a:p>
          <a:p>
            <a:r>
              <a:rPr lang="en-US" dirty="0">
                <a:solidFill>
                  <a:srgbClr val="C00000"/>
                </a:solidFill>
                <a:latin typeface="Arial Black"/>
                <a:cs typeface="Calibri"/>
              </a:rPr>
              <a:t>77.4%</a:t>
            </a:r>
          </a:p>
          <a:p>
            <a:endParaRPr lang="en-US" dirty="0">
              <a:solidFill>
                <a:srgbClr val="C00000"/>
              </a:solidFill>
              <a:latin typeface="Arial Black"/>
              <a:cs typeface="Calibri"/>
            </a:endParaRPr>
          </a:p>
          <a:p>
            <a:endParaRPr lang="en-US" dirty="0">
              <a:solidFill>
                <a:srgbClr val="C00000"/>
              </a:solidFill>
              <a:latin typeface="Arial Black"/>
              <a:cs typeface="Calibri"/>
            </a:endParaRPr>
          </a:p>
          <a:p>
            <a:r>
              <a:rPr lang="en-US" dirty="0">
                <a:solidFill>
                  <a:srgbClr val="C00000"/>
                </a:solidFill>
                <a:latin typeface="Arial Black"/>
                <a:cs typeface="Calibri"/>
              </a:rPr>
              <a:t>Additional info: Class of 2017: 78.4%</a:t>
            </a:r>
          </a:p>
        </p:txBody>
      </p:sp>
      <p:pic>
        <p:nvPicPr>
          <p:cNvPr id="7" name="Content Placeholder 3" descr="A picture containing toiletry, cosmetic&#10;&#10;Description generated with very high confidence">
            <a:extLst>
              <a:ext uri="{FF2B5EF4-FFF2-40B4-BE49-F238E27FC236}">
                <a16:creationId xmlns:a16="http://schemas.microsoft.com/office/drawing/2014/main" id="{45802050-A64D-466C-B598-997BC9B1D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449" y="2165748"/>
            <a:ext cx="1337216" cy="3394472"/>
          </a:xfrm>
          <a:prstGeom prst="rect">
            <a:avLst/>
          </a:prstGeom>
        </p:spPr>
      </p:pic>
    </p:spTree>
    <p:extLst>
      <p:ext uri="{BB962C8B-B14F-4D97-AF65-F5344CB8AC3E}">
        <p14:creationId xmlns:p14="http://schemas.microsoft.com/office/powerpoint/2010/main" val="33781824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087" y="5976119"/>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B04527"/>
                </a:solidFill>
                <a:latin typeface="Cambria" panose="02040503050406030204" pitchFamily="18" charset="0"/>
              </a:rPr>
              <a:t>Visually…</a:t>
            </a:r>
            <a:endParaRPr lang="en-US" b="1" dirty="0">
              <a:solidFill>
                <a:srgbClr val="B04527"/>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141668" y="2146400"/>
            <a:ext cx="9002332" cy="3079745"/>
          </a:xfrm>
          <a:prstGeom prst="rect">
            <a:avLst/>
          </a:prstGeom>
        </p:spPr>
      </p:pic>
    </p:spTree>
    <p:extLst>
      <p:ext uri="{BB962C8B-B14F-4D97-AF65-F5344CB8AC3E}">
        <p14:creationId xmlns:p14="http://schemas.microsoft.com/office/powerpoint/2010/main" val="36993588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266" y="1504993"/>
            <a:ext cx="6763454" cy="2673816"/>
          </a:xfrm>
        </p:spPr>
        <p:txBody>
          <a:bodyPr>
            <a:noAutofit/>
          </a:bodyPr>
          <a:lstStyle/>
          <a:p>
            <a:r>
              <a:rPr lang="en-US" sz="6000" b="1" dirty="0">
                <a:solidFill>
                  <a:srgbClr val="B04527"/>
                </a:solidFill>
                <a:latin typeface="Cambria" panose="02040503050406030204" pitchFamily="18" charset="0"/>
              </a:rPr>
              <a:t>Wraparound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132" y="3313022"/>
            <a:ext cx="3764616" cy="282346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97" y="3382738"/>
            <a:ext cx="4168300" cy="2753745"/>
          </a:xfrm>
          <a:prstGeom prst="rect">
            <a:avLst/>
          </a:prstGeom>
        </p:spPr>
      </p:pic>
      <p:pic>
        <p:nvPicPr>
          <p:cNvPr id="6" name="Picture 5" descr="cap only vecto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588" y="6010304"/>
            <a:ext cx="1166896" cy="76339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26" y="240246"/>
            <a:ext cx="3998162" cy="219482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120" y="240246"/>
            <a:ext cx="4256628" cy="2194824"/>
          </a:xfrm>
          <a:prstGeom prst="rect">
            <a:avLst/>
          </a:prstGeom>
        </p:spPr>
      </p:pic>
    </p:spTree>
    <p:extLst>
      <p:ext uri="{BB962C8B-B14F-4D97-AF65-F5344CB8AC3E}">
        <p14:creationId xmlns:p14="http://schemas.microsoft.com/office/powerpoint/2010/main" val="28184521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Attendance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5A</a:t>
            </a: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r>
              <a:rPr lang="en-US" i="1" dirty="0">
                <a:cs typeface="Calibri"/>
              </a:rPr>
              <a:t>Attendance rate of students in 6th-9th grade (</a:t>
            </a:r>
            <a:r>
              <a:rPr lang="en-US" b="1" i="1" dirty="0">
                <a:solidFill>
                  <a:schemeClr val="tx2">
                    <a:lumMod val="50000"/>
                  </a:schemeClr>
                </a:solidFill>
                <a:cs typeface="Calibri"/>
              </a:rPr>
              <a:t>ADA </a:t>
            </a:r>
            <a:r>
              <a:rPr lang="en-US" i="1" dirty="0">
                <a:cs typeface="Calibri"/>
              </a:rPr>
              <a:t>and chronically absent measures).</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5929826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Internet Access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15: </a:t>
            </a:r>
          </a:p>
        </p:txBody>
      </p:sp>
      <p:sp>
        <p:nvSpPr>
          <p:cNvPr id="4" name="Subtitle 3"/>
          <p:cNvSpPr>
            <a:spLocks noGrp="1"/>
          </p:cNvSpPr>
          <p:nvPr>
            <p:ph type="subTitle" idx="1"/>
          </p:nvPr>
        </p:nvSpPr>
        <p:spPr>
          <a:xfrm>
            <a:off x="1371600" y="2552515"/>
            <a:ext cx="6400800" cy="3666719"/>
          </a:xfrm>
        </p:spPr>
        <p:txBody>
          <a:bodyPr vert="horz" lIns="91440" tIns="45720" rIns="91440" bIns="45720" rtlCol="0" anchor="t">
            <a:normAutofit/>
          </a:bodyPr>
          <a:lstStyle/>
          <a:p>
            <a:r>
              <a:rPr lang="en-US" i="1" dirty="0">
                <a:cs typeface="Calibri"/>
              </a:rPr>
              <a:t>Number and percent of students who have school AND home access to broadband internet and a </a:t>
            </a:r>
            <a:r>
              <a:rPr lang="en-US" i="1" dirty="0" smtClean="0">
                <a:cs typeface="Calibri"/>
              </a:rPr>
              <a:t>connected </a:t>
            </a:r>
            <a:r>
              <a:rPr lang="en-US" i="1" dirty="0">
                <a:cs typeface="Calibri"/>
              </a:rPr>
              <a:t>computer device.</a:t>
            </a:r>
            <a:endParaRPr lang="en-US" dirty="0"/>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17462838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B04527"/>
                </a:solidFill>
                <a:latin typeface="Cambria" panose="02040503050406030204" pitchFamily="18" charset="0"/>
                <a:cs typeface="Calibri"/>
              </a:rPr>
              <a:t>Increase and target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626852" y="1705156"/>
            <a:ext cx="2642559"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Black"/>
                <a:cs typeface="Calibri"/>
              </a:rPr>
              <a:t>ADA</a:t>
            </a:r>
          </a:p>
          <a:p>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smtClean="0">
                <a:solidFill>
                  <a:srgbClr val="C00000"/>
                </a:solidFill>
                <a:latin typeface="Arial Black"/>
                <a:cs typeface="Calibri"/>
              </a:rPr>
              <a:t>79.3%</a:t>
            </a:r>
            <a:endParaRPr lang="en-US" dirty="0">
              <a:solidFill>
                <a:srgbClr val="C00000"/>
              </a:solidFill>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86.7% (+7.4)</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a:solidFill>
                  <a:srgbClr val="C00000"/>
                </a:solidFill>
                <a:latin typeface="Arial Black"/>
                <a:cs typeface="Calibri"/>
              </a:rPr>
              <a:t>80.8</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81.1%</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10" name="Content Placeholder 3">
            <a:extLst>
              <a:ext uri="{FF2B5EF4-FFF2-40B4-BE49-F238E27FC236}">
                <a16:creationId xmlns:a16="http://schemas.microsoft.com/office/drawing/2014/main" id="{35CEE4D1-6088-4524-8BE1-F1B648DB9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113" y="1779814"/>
            <a:ext cx="1782955" cy="4525963"/>
          </a:xfrm>
          <a:prstGeom prst="rect">
            <a:avLst/>
          </a:prstGeom>
        </p:spPr>
      </p:pic>
    </p:spTree>
    <p:extLst>
      <p:ext uri="{BB962C8B-B14F-4D97-AF65-F5344CB8AC3E}">
        <p14:creationId xmlns:p14="http://schemas.microsoft.com/office/powerpoint/2010/main" val="15671546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087" y="5977946"/>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B04527"/>
                </a:solidFill>
                <a:latin typeface="Cambria" panose="02040503050406030204" pitchFamily="18" charset="0"/>
              </a:rPr>
              <a:t>Visually…</a:t>
            </a:r>
            <a:endParaRPr lang="en-US" b="1" dirty="0">
              <a:solidFill>
                <a:srgbClr val="B04527"/>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144974" y="2318935"/>
            <a:ext cx="8930292" cy="2933244"/>
          </a:xfrm>
          <a:prstGeom prst="rect">
            <a:avLst/>
          </a:prstGeom>
        </p:spPr>
      </p:pic>
    </p:spTree>
    <p:extLst>
      <p:ext uri="{BB962C8B-B14F-4D97-AF65-F5344CB8AC3E}">
        <p14:creationId xmlns:p14="http://schemas.microsoft.com/office/powerpoint/2010/main" val="41935707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Attendance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a:t>
            </a:r>
            <a:r>
              <a:rPr lang="en-US" sz="6000" b="1" dirty="0" smtClean="0">
                <a:solidFill>
                  <a:srgbClr val="B04527"/>
                </a:solidFill>
                <a:latin typeface="Cambria" panose="02040503050406030204" pitchFamily="18" charset="0"/>
              </a:rPr>
              <a:t>5B</a:t>
            </a:r>
            <a:endParaRPr lang="en-US" sz="6000" b="1" dirty="0">
              <a:solidFill>
                <a:srgbClr val="B04527"/>
              </a:solidFill>
              <a:latin typeface="Cambria" panose="02040503050406030204" pitchFamily="18" charset="0"/>
            </a:endParaRP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r>
              <a:rPr lang="en-US" i="1" dirty="0">
                <a:cs typeface="Calibri"/>
              </a:rPr>
              <a:t>Attendance rate of students in 6th-9th grade (ADA and </a:t>
            </a:r>
            <a:r>
              <a:rPr lang="en-US" b="1" i="1" dirty="0">
                <a:solidFill>
                  <a:schemeClr val="tx2">
                    <a:lumMod val="50000"/>
                  </a:schemeClr>
                </a:solidFill>
                <a:cs typeface="Calibri"/>
              </a:rPr>
              <a:t>chronically absent</a:t>
            </a:r>
            <a:r>
              <a:rPr lang="en-US" i="1" dirty="0">
                <a:cs typeface="Calibri"/>
              </a:rPr>
              <a:t> measures).</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39440011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cs typeface="Calibri"/>
              </a:rPr>
              <a:t>Decrease; target 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626852" y="1545502"/>
            <a:ext cx="2642559" cy="56323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Black"/>
                <a:cs typeface="Calibri"/>
              </a:rPr>
              <a:t>Chronic Absenteeism</a:t>
            </a:r>
            <a:endParaRPr lang="en-US" dirty="0"/>
          </a:p>
          <a:p>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smtClean="0">
                <a:solidFill>
                  <a:srgbClr val="C00000"/>
                </a:solidFill>
                <a:latin typeface="Arial Black"/>
                <a:cs typeface="Calibri"/>
              </a:rPr>
              <a:t>18.5% (-1.6%)</a:t>
            </a:r>
            <a:endParaRPr lang="en-US" dirty="0">
              <a:solidFill>
                <a:srgbClr val="C00000"/>
              </a:solidFill>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17.7%</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a:solidFill>
                  <a:srgbClr val="C00000"/>
                </a:solidFill>
                <a:latin typeface="Arial Black"/>
                <a:cs typeface="Calibri"/>
              </a:rPr>
              <a:t>17</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16.9%</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038" y="1600199"/>
            <a:ext cx="1787565" cy="4525963"/>
          </a:xfrm>
          <a:prstGeom prst="rect">
            <a:avLst/>
          </a:prstGeom>
        </p:spPr>
      </p:pic>
    </p:spTree>
    <p:extLst>
      <p:ext uri="{BB962C8B-B14F-4D97-AF65-F5344CB8AC3E}">
        <p14:creationId xmlns:p14="http://schemas.microsoft.com/office/powerpoint/2010/main" val="7448534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087" y="5931750"/>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B04527"/>
                </a:solidFill>
                <a:latin typeface="Cambria" panose="02040503050406030204" pitchFamily="18" charset="0"/>
              </a:rPr>
              <a:t>Visually…</a:t>
            </a:r>
            <a:endParaRPr lang="en-US" b="1" dirty="0">
              <a:solidFill>
                <a:srgbClr val="B04527"/>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0" y="2098113"/>
            <a:ext cx="8824980" cy="2912592"/>
          </a:xfrm>
          <a:prstGeom prst="rect">
            <a:avLst/>
          </a:prstGeom>
        </p:spPr>
      </p:pic>
    </p:spTree>
    <p:extLst>
      <p:ext uri="{BB962C8B-B14F-4D97-AF65-F5344CB8AC3E}">
        <p14:creationId xmlns:p14="http://schemas.microsoft.com/office/powerpoint/2010/main" val="10919948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 y="971550"/>
            <a:ext cx="8585517" cy="5029200"/>
          </a:xfrm>
          <a:prstGeom prst="rect">
            <a:avLst/>
          </a:prstGeom>
        </p:spPr>
      </p:pic>
      <p:pic>
        <p:nvPicPr>
          <p:cNvPr id="3" name="Picture 2" descr="cap only vector.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 y="6000750"/>
            <a:ext cx="860306" cy="562817"/>
          </a:xfrm>
          <a:prstGeom prst="rect">
            <a:avLst/>
          </a:prstGeom>
        </p:spPr>
      </p:pic>
    </p:spTree>
    <p:extLst>
      <p:ext uri="{BB962C8B-B14F-4D97-AF65-F5344CB8AC3E}">
        <p14:creationId xmlns:p14="http://schemas.microsoft.com/office/powerpoint/2010/main" val="16525799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31094"/>
            <a:ext cx="8759952" cy="754856"/>
          </a:xfr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oAutofit/>
          </a:bodyPr>
          <a:lstStyle/>
          <a:p>
            <a:pPr algn="ctr"/>
            <a:r>
              <a:rPr lang="en-US" sz="3200" dirty="0">
                <a:solidFill>
                  <a:srgbClr val="0D486F"/>
                </a:solidFill>
                <a:latin typeface="Cambria" panose="02040503050406030204" pitchFamily="18" charset="0"/>
              </a:rPr>
              <a:t>GPRA 5: Attendance rate of students in 6</a:t>
            </a:r>
            <a:r>
              <a:rPr lang="en-US" sz="3200" baseline="30000" dirty="0">
                <a:solidFill>
                  <a:srgbClr val="0D486F"/>
                </a:solidFill>
                <a:latin typeface="Cambria" panose="02040503050406030204" pitchFamily="18" charset="0"/>
              </a:rPr>
              <a:t>th</a:t>
            </a:r>
            <a:r>
              <a:rPr lang="en-US" sz="3200" dirty="0">
                <a:solidFill>
                  <a:srgbClr val="0D486F"/>
                </a:solidFill>
                <a:latin typeface="Cambria" panose="02040503050406030204" pitchFamily="18" charset="0"/>
              </a:rPr>
              <a:t>, 7</a:t>
            </a:r>
            <a:r>
              <a:rPr lang="en-US" sz="3200" baseline="30000" dirty="0">
                <a:solidFill>
                  <a:srgbClr val="0D486F"/>
                </a:solidFill>
                <a:latin typeface="Cambria" panose="02040503050406030204" pitchFamily="18" charset="0"/>
              </a:rPr>
              <a:t>th</a:t>
            </a:r>
            <a:r>
              <a:rPr lang="en-US" sz="3200" dirty="0">
                <a:solidFill>
                  <a:srgbClr val="0D486F"/>
                </a:solidFill>
                <a:latin typeface="Cambria" panose="02040503050406030204" pitchFamily="18" charset="0"/>
              </a:rPr>
              <a:t>, 8</a:t>
            </a:r>
            <a:r>
              <a:rPr lang="en-US" sz="3200" baseline="30000" dirty="0">
                <a:solidFill>
                  <a:srgbClr val="0D486F"/>
                </a:solidFill>
                <a:latin typeface="Cambria" panose="02040503050406030204" pitchFamily="18" charset="0"/>
              </a:rPr>
              <a:t>th</a:t>
            </a:r>
            <a:r>
              <a:rPr lang="en-US" sz="3200" dirty="0">
                <a:solidFill>
                  <a:srgbClr val="0D486F"/>
                </a:solidFill>
                <a:latin typeface="Cambria" panose="02040503050406030204" pitchFamily="18" charset="0"/>
              </a:rPr>
              <a:t> and 9</a:t>
            </a:r>
            <a:r>
              <a:rPr lang="en-US" sz="3200" baseline="30000" dirty="0">
                <a:solidFill>
                  <a:srgbClr val="0D486F"/>
                </a:solidFill>
                <a:latin typeface="Cambria" panose="02040503050406030204" pitchFamily="18" charset="0"/>
              </a:rPr>
              <a:t>th</a:t>
            </a:r>
            <a:r>
              <a:rPr lang="en-US" sz="3200" dirty="0">
                <a:solidFill>
                  <a:srgbClr val="0D486F"/>
                </a:solidFill>
                <a:latin typeface="Cambria" panose="02040503050406030204" pitchFamily="18" charset="0"/>
              </a:rPr>
              <a:t> grades</a:t>
            </a:r>
          </a:p>
        </p:txBody>
      </p:sp>
      <p:pic>
        <p:nvPicPr>
          <p:cNvPr id="8" name="Picture 7"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56" y="5864321"/>
            <a:ext cx="1019175" cy="666750"/>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3390277007"/>
              </p:ext>
            </p:extLst>
          </p:nvPr>
        </p:nvGraphicFramePr>
        <p:xfrm>
          <a:off x="981075" y="2124075"/>
          <a:ext cx="7172325" cy="36195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0449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828" y="634603"/>
            <a:ext cx="8752393" cy="661988"/>
          </a:xfrm>
        </p:spPr>
        <p:txBody>
          <a:bodyPr>
            <a:noAutofit/>
          </a:bodyPr>
          <a:lstStyle/>
          <a:p>
            <a:pPr algn="ctr"/>
            <a:r>
              <a:rPr lang="en-US" sz="3200" b="1" dirty="0">
                <a:solidFill>
                  <a:srgbClr val="B04527"/>
                </a:solidFill>
                <a:latin typeface="Cambria" panose="02040503050406030204" pitchFamily="18" charset="0"/>
              </a:rPr>
              <a:t>GPRA 5: Attendance rate of students in 6</a:t>
            </a:r>
            <a:r>
              <a:rPr lang="en-US" sz="3200" b="1" baseline="30000" dirty="0">
                <a:solidFill>
                  <a:srgbClr val="B04527"/>
                </a:solidFill>
                <a:latin typeface="Cambria" panose="02040503050406030204" pitchFamily="18" charset="0"/>
              </a:rPr>
              <a:t>th</a:t>
            </a:r>
            <a:r>
              <a:rPr lang="en-US" sz="3200" b="1" dirty="0">
                <a:solidFill>
                  <a:srgbClr val="B04527"/>
                </a:solidFill>
                <a:latin typeface="Cambria" panose="02040503050406030204" pitchFamily="18" charset="0"/>
              </a:rPr>
              <a:t>, 7</a:t>
            </a:r>
            <a:r>
              <a:rPr lang="en-US" sz="3200" b="1" baseline="30000" dirty="0">
                <a:solidFill>
                  <a:srgbClr val="B04527"/>
                </a:solidFill>
                <a:latin typeface="Cambria" panose="02040503050406030204" pitchFamily="18" charset="0"/>
              </a:rPr>
              <a:t>th</a:t>
            </a:r>
            <a:r>
              <a:rPr lang="en-US" sz="3200" b="1" dirty="0">
                <a:solidFill>
                  <a:srgbClr val="B04527"/>
                </a:solidFill>
                <a:latin typeface="Cambria" panose="02040503050406030204" pitchFamily="18" charset="0"/>
              </a:rPr>
              <a:t>, 8</a:t>
            </a:r>
            <a:r>
              <a:rPr lang="en-US" sz="3200" b="1" baseline="30000" dirty="0">
                <a:solidFill>
                  <a:srgbClr val="B04527"/>
                </a:solidFill>
                <a:latin typeface="Cambria" panose="02040503050406030204" pitchFamily="18" charset="0"/>
              </a:rPr>
              <a:t>th</a:t>
            </a:r>
            <a:r>
              <a:rPr lang="en-US" sz="3200" b="1" dirty="0">
                <a:solidFill>
                  <a:srgbClr val="B04527"/>
                </a:solidFill>
                <a:latin typeface="Cambria" panose="02040503050406030204" pitchFamily="18" charset="0"/>
              </a:rPr>
              <a:t> and 9</a:t>
            </a:r>
            <a:r>
              <a:rPr lang="en-US" sz="3200" b="1" baseline="30000" dirty="0">
                <a:solidFill>
                  <a:srgbClr val="B04527"/>
                </a:solidFill>
                <a:latin typeface="Cambria" panose="02040503050406030204" pitchFamily="18" charset="0"/>
              </a:rPr>
              <a:t>th</a:t>
            </a:r>
            <a:r>
              <a:rPr lang="en-US" sz="3200" b="1" dirty="0">
                <a:solidFill>
                  <a:srgbClr val="B04527"/>
                </a:solidFill>
                <a:latin typeface="Cambria" panose="02040503050406030204" pitchFamily="18" charset="0"/>
              </a:rPr>
              <a:t> grades (2018-19)</a:t>
            </a:r>
          </a:p>
        </p:txBody>
      </p:sp>
      <p:pic>
        <p:nvPicPr>
          <p:cNvPr id="4" name="Picture 3" descr="cap only vector.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21" y="6151253"/>
            <a:ext cx="877192" cy="573864"/>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1106863588"/>
              </p:ext>
            </p:extLst>
          </p:nvPr>
        </p:nvGraphicFramePr>
        <p:xfrm>
          <a:off x="796018" y="2026784"/>
          <a:ext cx="7580539" cy="37841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33357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9847"/>
            <a:ext cx="7886700" cy="676651"/>
          </a:xfrm>
        </p:spPr>
        <p:txBody>
          <a:bodyPr>
            <a:noAutofit/>
          </a:bodyPr>
          <a:lstStyle/>
          <a:p>
            <a:pPr algn="ctr"/>
            <a:r>
              <a:rPr lang="en-US" sz="2400" b="1" dirty="0">
                <a:solidFill>
                  <a:schemeClr val="tx2">
                    <a:lumMod val="75000"/>
                  </a:schemeClr>
                </a:solidFill>
                <a:latin typeface="Cambria" panose="02040503050406030204" pitchFamily="18" charset="0"/>
              </a:rPr>
              <a:t>GPRA </a:t>
            </a:r>
            <a:r>
              <a:rPr lang="en-US" sz="2400" b="1" dirty="0" smtClean="0">
                <a:solidFill>
                  <a:schemeClr val="tx2">
                    <a:lumMod val="75000"/>
                  </a:schemeClr>
                </a:solidFill>
                <a:latin typeface="Cambria" panose="02040503050406030204" pitchFamily="18" charset="0"/>
              </a:rPr>
              <a:t>5: </a:t>
            </a:r>
            <a:r>
              <a:rPr lang="en-US" sz="2400" b="1" dirty="0">
                <a:solidFill>
                  <a:schemeClr val="tx2">
                    <a:lumMod val="75000"/>
                  </a:schemeClr>
                </a:solidFill>
                <a:latin typeface="Cambria" panose="02040503050406030204" pitchFamily="18" charset="0"/>
              </a:rPr>
              <a:t>Attendance rate of students in 6</a:t>
            </a:r>
            <a:r>
              <a:rPr lang="en-US" sz="2400" b="1" baseline="30000" dirty="0">
                <a:solidFill>
                  <a:schemeClr val="tx2">
                    <a:lumMod val="75000"/>
                  </a:schemeClr>
                </a:solidFill>
                <a:latin typeface="Cambria" panose="02040503050406030204" pitchFamily="18" charset="0"/>
              </a:rPr>
              <a:t>th</a:t>
            </a:r>
            <a:r>
              <a:rPr lang="en-US" sz="2400" b="1" dirty="0">
                <a:solidFill>
                  <a:schemeClr val="tx2">
                    <a:lumMod val="75000"/>
                  </a:schemeClr>
                </a:solidFill>
                <a:latin typeface="Cambria" panose="02040503050406030204" pitchFamily="18" charset="0"/>
              </a:rPr>
              <a:t>, 7</a:t>
            </a:r>
            <a:r>
              <a:rPr lang="en-US" sz="2400" b="1" baseline="30000" dirty="0">
                <a:solidFill>
                  <a:schemeClr val="tx2">
                    <a:lumMod val="75000"/>
                  </a:schemeClr>
                </a:solidFill>
                <a:latin typeface="Cambria" panose="02040503050406030204" pitchFamily="18" charset="0"/>
              </a:rPr>
              <a:t>th</a:t>
            </a:r>
            <a:r>
              <a:rPr lang="en-US" sz="2400" b="1" dirty="0">
                <a:solidFill>
                  <a:schemeClr val="tx2">
                    <a:lumMod val="75000"/>
                  </a:schemeClr>
                </a:solidFill>
                <a:latin typeface="Cambria" panose="02040503050406030204" pitchFamily="18" charset="0"/>
              </a:rPr>
              <a:t> and 8</a:t>
            </a:r>
            <a:r>
              <a:rPr lang="en-US" sz="2400" b="1" baseline="30000" dirty="0">
                <a:solidFill>
                  <a:schemeClr val="tx2">
                    <a:lumMod val="75000"/>
                  </a:schemeClr>
                </a:solidFill>
                <a:latin typeface="Cambria" panose="02040503050406030204" pitchFamily="18" charset="0"/>
              </a:rPr>
              <a:t>th</a:t>
            </a:r>
            <a:r>
              <a:rPr lang="en-US" sz="2400" b="1" dirty="0">
                <a:solidFill>
                  <a:schemeClr val="tx2">
                    <a:lumMod val="75000"/>
                  </a:schemeClr>
                </a:solidFill>
                <a:latin typeface="Cambria" panose="02040503050406030204" pitchFamily="18" charset="0"/>
              </a:rPr>
              <a:t> grades</a:t>
            </a:r>
          </a:p>
        </p:txBody>
      </p:sp>
      <p:sp>
        <p:nvSpPr>
          <p:cNvPr id="3" name="Text Placeholder 2"/>
          <p:cNvSpPr>
            <a:spLocks noGrp="1"/>
          </p:cNvSpPr>
          <p:nvPr>
            <p:ph type="body" idx="1"/>
          </p:nvPr>
        </p:nvSpPr>
        <p:spPr>
          <a:xfrm>
            <a:off x="629842" y="1448938"/>
            <a:ext cx="3868340" cy="403058"/>
          </a:xfrm>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1500" dirty="0">
                <a:solidFill>
                  <a:schemeClr val="tx1"/>
                </a:solidFill>
                <a:latin typeface="Lucida Fax" panose="02060602050505020204" pitchFamily="18" charset="0"/>
              </a:rPr>
              <a:t>Years</a:t>
            </a:r>
            <a:r>
              <a:rPr lang="en-US" sz="1500" dirty="0">
                <a:solidFill>
                  <a:schemeClr val="tx1"/>
                </a:solidFill>
              </a:rPr>
              <a:t> 1, 2 and 3</a:t>
            </a:r>
          </a:p>
        </p:txBody>
      </p:sp>
      <p:sp>
        <p:nvSpPr>
          <p:cNvPr id="4" name="Content Placeholder 3"/>
          <p:cNvSpPr>
            <a:spLocks noGrp="1"/>
          </p:cNvSpPr>
          <p:nvPr>
            <p:ph sz="half" idx="2"/>
          </p:nvPr>
        </p:nvSpPr>
        <p:spPr>
          <a:xfrm>
            <a:off x="629842" y="2027680"/>
            <a:ext cx="3868340" cy="3282679"/>
          </a:xfrm>
        </p:spPr>
        <p:txBody>
          <a:bodyPr>
            <a:noAutofit/>
          </a:bodyPr>
          <a:lstStyle/>
          <a:p>
            <a:pPr>
              <a:buClr>
                <a:schemeClr val="accent3"/>
              </a:buClr>
              <a:buFont typeface="Wingdings" panose="05000000000000000000" pitchFamily="2" charset="2"/>
              <a:buChar char="ü"/>
            </a:pPr>
            <a:r>
              <a:rPr lang="en-US" sz="1400" dirty="0"/>
              <a:t>Attendance letters home to chronically absent students</a:t>
            </a:r>
          </a:p>
          <a:p>
            <a:pPr>
              <a:buClr>
                <a:schemeClr val="accent3"/>
              </a:buClr>
              <a:buFont typeface="Wingdings" panose="05000000000000000000" pitchFamily="2" charset="2"/>
              <a:buChar char="ü"/>
            </a:pPr>
            <a:r>
              <a:rPr lang="en-US" sz="1400" dirty="0"/>
              <a:t>Magnets and calendars sent home to help parents track when their child is absent</a:t>
            </a:r>
          </a:p>
          <a:p>
            <a:pPr>
              <a:buClr>
                <a:schemeClr val="accent3"/>
              </a:buClr>
              <a:buFont typeface="Wingdings" panose="05000000000000000000" pitchFamily="2" charset="2"/>
              <a:buChar char="ü"/>
            </a:pPr>
            <a:r>
              <a:rPr lang="en-US" sz="1400" dirty="0"/>
              <a:t>Attendance pledges at schools</a:t>
            </a:r>
          </a:p>
          <a:p>
            <a:pPr>
              <a:buClr>
                <a:schemeClr val="accent3"/>
              </a:buClr>
              <a:buFont typeface="Wingdings" panose="05000000000000000000" pitchFamily="2" charset="2"/>
              <a:buChar char="ü"/>
            </a:pPr>
            <a:r>
              <a:rPr lang="en-US" sz="1400" dirty="0"/>
              <a:t>Focus groups with students who were chronically absent the previous year</a:t>
            </a:r>
          </a:p>
          <a:p>
            <a:pPr>
              <a:buClr>
                <a:schemeClr val="accent3"/>
              </a:buClr>
              <a:buFont typeface="Wingdings" panose="05000000000000000000" pitchFamily="2" charset="2"/>
              <a:buChar char="ü"/>
            </a:pPr>
            <a:r>
              <a:rPr lang="en-US" sz="1400" dirty="0"/>
              <a:t>FOR (Friends of Rachel) program targeting chronically absent students</a:t>
            </a:r>
          </a:p>
          <a:p>
            <a:pPr>
              <a:buClr>
                <a:schemeClr val="accent3"/>
              </a:buClr>
              <a:buFont typeface="Wingdings" panose="05000000000000000000" pitchFamily="2" charset="2"/>
              <a:buChar char="ü"/>
            </a:pPr>
            <a:r>
              <a:rPr lang="en-US" sz="1400" dirty="0"/>
              <a:t>Attendance competition boards</a:t>
            </a:r>
          </a:p>
          <a:p>
            <a:pPr>
              <a:buClr>
                <a:schemeClr val="accent3"/>
              </a:buClr>
              <a:buFont typeface="Wingdings" panose="05000000000000000000" pitchFamily="2" charset="2"/>
              <a:buChar char="ü"/>
            </a:pPr>
            <a:r>
              <a:rPr lang="en-US" sz="1400" dirty="0"/>
              <a:t>Weekly mentor meetings with students</a:t>
            </a:r>
          </a:p>
          <a:p>
            <a:pPr>
              <a:buClr>
                <a:schemeClr val="accent3"/>
              </a:buClr>
              <a:buFont typeface="Wingdings" panose="05000000000000000000" pitchFamily="2" charset="2"/>
              <a:buChar char="ü"/>
            </a:pPr>
            <a:r>
              <a:rPr lang="en-US" sz="1400" dirty="0"/>
              <a:t>Attendance Fu</a:t>
            </a:r>
          </a:p>
          <a:p>
            <a:pPr>
              <a:buClr>
                <a:schemeClr val="accent3"/>
              </a:buClr>
              <a:buFont typeface="Wingdings" panose="05000000000000000000" pitchFamily="2" charset="2"/>
              <a:buChar char="ü"/>
            </a:pPr>
            <a:r>
              <a:rPr lang="en-US" sz="1400" dirty="0"/>
              <a:t>Attendance kick-off</a:t>
            </a:r>
          </a:p>
          <a:p>
            <a:pPr>
              <a:buClr>
                <a:schemeClr val="accent3"/>
              </a:buClr>
              <a:buFont typeface="Wingdings" panose="05000000000000000000" pitchFamily="2" charset="2"/>
              <a:buChar char="ü"/>
            </a:pPr>
            <a:r>
              <a:rPr lang="en-US" sz="1400" dirty="0"/>
              <a:t>Chamber monthly movie passes</a:t>
            </a:r>
          </a:p>
        </p:txBody>
      </p:sp>
      <p:sp>
        <p:nvSpPr>
          <p:cNvPr id="5" name="Text Placeholder 4"/>
          <p:cNvSpPr>
            <a:spLocks noGrp="1"/>
          </p:cNvSpPr>
          <p:nvPr>
            <p:ph type="body" sz="quarter" idx="3"/>
          </p:nvPr>
        </p:nvSpPr>
        <p:spPr>
          <a:xfrm>
            <a:off x="4629150" y="1448938"/>
            <a:ext cx="3887391" cy="403058"/>
          </a:xfrm>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sz="1500" dirty="0">
                <a:solidFill>
                  <a:schemeClr val="tx1"/>
                </a:solidFill>
                <a:latin typeface="Lucida Fax" panose="02060602050505020204" pitchFamily="18" charset="0"/>
              </a:rPr>
              <a:t>Years 4 and 5</a:t>
            </a:r>
          </a:p>
        </p:txBody>
      </p:sp>
      <p:sp>
        <p:nvSpPr>
          <p:cNvPr id="6" name="Content Placeholder 5"/>
          <p:cNvSpPr>
            <a:spLocks noGrp="1"/>
          </p:cNvSpPr>
          <p:nvPr>
            <p:ph sz="quarter" idx="4"/>
          </p:nvPr>
        </p:nvSpPr>
        <p:spPr>
          <a:xfrm>
            <a:off x="4629150" y="2216819"/>
            <a:ext cx="3887391" cy="1876926"/>
          </a:xfrm>
        </p:spPr>
        <p:txBody>
          <a:bodyPr>
            <a:noAutofit/>
          </a:bodyPr>
          <a:lstStyle/>
          <a:p>
            <a:pPr>
              <a:buClr>
                <a:schemeClr val="accent3"/>
              </a:buClr>
              <a:buFont typeface="Wingdings" panose="05000000000000000000" pitchFamily="2" charset="2"/>
              <a:buChar char="Ø"/>
            </a:pPr>
            <a:r>
              <a:rPr lang="en-US" sz="1400" dirty="0"/>
              <a:t>Continue sending attendance letters home in August</a:t>
            </a:r>
          </a:p>
          <a:p>
            <a:pPr>
              <a:buClr>
                <a:schemeClr val="accent3"/>
              </a:buClr>
              <a:buFont typeface="Wingdings" panose="05000000000000000000" pitchFamily="2" charset="2"/>
              <a:buChar char="Ø"/>
            </a:pPr>
            <a:r>
              <a:rPr lang="en-US" sz="1400" dirty="0"/>
              <a:t>FOR club</a:t>
            </a:r>
          </a:p>
          <a:p>
            <a:pPr>
              <a:buClr>
                <a:schemeClr val="accent3"/>
              </a:buClr>
              <a:buFont typeface="Wingdings" panose="05000000000000000000" pitchFamily="2" charset="2"/>
              <a:buChar char="Ø"/>
            </a:pPr>
            <a:r>
              <a:rPr lang="en-US" sz="1400" dirty="0"/>
              <a:t>Attendance pledges</a:t>
            </a:r>
          </a:p>
          <a:p>
            <a:pPr>
              <a:buClr>
                <a:schemeClr val="accent3"/>
              </a:buClr>
              <a:buFont typeface="Wingdings" panose="05000000000000000000" pitchFamily="2" charset="2"/>
              <a:buChar char="Ø"/>
            </a:pPr>
            <a:r>
              <a:rPr lang="en-US" sz="1400" dirty="0"/>
              <a:t>Attendance boards</a:t>
            </a:r>
          </a:p>
          <a:p>
            <a:pPr>
              <a:buClr>
                <a:schemeClr val="accent3"/>
              </a:buClr>
              <a:buFont typeface="Wingdings" panose="05000000000000000000" pitchFamily="2" charset="2"/>
              <a:buChar char="Ø"/>
            </a:pPr>
            <a:r>
              <a:rPr lang="en-US" sz="1400" dirty="0"/>
              <a:t>Attendance kick-off</a:t>
            </a:r>
          </a:p>
          <a:p>
            <a:pPr>
              <a:buClr>
                <a:schemeClr val="accent3"/>
              </a:buClr>
              <a:buFont typeface="Wingdings" panose="05000000000000000000" pitchFamily="2" charset="2"/>
              <a:buChar char="Ø"/>
            </a:pPr>
            <a:r>
              <a:rPr lang="en-US" sz="1400" dirty="0"/>
              <a:t>Chamber monthly movie passes</a:t>
            </a:r>
          </a:p>
          <a:p>
            <a:pPr>
              <a:buClr>
                <a:schemeClr val="accent3"/>
              </a:buClr>
              <a:buFont typeface="Wingdings" panose="05000000000000000000" pitchFamily="2" charset="2"/>
              <a:buChar char="Ø"/>
            </a:pPr>
            <a:r>
              <a:rPr lang="en-US" sz="1400" dirty="0"/>
              <a:t>Flyers and attendance information reminders sent through social media</a:t>
            </a:r>
          </a:p>
          <a:p>
            <a:pPr>
              <a:buClr>
                <a:schemeClr val="accent3"/>
              </a:buClr>
              <a:buFont typeface="Wingdings" panose="05000000000000000000" pitchFamily="2" charset="2"/>
              <a:buChar char="Ø"/>
            </a:pPr>
            <a:r>
              <a:rPr lang="en-US" sz="1400" dirty="0"/>
              <a:t>Mentoring program utilizing the Self Esteem Garden curriculum</a:t>
            </a:r>
          </a:p>
        </p:txBody>
      </p:sp>
      <p:pic>
        <p:nvPicPr>
          <p:cNvPr id="7" name="Picture 6" descr="cap only vector.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415" y="5968693"/>
            <a:ext cx="846770" cy="55396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354" y="5181406"/>
            <a:ext cx="4866552" cy="14453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654811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8248" y="1026318"/>
            <a:ext cx="2110008" cy="2807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231" y="1556622"/>
            <a:ext cx="3605933" cy="2143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19" y="3887785"/>
            <a:ext cx="3229752" cy="2020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69" y="1589484"/>
            <a:ext cx="2743200" cy="2057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183135" y="333821"/>
            <a:ext cx="6615113" cy="807913"/>
          </a:xfrm>
          <a:prstGeom prst="rect">
            <a:avLst/>
          </a:prstGeom>
          <a:noFill/>
        </p:spPr>
        <p:txBody>
          <a:bodyPr wrap="square" lIns="68580" tIns="34290" rIns="68580" bIns="34290">
            <a:spAutoFit/>
          </a:bodyPr>
          <a:lstStyle/>
          <a:p>
            <a:pPr algn="ctr"/>
            <a:r>
              <a:rPr lang="en-US" sz="4800" dirty="0">
                <a:ln w="0"/>
                <a:solidFill>
                  <a:srgbClr val="B04527"/>
                </a:solidFill>
                <a:latin typeface="Cambria" panose="02040503050406030204" pitchFamily="18" charset="0"/>
              </a:rPr>
              <a:t>Attendance Matters!</a:t>
            </a:r>
          </a:p>
        </p:txBody>
      </p:sp>
      <p:pic>
        <p:nvPicPr>
          <p:cNvPr id="11" name="Picture 10" descr="cap only vector.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820" y="5197571"/>
            <a:ext cx="1019175" cy="66675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0457" y="4081114"/>
            <a:ext cx="5157787" cy="1731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7494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
            <a:ext cx="8229600" cy="1143000"/>
          </a:xfrm>
        </p:spPr>
        <p:txBody>
          <a:bodyPr/>
          <a:lstStyle/>
          <a:p>
            <a:r>
              <a:rPr lang="en-US" b="1" dirty="0">
                <a:solidFill>
                  <a:srgbClr val="B04527"/>
                </a:solidFill>
                <a:latin typeface="Cambria" panose="02040503050406030204" pitchFamily="18" charset="0"/>
                <a:cs typeface="Calibri"/>
              </a:rPr>
              <a:t>Decrease; target 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708495" y="1143408"/>
            <a:ext cx="2642559" cy="600164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Black"/>
                <a:cs typeface="Calibri"/>
              </a:rPr>
              <a:t>Internet Access</a:t>
            </a:r>
            <a:endParaRPr lang="en-US" dirty="0"/>
          </a:p>
          <a:p>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a:solidFill>
                  <a:srgbClr val="C00000"/>
                </a:solidFill>
                <a:latin typeface="Arial Black"/>
                <a:cs typeface="Calibri"/>
              </a:rPr>
              <a:t>96.9 (-1% change)</a:t>
            </a:r>
            <a:endParaRPr lang="en-US" dirty="0">
              <a:solidFill>
                <a:srgbClr val="C00000"/>
              </a:solidFill>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92.5% (-4.5)</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a:solidFill>
                  <a:srgbClr val="C00000"/>
                </a:solidFill>
                <a:latin typeface="Arial Black"/>
                <a:cs typeface="Calibri"/>
              </a:rPr>
              <a:t>98.5</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98.7%</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8" name="Content Placeholder 3" descr="A picture containing toiletry, cosmetic&#10;&#10;Description generated with very high confidence">
            <a:extLst>
              <a:ext uri="{FF2B5EF4-FFF2-40B4-BE49-F238E27FC236}">
                <a16:creationId xmlns:a16="http://schemas.microsoft.com/office/drawing/2014/main" id="{45802050-A64D-466C-B598-997BC9B1D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649" y="1600200"/>
            <a:ext cx="1782955" cy="4525963"/>
          </a:xfrm>
          <a:prstGeom prst="rect">
            <a:avLst/>
          </a:prstGeom>
        </p:spPr>
      </p:pic>
    </p:spTree>
    <p:extLst>
      <p:ext uri="{BB962C8B-B14F-4D97-AF65-F5344CB8AC3E}">
        <p14:creationId xmlns:p14="http://schemas.microsoft.com/office/powerpoint/2010/main" val="1603098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19088" y="1024656"/>
            <a:ext cx="3612460" cy="4724370"/>
          </a:xfrm>
          <a:prstGeom prst="rect">
            <a:avLst/>
          </a:prstGeom>
          <a:noFill/>
        </p:spPr>
        <p:txBody>
          <a:bodyPr wrap="square" rtlCol="0">
            <a:spAutoFit/>
          </a:bodyPr>
          <a:lstStyle/>
          <a:p>
            <a:pPr algn="ctr"/>
            <a:r>
              <a:rPr lang="en-US" sz="2000" b="1" dirty="0" smtClean="0">
                <a:solidFill>
                  <a:srgbClr val="0D486F"/>
                </a:solidFill>
                <a:latin typeface="Cambria" panose="02040503050406030204" pitchFamily="18" charset="0"/>
              </a:rPr>
              <a:t>Punch Out Low Attendance Rewards</a:t>
            </a:r>
          </a:p>
          <a:p>
            <a:pPr marL="214313" indent="-214313" algn="ctr">
              <a:buFont typeface="Arial" panose="020B0604020202020204" pitchFamily="34" charset="0"/>
              <a:buChar char="•"/>
            </a:pPr>
            <a:r>
              <a:rPr lang="en-US" sz="1400" dirty="0" smtClean="0">
                <a:solidFill>
                  <a:srgbClr val="0D486F"/>
                </a:solidFill>
                <a:latin typeface="Cambria" panose="02040503050406030204" pitchFamily="18" charset="0"/>
              </a:rPr>
              <a:t>Pie </a:t>
            </a:r>
            <a:r>
              <a:rPr lang="en-US" sz="1400" dirty="0">
                <a:solidFill>
                  <a:srgbClr val="0D486F"/>
                </a:solidFill>
                <a:latin typeface="Cambria" panose="02040503050406030204" pitchFamily="18" charset="0"/>
              </a:rPr>
              <a:t>a Principal</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Soak Mr. Lawson</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Where in the World is Mr. Wilder?</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Hoops with Mrs. Proffitt</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Bubbles with Mrs. Beth</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Jammin’ with Mrs. JeriKay</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Magic with Mrs. Missy</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Golden Microphone Karaoke </a:t>
            </a:r>
          </a:p>
          <a:p>
            <a:pPr marL="214313" indent="-214313" algn="ctr">
              <a:buFont typeface="Arial" panose="020B0604020202020204" pitchFamily="34" charset="0"/>
              <a:buChar char="•"/>
            </a:pPr>
            <a:r>
              <a:rPr lang="en-US" sz="1400" dirty="0">
                <a:solidFill>
                  <a:srgbClr val="0D486F"/>
                </a:solidFill>
                <a:latin typeface="Cambria" panose="02040503050406030204" pitchFamily="18" charset="0"/>
              </a:rPr>
              <a:t>Story time with the Staff of Your Choice</a:t>
            </a:r>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p:txBody>
      </p:sp>
      <p:graphicFrame>
        <p:nvGraphicFramePr>
          <p:cNvPr id="4" name="Chart 3"/>
          <p:cNvGraphicFramePr>
            <a:graphicFrameLocks/>
          </p:cNvGraphicFramePr>
          <p:nvPr>
            <p:extLst>
              <p:ext uri="{D42A27DB-BD31-4B8C-83A1-F6EECF244321}">
                <p14:modId xmlns:p14="http://schemas.microsoft.com/office/powerpoint/2010/main" val="3490456946"/>
              </p:ext>
            </p:extLst>
          </p:nvPr>
        </p:nvGraphicFramePr>
        <p:xfrm>
          <a:off x="4293417" y="393294"/>
          <a:ext cx="4457396" cy="341980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9041" y="4761344"/>
            <a:ext cx="2617499" cy="196312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578" y="4416328"/>
            <a:ext cx="1719775" cy="229303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097" y="4092361"/>
            <a:ext cx="1719776" cy="229303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405" y="4092361"/>
            <a:ext cx="2350079" cy="2089052"/>
          </a:xfrm>
          <a:prstGeom prst="rect">
            <a:avLst/>
          </a:prstGeom>
          <a:ln>
            <a:noFill/>
          </a:ln>
          <a:effectLst>
            <a:outerShdw blurRad="292100" dist="139700" dir="2700000" algn="tl" rotWithShape="0">
              <a:srgbClr val="333333">
                <a:alpha val="65000"/>
              </a:srgbClr>
            </a:outerShdw>
          </a:effectLst>
        </p:spPr>
      </p:pic>
      <p:pic>
        <p:nvPicPr>
          <p:cNvPr id="8" name="Picture 7" descr="cap only vector.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005" y="183259"/>
            <a:ext cx="900651" cy="589211"/>
          </a:xfrm>
          <a:prstGeom prst="rect">
            <a:avLst/>
          </a:prstGeom>
        </p:spPr>
      </p:pic>
    </p:spTree>
    <p:extLst>
      <p:ext uri="{BB962C8B-B14F-4D97-AF65-F5344CB8AC3E}">
        <p14:creationId xmlns:p14="http://schemas.microsoft.com/office/powerpoint/2010/main" val="13874927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524149"/>
            <a:ext cx="5829300" cy="1244237"/>
          </a:xfrm>
        </p:spPr>
        <p:txBody>
          <a:bodyPr>
            <a:noAutofit/>
          </a:bodyPr>
          <a:lstStyle/>
          <a:p>
            <a:r>
              <a:rPr lang="en-US" b="1" dirty="0">
                <a:solidFill>
                  <a:srgbClr val="B04527"/>
                </a:solidFill>
                <a:latin typeface="Cambria" panose="02040503050406030204" pitchFamily="18" charset="0"/>
              </a:rPr>
              <a:t>PS Enrollment </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7A: </a:t>
            </a:r>
          </a:p>
        </p:txBody>
      </p:sp>
      <p:sp>
        <p:nvSpPr>
          <p:cNvPr id="4" name="Subtitle 3"/>
          <p:cNvSpPr>
            <a:spLocks noGrp="1"/>
          </p:cNvSpPr>
          <p:nvPr>
            <p:ph type="subTitle" idx="1"/>
          </p:nvPr>
        </p:nvSpPr>
        <p:spPr>
          <a:xfrm>
            <a:off x="2294165" y="2069510"/>
            <a:ext cx="4800600" cy="2750039"/>
          </a:xfrm>
        </p:spPr>
        <p:txBody>
          <a:bodyPr vert="horz" lIns="68580" tIns="34290" rIns="68580" bIns="34290" rtlCol="0" anchor="t">
            <a:noAutofit/>
          </a:bodyPr>
          <a:lstStyle/>
          <a:p>
            <a:r>
              <a:rPr lang="en-US" sz="2700" i="1" dirty="0">
                <a:cs typeface="Calibri"/>
              </a:rPr>
              <a:t>Number and percent of PN students who graduate with a regular high school diploma and obtain postsecondary degrees, vocational certificates, or other industry-recognized certifications or credentials without the need for remediation.</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95" y="5855051"/>
            <a:ext cx="1019175" cy="666750"/>
          </a:xfrm>
          <a:prstGeom prst="rect">
            <a:avLst/>
          </a:prstGeom>
        </p:spPr>
      </p:pic>
    </p:spTree>
    <p:extLst>
      <p:ext uri="{BB962C8B-B14F-4D97-AF65-F5344CB8AC3E}">
        <p14:creationId xmlns:p14="http://schemas.microsoft.com/office/powerpoint/2010/main" val="16656256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B04527"/>
                </a:solidFill>
                <a:latin typeface="Cambria" panose="02040503050406030204" pitchFamily="18" charset="0"/>
                <a:cs typeface="Calibri"/>
              </a:rPr>
              <a:t>Decline; </a:t>
            </a:r>
            <a:r>
              <a:rPr lang="en-US" b="1" dirty="0">
                <a:solidFill>
                  <a:srgbClr val="B04527"/>
                </a:solidFill>
                <a:latin typeface="Cambria" panose="02040503050406030204" pitchFamily="18" charset="0"/>
                <a:cs typeface="Calibri"/>
              </a:rPr>
              <a:t>target 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613140" y="2168466"/>
            <a:ext cx="5464834" cy="445506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dirty="0">
                <a:latin typeface="Arial Black"/>
                <a:cs typeface="Calibri"/>
              </a:rPr>
              <a:t>Postsecondary </a:t>
            </a:r>
            <a:endParaRPr lang="en-US" sz="1350" dirty="0">
              <a:cs typeface="Calibri"/>
            </a:endParaRPr>
          </a:p>
          <a:p>
            <a:r>
              <a:rPr lang="en-US" sz="1650" dirty="0">
                <a:latin typeface="Arial Black"/>
                <a:cs typeface="Calibri"/>
              </a:rPr>
              <a:t>Enrollment</a:t>
            </a:r>
            <a:endParaRPr lang="en-US" sz="1350" dirty="0">
              <a:cs typeface="Calibri"/>
            </a:endParaRPr>
          </a:p>
          <a:p>
            <a:endParaRPr lang="en-US" u="sng" dirty="0">
              <a:latin typeface="Arial Black"/>
              <a:cs typeface="Calibri"/>
            </a:endParaRPr>
          </a:p>
          <a:p>
            <a:r>
              <a:rPr lang="en-US" u="sng" dirty="0">
                <a:latin typeface="Arial Black"/>
                <a:cs typeface="Calibri"/>
              </a:rPr>
              <a:t>Class of 2017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60.6%</a:t>
            </a:r>
          </a:p>
          <a:p>
            <a:endParaRPr lang="en-US" dirty="0">
              <a:latin typeface="Arial Black"/>
              <a:cs typeface="Calibri"/>
            </a:endParaRPr>
          </a:p>
          <a:p>
            <a:r>
              <a:rPr lang="en-US" u="sng" dirty="0">
                <a:latin typeface="Arial Black"/>
                <a:cs typeface="Calibri"/>
              </a:rPr>
              <a:t>Class of 2018 actual:</a:t>
            </a:r>
            <a:r>
              <a:rPr lang="en-US" dirty="0">
                <a:solidFill>
                  <a:srgbClr val="C00000"/>
                </a:solidFill>
                <a:latin typeface="Arial Black"/>
                <a:cs typeface="Calibri"/>
              </a:rPr>
              <a:t> </a:t>
            </a:r>
          </a:p>
          <a:p>
            <a:r>
              <a:rPr lang="en-US" dirty="0">
                <a:solidFill>
                  <a:srgbClr val="C00000"/>
                </a:solidFill>
                <a:latin typeface="Arial Black"/>
                <a:cs typeface="Calibri"/>
              </a:rPr>
              <a:t>55.8%</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Class of 2018 target:</a:t>
            </a:r>
          </a:p>
          <a:p>
            <a:r>
              <a:rPr lang="en-US" dirty="0">
                <a:solidFill>
                  <a:srgbClr val="C00000"/>
                </a:solidFill>
                <a:latin typeface="Arial Black"/>
                <a:cs typeface="Calibri"/>
              </a:rPr>
              <a:t>67.5%</a:t>
            </a:r>
          </a:p>
          <a:p>
            <a:endParaRPr lang="en-US" dirty="0">
              <a:solidFill>
                <a:srgbClr val="C00000"/>
              </a:solidFill>
              <a:latin typeface="Arial Black"/>
              <a:cs typeface="Calibri"/>
            </a:endParaRPr>
          </a:p>
          <a:p>
            <a:r>
              <a:rPr lang="en-US" u="sng" dirty="0">
                <a:latin typeface="Arial Black"/>
                <a:cs typeface="Calibri"/>
              </a:rPr>
              <a:t>Class of 2019 target:</a:t>
            </a:r>
          </a:p>
          <a:p>
            <a:r>
              <a:rPr lang="en-US" dirty="0">
                <a:solidFill>
                  <a:srgbClr val="C00000"/>
                </a:solidFill>
                <a:latin typeface="Arial Black"/>
                <a:cs typeface="Calibri"/>
              </a:rPr>
              <a:t>68.4%</a:t>
            </a:r>
          </a:p>
          <a:p>
            <a:endParaRPr lang="en-US" dirty="0">
              <a:solidFill>
                <a:srgbClr val="C00000"/>
              </a:solidFill>
              <a:latin typeface="Arial Black"/>
              <a:cs typeface="Calibri"/>
            </a:endParaRPr>
          </a:p>
          <a:p>
            <a:endParaRPr lang="en-US" dirty="0">
              <a:solidFill>
                <a:srgbClr val="C00000"/>
              </a:solidFill>
              <a:latin typeface="Arial Black"/>
              <a:cs typeface="Calibri"/>
            </a:endParaRPr>
          </a:p>
        </p:txBody>
      </p:sp>
      <p:pic>
        <p:nvPicPr>
          <p:cNvPr id="4" name="Content Placeholder 3" descr="A picture containing object, pool ball&#10;&#10;Description generated with high confidence">
            <a:extLst>
              <a:ext uri="{FF2B5EF4-FFF2-40B4-BE49-F238E27FC236}">
                <a16:creationId xmlns:a16="http://schemas.microsoft.com/office/drawing/2014/main" id="{B0FE6849-5CB4-43F2-BF2B-FA92E991C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720" y="2155609"/>
            <a:ext cx="1340674" cy="3394472"/>
          </a:xfrm>
          <a:prstGeom prst="rect">
            <a:avLst/>
          </a:prstGeom>
        </p:spPr>
      </p:pic>
      <p:pic>
        <p:nvPicPr>
          <p:cNvPr id="7" name="Content Placeholder 3" descr="A picture containing toiletry, cosmetic&#10;&#10;Description generated with very high confidence">
            <a:extLst>
              <a:ext uri="{FF2B5EF4-FFF2-40B4-BE49-F238E27FC236}">
                <a16:creationId xmlns:a16="http://schemas.microsoft.com/office/drawing/2014/main" id="{45802050-A64D-466C-B598-997BC9B1D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720" y="2155608"/>
            <a:ext cx="1337216" cy="3394472"/>
          </a:xfrm>
          <a:prstGeom prst="rect">
            <a:avLst/>
          </a:prstGeom>
        </p:spPr>
      </p:pic>
    </p:spTree>
    <p:extLst>
      <p:ext uri="{BB962C8B-B14F-4D97-AF65-F5344CB8AC3E}">
        <p14:creationId xmlns:p14="http://schemas.microsoft.com/office/powerpoint/2010/main" val="6258908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838" y="6018081"/>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C00000"/>
                </a:solidFill>
                <a:latin typeface="Cambria" panose="02040503050406030204" pitchFamily="18" charset="0"/>
              </a:rPr>
              <a:t>Visually…</a:t>
            </a:r>
            <a:endParaRPr lang="en-US" b="1" dirty="0">
              <a:solidFill>
                <a:srgbClr val="C00000"/>
              </a:solidFill>
              <a:latin typeface="Cambria" panose="02040503050406030204" pitchFamily="18" charset="0"/>
            </a:endParaRPr>
          </a:p>
        </p:txBody>
      </p:sp>
      <p:pic>
        <p:nvPicPr>
          <p:cNvPr id="6" name="Picture 5"/>
          <p:cNvPicPr>
            <a:picLocks noChangeAspect="1"/>
          </p:cNvPicPr>
          <p:nvPr/>
        </p:nvPicPr>
        <p:blipFill>
          <a:blip r:embed="rId3"/>
          <a:stretch>
            <a:fillRect/>
          </a:stretch>
        </p:blipFill>
        <p:spPr>
          <a:xfrm>
            <a:off x="-35098" y="2239566"/>
            <a:ext cx="8874298" cy="2917217"/>
          </a:xfrm>
          <a:prstGeom prst="rect">
            <a:avLst/>
          </a:prstGeom>
        </p:spPr>
      </p:pic>
    </p:spTree>
    <p:extLst>
      <p:ext uri="{BB962C8B-B14F-4D97-AF65-F5344CB8AC3E}">
        <p14:creationId xmlns:p14="http://schemas.microsoft.com/office/powerpoint/2010/main" val="11140143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1201647626"/>
              </p:ext>
            </p:extLst>
          </p:nvPr>
        </p:nvGraphicFramePr>
        <p:xfrm>
          <a:off x="1417320" y="2350502"/>
          <a:ext cx="6418660" cy="247769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idx="4294967295"/>
          </p:nvPr>
        </p:nvSpPr>
        <p:spPr>
          <a:xfrm>
            <a:off x="1126018" y="954692"/>
            <a:ext cx="7188994" cy="1016794"/>
          </a:xfrm>
          <a:solidFill>
            <a:srgbClr val="B04527"/>
          </a:solidFill>
          <a:ln>
            <a:solidFill>
              <a:schemeClr val="tx1"/>
            </a:solidFill>
          </a:ln>
        </p:spPr>
        <p:style>
          <a:lnRef idx="2">
            <a:schemeClr val="accent3"/>
          </a:lnRef>
          <a:fillRef idx="1">
            <a:schemeClr val="lt1"/>
          </a:fillRef>
          <a:effectRef idx="0">
            <a:schemeClr val="accent3"/>
          </a:effectRef>
          <a:fontRef idx="minor">
            <a:schemeClr val="dk1"/>
          </a:fontRef>
        </p:style>
        <p:txBody>
          <a:bodyPr>
            <a:normAutofit fontScale="90000"/>
          </a:bodyPr>
          <a:lstStyle/>
          <a:p>
            <a:pPr algn="ctr"/>
            <a:r>
              <a:rPr lang="en-US" sz="1500" dirty="0">
                <a:solidFill>
                  <a:schemeClr val="bg1"/>
                </a:solidFill>
                <a:latin typeface="Cambria" panose="02040503050406030204" pitchFamily="18" charset="0"/>
              </a:rPr>
              <a:t>GPRA 7a: # and % of PN students who graduate with a regular high school diploma, as defined in 34 CFR 200.19(b)(1)(iv), and obtain postsecondary degrees, vocational certificates, or other industry-recognized certifications or credentials without the need for remediation</a:t>
            </a:r>
            <a:r>
              <a:rPr lang="en-US" sz="1800" dirty="0"/>
              <a:t/>
            </a:r>
            <a:br>
              <a:rPr lang="en-US" sz="1800" dirty="0"/>
            </a:br>
            <a:endParaRPr lang="en-US" sz="1500" dirty="0"/>
          </a:p>
        </p:txBody>
      </p:sp>
      <p:sp>
        <p:nvSpPr>
          <p:cNvPr id="8" name="TextBox 7"/>
          <p:cNvSpPr txBox="1"/>
          <p:nvPr/>
        </p:nvSpPr>
        <p:spPr>
          <a:xfrm>
            <a:off x="1126019" y="4996113"/>
            <a:ext cx="7188994" cy="715581"/>
          </a:xfrm>
          <a:prstGeom prst="rect">
            <a:avLst/>
          </a:prstGeom>
          <a:solidFill>
            <a:srgbClr val="0D486F"/>
          </a:solidFill>
          <a:ln>
            <a:solidFill>
              <a:schemeClr val="tx1"/>
            </a:solidFill>
          </a:ln>
        </p:spPr>
        <p:txBody>
          <a:bodyPr wrap="square" rtlCol="0">
            <a:spAutoFit/>
          </a:bodyPr>
          <a:lstStyle/>
          <a:p>
            <a:r>
              <a:rPr lang="en-US" sz="1350" dirty="0">
                <a:solidFill>
                  <a:schemeClr val="bg1"/>
                </a:solidFill>
              </a:rPr>
              <a:t>Story Behind the Curve: Many programs became a fixture on the school calendars. Experiences became more meaningful and thoughtfully planned. No experiences were planned past December 1</a:t>
            </a:r>
            <a:r>
              <a:rPr lang="en-US" sz="1350" baseline="30000" dirty="0">
                <a:solidFill>
                  <a:schemeClr val="bg1"/>
                </a:solidFill>
              </a:rPr>
              <a:t>st</a:t>
            </a:r>
            <a:r>
              <a:rPr lang="en-US" sz="1350" dirty="0">
                <a:solidFill>
                  <a:schemeClr val="bg1"/>
                </a:solidFill>
              </a:rPr>
              <a:t> to avoid cancellation.</a:t>
            </a:r>
          </a:p>
        </p:txBody>
      </p:sp>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60" y="5949438"/>
            <a:ext cx="1019175" cy="666750"/>
          </a:xfrm>
          <a:prstGeom prst="rect">
            <a:avLst/>
          </a:prstGeom>
        </p:spPr>
      </p:pic>
    </p:spTree>
    <p:extLst>
      <p:ext uri="{BB962C8B-B14F-4D97-AF65-F5344CB8AC3E}">
        <p14:creationId xmlns:p14="http://schemas.microsoft.com/office/powerpoint/2010/main" val="8547337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9407" y="277586"/>
            <a:ext cx="8289131" cy="1843891"/>
          </a:xfrm>
          <a:solidFill>
            <a:schemeClr val="accent1">
              <a:lumMod val="50000"/>
            </a:schemeClr>
          </a:solidFill>
          <a:ln>
            <a:solidFill>
              <a:srgbClr val="B04527"/>
            </a:solidFill>
          </a:ln>
        </p:spPr>
        <p:txBody>
          <a:bodyPr anchor="b">
            <a:normAutofit/>
          </a:bodyPr>
          <a:lstStyle/>
          <a:p>
            <a:pPr algn="ctr"/>
            <a:r>
              <a:rPr lang="en-US" sz="1600" b="1" dirty="0">
                <a:solidFill>
                  <a:schemeClr val="bg1"/>
                </a:solidFill>
                <a:ea typeface="Microsoft YaHei UI" panose="020B0503020204020204" pitchFamily="34" charset="-122"/>
              </a:rPr>
              <a:t>GPRA 7a: # and % of PN students who graduate with a regular high school diploma, as defined in 34 CFR 200.19(b)(1)(iv), and obtain postsecondary degrees, vocational certificates, or other industry-recognized certifications or credentials without the need for remediation</a:t>
            </a:r>
            <a:r>
              <a:rPr lang="en-US" sz="2100" dirty="0"/>
              <a:t/>
            </a:r>
            <a:br>
              <a:rPr lang="en-US" sz="2100" dirty="0"/>
            </a:br>
            <a:endParaRPr lang="en-US" sz="2100" dirty="0"/>
          </a:p>
        </p:txBody>
      </p:sp>
      <p:sp>
        <p:nvSpPr>
          <p:cNvPr id="3" name="Text Placeholder 2"/>
          <p:cNvSpPr>
            <a:spLocks noGrp="1"/>
          </p:cNvSpPr>
          <p:nvPr>
            <p:ph type="body" idx="4294967295"/>
          </p:nvPr>
        </p:nvSpPr>
        <p:spPr>
          <a:xfrm>
            <a:off x="881743" y="2309795"/>
            <a:ext cx="2357438" cy="289322"/>
          </a:xfrm>
          <a:effectLst>
            <a:outerShdw blurRad="76200" dir="18900000" sy="23000" kx="-1200000" algn="bl" rotWithShape="0">
              <a:prstClr val="black">
                <a:alpha val="20000"/>
              </a:prstClr>
            </a:outerShdw>
          </a:effectLst>
        </p:spPr>
        <p:txBody>
          <a:bodyPr>
            <a:normAutofit fontScale="47500" lnSpcReduction="20000"/>
          </a:bodyPr>
          <a:lstStyle/>
          <a:p>
            <a:pPr marL="0" indent="0">
              <a:buNone/>
            </a:pPr>
            <a:r>
              <a:rPr lang="en-US" dirty="0"/>
              <a:t>Years 1, 2 and 3</a:t>
            </a:r>
          </a:p>
        </p:txBody>
      </p:sp>
      <p:sp>
        <p:nvSpPr>
          <p:cNvPr id="5" name="Text Placeholder 4"/>
          <p:cNvSpPr>
            <a:spLocks noGrp="1"/>
          </p:cNvSpPr>
          <p:nvPr>
            <p:ph type="body" sz="quarter" idx="4294967295"/>
          </p:nvPr>
        </p:nvSpPr>
        <p:spPr>
          <a:xfrm>
            <a:off x="4964745" y="2290886"/>
            <a:ext cx="2063353" cy="300038"/>
          </a:xfrm>
        </p:spPr>
        <p:txBody>
          <a:bodyPr>
            <a:normAutofit fontScale="47500" lnSpcReduction="20000"/>
          </a:bodyPr>
          <a:lstStyle/>
          <a:p>
            <a:pPr marL="0" indent="0">
              <a:buNone/>
            </a:pPr>
            <a:r>
              <a:rPr lang="en-US" dirty="0" smtClean="0"/>
              <a:t>Years 4 and 5</a:t>
            </a:r>
            <a:endParaRPr lang="en-US" dirty="0"/>
          </a:p>
        </p:txBody>
      </p:sp>
      <p:pic>
        <p:nvPicPr>
          <p:cNvPr id="7" name="Picture 6"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58" y="5891534"/>
            <a:ext cx="1019175" cy="666750"/>
          </a:xfrm>
          <a:prstGeom prst="rect">
            <a:avLst/>
          </a:prstGeom>
        </p:spPr>
      </p:pic>
      <p:sp>
        <p:nvSpPr>
          <p:cNvPr id="11" name="TextBox 10"/>
          <p:cNvSpPr txBox="1"/>
          <p:nvPr/>
        </p:nvSpPr>
        <p:spPr>
          <a:xfrm>
            <a:off x="499311" y="2625892"/>
            <a:ext cx="3501190" cy="3323987"/>
          </a:xfrm>
          <a:prstGeom prst="rect">
            <a:avLst/>
          </a:prstGeom>
          <a:noFill/>
        </p:spPr>
        <p:txBody>
          <a:bodyPr wrap="square" rtlCol="0">
            <a:spAutoFit/>
          </a:bodyPr>
          <a:lstStyle/>
          <a:p>
            <a:pPr marL="214313" indent="-214313">
              <a:buClr>
                <a:schemeClr val="accent2">
                  <a:lumMod val="60000"/>
                  <a:lumOff val="40000"/>
                </a:schemeClr>
              </a:buClr>
              <a:buFont typeface="Wingdings" panose="05000000000000000000" pitchFamily="2" charset="2"/>
              <a:buChar char="v"/>
            </a:pPr>
            <a:r>
              <a:rPr lang="en-US" sz="1400" dirty="0"/>
              <a:t>College Exposure</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Ale 8 factory tour</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Touring Lineman Schools</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KY Coal Certification for alternative schools</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WIOA</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E-mentoring</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Career Connection</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Job Fairs</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Partnership with KEAA-Financial Aid</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Newton’s Attic-Engineering and STEM</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Challenger Center-Math and STEM activities</a:t>
            </a:r>
          </a:p>
          <a:p>
            <a:pPr marL="214313" indent="-214313">
              <a:buClr>
                <a:schemeClr val="accent2">
                  <a:lumMod val="60000"/>
                  <a:lumOff val="40000"/>
                </a:schemeClr>
              </a:buClr>
              <a:buFont typeface="Wingdings" panose="05000000000000000000" pitchFamily="2" charset="2"/>
              <a:buChar char="v"/>
            </a:pPr>
            <a:r>
              <a:rPr lang="en-US" sz="1400" dirty="0">
                <a:ea typeface="Microsoft YaHei UI" panose="020B0503020204020204" pitchFamily="34" charset="-122"/>
              </a:rPr>
              <a:t>Collaborate with AIs with BreakOut EDU</a:t>
            </a:r>
          </a:p>
        </p:txBody>
      </p:sp>
      <p:sp>
        <p:nvSpPr>
          <p:cNvPr id="13" name="TextBox 12"/>
          <p:cNvSpPr txBox="1"/>
          <p:nvPr/>
        </p:nvSpPr>
        <p:spPr>
          <a:xfrm>
            <a:off x="4638174" y="2619876"/>
            <a:ext cx="3603458" cy="4662815"/>
          </a:xfrm>
          <a:prstGeom prst="rect">
            <a:avLst/>
          </a:prstGeom>
          <a:noFill/>
        </p:spPr>
        <p:txBody>
          <a:bodyPr wrap="square" rtlCol="0">
            <a:spAutoFit/>
          </a:bodyPr>
          <a:lstStyle/>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Expanding WIOA</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Utilizing tech schools</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Increasing exposure to Nepris</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Job Fairs</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Career Connection</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Targeting caseload classes for career exploration</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Continuing college tours/college exposure as well as virtual college tours</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E-mentoring</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Georgetown/Toyota tours </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College Reality Fair</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Reality Store with Knox Extension offices</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Challenger Center-Math and STEM</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Oak Ridge museum</a:t>
            </a:r>
          </a:p>
          <a:p>
            <a:pPr marL="214313" indent="-214313">
              <a:buClr>
                <a:schemeClr val="accent2">
                  <a:lumMod val="60000"/>
                  <a:lumOff val="40000"/>
                </a:schemeClr>
              </a:buClr>
              <a:buFont typeface="Wingdings" panose="05000000000000000000" pitchFamily="2" charset="2"/>
              <a:buChar char="v"/>
            </a:pPr>
            <a:r>
              <a:rPr lang="en-US" sz="1200" dirty="0">
                <a:ea typeface="Microsoft YaHei UI" panose="020B0503020204020204" pitchFamily="34" charset="-122"/>
              </a:rPr>
              <a:t>Around Town Visits for elementary-(library, fire department, police station, courthouse)</a:t>
            </a:r>
          </a:p>
          <a:p>
            <a:pPr>
              <a:buClr>
                <a:schemeClr val="accent1">
                  <a:lumMod val="60000"/>
                  <a:lumOff val="40000"/>
                </a:schemeClr>
              </a:buClr>
            </a:pPr>
            <a:endParaRPr lang="en-US" sz="1200" dirty="0">
              <a:latin typeface="Microsoft YaHei UI" panose="020B0503020204020204" pitchFamily="34" charset="-122"/>
              <a:ea typeface="Microsoft YaHei UI" panose="020B0503020204020204" pitchFamily="34" charset="-122"/>
            </a:endParaRP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spTree>
    <p:extLst>
      <p:ext uri="{BB962C8B-B14F-4D97-AF65-F5344CB8AC3E}">
        <p14:creationId xmlns:p14="http://schemas.microsoft.com/office/powerpoint/2010/main" val="4051700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751" y="992981"/>
            <a:ext cx="1800377" cy="2400503"/>
          </a:xfrm>
          <a:prstGeom prst="rect">
            <a:avLst/>
          </a:prstGeom>
          <a:effectLst>
            <a:outerShdw blurRad="50800" dist="50800" dir="5400000" algn="ctr" rotWithShape="0">
              <a:schemeClr val="tx1"/>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362" y="3593306"/>
            <a:ext cx="2984619" cy="2243138"/>
          </a:xfrm>
          <a:prstGeom prst="rect">
            <a:avLst/>
          </a:prstGeom>
          <a:effectLst>
            <a:outerShdw blurRad="50800" dist="50800" dir="5400000" algn="ctr" rotWithShape="0">
              <a:schemeClr val="tx1"/>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82" y="3518713"/>
            <a:ext cx="2778919" cy="1852159"/>
          </a:xfrm>
          <a:prstGeom prst="rect">
            <a:avLst/>
          </a:prstGeom>
          <a:effectLst>
            <a:outerShdw blurRad="50800" dist="50800" dir="5400000" algn="ctr" rotWithShape="0">
              <a:schemeClr val="tx1"/>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377" y="1343025"/>
            <a:ext cx="2020661" cy="2121694"/>
          </a:xfrm>
          <a:prstGeom prst="rect">
            <a:avLst/>
          </a:prstGeom>
          <a:effectLst>
            <a:outerShdw blurRad="50800" dist="50800" dir="5400000" algn="ctr" rotWithShape="0">
              <a:schemeClr val="tx1"/>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1637" y="1400175"/>
            <a:ext cx="2406403" cy="1985963"/>
          </a:xfrm>
          <a:prstGeom prst="rect">
            <a:avLst/>
          </a:prstGeom>
          <a:effectLst>
            <a:outerShdw blurRad="50800" dist="50800" dir="5400000" algn="ctr" rotWithShape="0">
              <a:schemeClr val="tx1"/>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6" y="1017462"/>
            <a:ext cx="2546817" cy="2303602"/>
          </a:xfrm>
          <a:prstGeom prst="rect">
            <a:avLst/>
          </a:prstGeom>
          <a:effectLst>
            <a:outerShdw blurRad="50800" dist="50800" dir="5400000" algn="ctr" rotWithShape="0">
              <a:schemeClr val="tx1"/>
            </a:outerShdw>
          </a:effectLst>
        </p:spPr>
      </p:pic>
      <p:sp>
        <p:nvSpPr>
          <p:cNvPr id="10" name="Rectangle 9"/>
          <p:cNvSpPr/>
          <p:nvPr/>
        </p:nvSpPr>
        <p:spPr>
          <a:xfrm>
            <a:off x="0" y="235852"/>
            <a:ext cx="9144000" cy="623248"/>
          </a:xfrm>
          <a:prstGeom prst="rect">
            <a:avLst/>
          </a:prstGeom>
          <a:noFill/>
        </p:spPr>
        <p:txBody>
          <a:bodyPr wrap="square" lIns="68580" tIns="34290" rIns="68580" bIns="34290">
            <a:spAutoFit/>
          </a:bodyPr>
          <a:lstStyle/>
          <a:p>
            <a:pPr algn="ctr"/>
            <a:r>
              <a:rPr lang="en-US" sz="3600" b="1" dirty="0">
                <a:ln/>
                <a:solidFill>
                  <a:srgbClr val="0D486F"/>
                </a:solidFill>
                <a:effectLst>
                  <a:outerShdw blurRad="38100" dist="19050" dir="2700000" algn="tl" rotWithShape="0">
                    <a:schemeClr val="dk1">
                      <a:lumMod val="50000"/>
                      <a:alpha val="40000"/>
                    </a:schemeClr>
                  </a:outerShdw>
                </a:effectLst>
                <a:latin typeface="+mj-lt"/>
              </a:rPr>
              <a:t>College Exploration</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482" y="3671888"/>
            <a:ext cx="2967492" cy="1880730"/>
          </a:xfrm>
          <a:prstGeom prst="rect">
            <a:avLst/>
          </a:prstGeom>
          <a:effectLst>
            <a:outerShdw blurRad="50800" dist="38100" dir="5400000" algn="t" rotWithShape="0">
              <a:prstClr val="black">
                <a:alpha val="40000"/>
              </a:prstClr>
            </a:outerShdw>
          </a:effectLst>
        </p:spPr>
      </p:pic>
      <p:pic>
        <p:nvPicPr>
          <p:cNvPr id="13" name="Picture 12" descr="cap only vector.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1269" y="6010641"/>
            <a:ext cx="1022231" cy="668749"/>
          </a:xfrm>
          <a:prstGeom prst="rect">
            <a:avLst/>
          </a:prstGeom>
        </p:spPr>
      </p:pic>
    </p:spTree>
    <p:extLst>
      <p:ext uri="{BB962C8B-B14F-4D97-AF65-F5344CB8AC3E}">
        <p14:creationId xmlns:p14="http://schemas.microsoft.com/office/powerpoint/2010/main" val="149533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0879" y="3544864"/>
            <a:ext cx="3046388" cy="1969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0" y="92316"/>
            <a:ext cx="9144000" cy="584775"/>
          </a:xfrm>
          <a:prstGeom prst="rect">
            <a:avLst/>
          </a:prstGeom>
        </p:spPr>
        <p:txBody>
          <a:bodyPr wrap="square">
            <a:spAutoFit/>
          </a:bodyPr>
          <a:lstStyle/>
          <a:p>
            <a:pPr algn="ctr"/>
            <a:r>
              <a:rPr lang="en-US" sz="3200" b="1" dirty="0">
                <a:ln/>
                <a:solidFill>
                  <a:srgbClr val="0D486F"/>
                </a:solidFill>
                <a:effectLst>
                  <a:outerShdw blurRad="38100" dist="19050" dir="2700000" algn="tl" rotWithShape="0">
                    <a:schemeClr val="dk1">
                      <a:lumMod val="50000"/>
                      <a:alpha val="40000"/>
                    </a:schemeClr>
                  </a:outerShdw>
                </a:effectLst>
                <a:latin typeface="+mj-lt"/>
              </a:rPr>
              <a:t>College Exploration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62" y="3642807"/>
            <a:ext cx="3148491" cy="1708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4914" y="3366271"/>
            <a:ext cx="2467303" cy="2235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57" y="1160858"/>
            <a:ext cx="4368443" cy="1900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9175" y="1035843"/>
            <a:ext cx="4248092" cy="2150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cap only vector.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457" y="6022164"/>
            <a:ext cx="1019175" cy="666750"/>
          </a:xfrm>
          <a:prstGeom prst="rect">
            <a:avLst/>
          </a:prstGeom>
        </p:spPr>
      </p:pic>
    </p:spTree>
    <p:extLst>
      <p:ext uri="{BB962C8B-B14F-4D97-AF65-F5344CB8AC3E}">
        <p14:creationId xmlns:p14="http://schemas.microsoft.com/office/powerpoint/2010/main" val="40151236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797" y="3514725"/>
            <a:ext cx="2040790" cy="2093118"/>
          </a:xfrm>
          <a:prstGeom prst="rect">
            <a:avLst/>
          </a:prstGeom>
          <a:effectLst>
            <a:softEdge rad="63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6420"/>
            <a:ext cx="2607469" cy="2171423"/>
          </a:xfrm>
          <a:prstGeom prst="rect">
            <a:avLst/>
          </a:prstGeom>
          <a:effectLst>
            <a:softEdge rad="63500"/>
          </a:effectLst>
        </p:spPr>
      </p:pic>
      <p:pic>
        <p:nvPicPr>
          <p:cNvPr id="17" name="Picture 16" descr="cap only vecto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20" y="5973178"/>
            <a:ext cx="1019175" cy="66675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1593"/>
            <a:ext cx="3309414" cy="1839205"/>
          </a:xfrm>
          <a:prstGeom prst="rect">
            <a:avLst/>
          </a:prstGeom>
          <a:effectLst>
            <a:softEdge rad="63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1137" y="1305978"/>
            <a:ext cx="2336066" cy="2257426"/>
          </a:xfrm>
          <a:prstGeom prst="rect">
            <a:avLst/>
          </a:prstGeom>
          <a:effectLst>
            <a:softEdge rad="63500"/>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8019" y="3327952"/>
            <a:ext cx="2045681" cy="2529923"/>
          </a:xfrm>
          <a:prstGeom prst="rect">
            <a:avLst/>
          </a:prstGeom>
          <a:effectLst>
            <a:softEdge rad="63500"/>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3701" y="3539863"/>
            <a:ext cx="2310188" cy="2375162"/>
          </a:xfrm>
          <a:prstGeom prst="rect">
            <a:avLst/>
          </a:prstGeom>
          <a:effectLst>
            <a:softEdge rad="63500"/>
          </a:effec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9414" y="1321593"/>
            <a:ext cx="3510696" cy="1879375"/>
          </a:xfrm>
          <a:prstGeom prst="rect">
            <a:avLst/>
          </a:prstGeom>
          <a:effectLst>
            <a:softEdge rad="63500"/>
          </a:effectLst>
        </p:spPr>
      </p:pic>
      <p:sp>
        <p:nvSpPr>
          <p:cNvPr id="15" name="Rectangle 14"/>
          <p:cNvSpPr/>
          <p:nvPr/>
        </p:nvSpPr>
        <p:spPr>
          <a:xfrm>
            <a:off x="0" y="223146"/>
            <a:ext cx="9097858" cy="692497"/>
          </a:xfrm>
          <a:prstGeom prst="rect">
            <a:avLst/>
          </a:prstGeom>
          <a:noFill/>
        </p:spPr>
        <p:txBody>
          <a:bodyPr wrap="square" lIns="68580" tIns="34290" rIns="68580" bIns="34290">
            <a:spAutoFit/>
          </a:bodyPr>
          <a:lstStyle/>
          <a:p>
            <a:pPr algn="ctr"/>
            <a:r>
              <a:rPr lang="en-US" sz="4050" b="1" dirty="0">
                <a:ln w="0"/>
                <a:solidFill>
                  <a:srgbClr val="0D486F"/>
                </a:solidFill>
                <a:effectLst>
                  <a:outerShdw blurRad="38100" dist="25400" dir="5400000" algn="ctr" rotWithShape="0">
                    <a:srgbClr val="6E747A">
                      <a:alpha val="43000"/>
                    </a:srgbClr>
                  </a:outerShdw>
                </a:effectLst>
                <a:latin typeface="+mj-lt"/>
              </a:rPr>
              <a:t>Career Exploration</a:t>
            </a:r>
          </a:p>
        </p:txBody>
      </p:sp>
    </p:spTree>
    <p:extLst>
      <p:ext uri="{BB962C8B-B14F-4D97-AF65-F5344CB8AC3E}">
        <p14:creationId xmlns:p14="http://schemas.microsoft.com/office/powerpoint/2010/main" val="12798016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294" y="1407319"/>
            <a:ext cx="4425298" cy="2187265"/>
          </a:xfrm>
          <a:prstGeom prst="rect">
            <a:avLst/>
          </a:prstGeom>
          <a:effectLst>
            <a:softEdge rad="63500"/>
          </a:effectLst>
        </p:spPr>
      </p:pic>
      <p:sp>
        <p:nvSpPr>
          <p:cNvPr id="5" name="Rectangle 4"/>
          <p:cNvSpPr/>
          <p:nvPr/>
        </p:nvSpPr>
        <p:spPr>
          <a:xfrm>
            <a:off x="0" y="312808"/>
            <a:ext cx="9144000" cy="646331"/>
          </a:xfrm>
          <a:prstGeom prst="rect">
            <a:avLst/>
          </a:prstGeom>
        </p:spPr>
        <p:txBody>
          <a:bodyPr wrap="square">
            <a:spAutoFit/>
          </a:bodyPr>
          <a:lstStyle/>
          <a:p>
            <a:pPr algn="ctr"/>
            <a:r>
              <a:rPr lang="en-US" sz="3600" b="1" dirty="0">
                <a:ln w="0"/>
                <a:solidFill>
                  <a:srgbClr val="0D486F"/>
                </a:solidFill>
                <a:effectLst>
                  <a:outerShdw blurRad="38100" dist="25400" dir="5400000" algn="ctr" rotWithShape="0">
                    <a:srgbClr val="6E747A">
                      <a:alpha val="43000"/>
                    </a:srgbClr>
                  </a:outerShdw>
                </a:effectLst>
                <a:latin typeface="+mj-lt"/>
              </a:rPr>
              <a:t>Career Exploration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6033" y="1157287"/>
            <a:ext cx="2316530" cy="2164557"/>
          </a:xfrm>
          <a:prstGeom prst="rect">
            <a:avLst/>
          </a:prstGeom>
          <a:effectLst>
            <a:outerShdw blurRad="50800" dist="38100" dir="2700000" algn="tl" rotWithShape="0">
              <a:prstClr val="black">
                <a:alpha val="40000"/>
              </a:prstClr>
            </a:outerShdw>
            <a:softEdge rad="63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0019">
            <a:off x="6429799" y="3744979"/>
            <a:ext cx="2383473" cy="1791329"/>
          </a:xfrm>
          <a:prstGeom prst="rect">
            <a:avLst/>
          </a:prstGeom>
          <a:effectLst>
            <a:outerShdw blurRad="50800" dist="38100" dir="2700000" algn="tl" rotWithShape="0">
              <a:prstClr val="black">
                <a:alpha val="40000"/>
              </a:prstClr>
            </a:outerShdw>
            <a:softEdge rad="635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91157">
            <a:off x="159847" y="3811360"/>
            <a:ext cx="2409341" cy="1810771"/>
          </a:xfrm>
          <a:prstGeom prst="rect">
            <a:avLst/>
          </a:prstGeom>
          <a:effectLst>
            <a:softEdge rad="6350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75" y="1007269"/>
            <a:ext cx="1957388" cy="2604425"/>
          </a:xfrm>
          <a:prstGeom prst="rect">
            <a:avLst/>
          </a:prstGeom>
          <a:effectLst>
            <a:softEdge rad="63500"/>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1750" y="3686823"/>
            <a:ext cx="4033055" cy="2013890"/>
          </a:xfrm>
          <a:prstGeom prst="rect">
            <a:avLst/>
          </a:prstGeom>
          <a:effectLst>
            <a:outerShdw blurRad="50800" dist="38100" dir="2700000" algn="tl" rotWithShape="0">
              <a:prstClr val="black">
                <a:alpha val="40000"/>
              </a:prstClr>
            </a:outerShdw>
            <a:softEdge rad="63500"/>
          </a:effectLst>
        </p:spPr>
      </p:pic>
      <p:pic>
        <p:nvPicPr>
          <p:cNvPr id="9" name="Picture 8" descr="cap only vector.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51922" y="6177881"/>
            <a:ext cx="793631" cy="519197"/>
          </a:xfrm>
          <a:prstGeom prst="rect">
            <a:avLst/>
          </a:prstGeom>
        </p:spPr>
      </p:pic>
    </p:spTree>
    <p:extLst>
      <p:ext uri="{BB962C8B-B14F-4D97-AF65-F5344CB8AC3E}">
        <p14:creationId xmlns:p14="http://schemas.microsoft.com/office/powerpoint/2010/main" val="2492901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5" name="Picture 4"/>
          <p:cNvPicPr>
            <a:picLocks noChangeAspect="1"/>
          </p:cNvPicPr>
          <p:nvPr/>
        </p:nvPicPr>
        <p:blipFill>
          <a:blip r:embed="rId2"/>
          <a:stretch>
            <a:fillRect/>
          </a:stretch>
        </p:blipFill>
        <p:spPr>
          <a:xfrm>
            <a:off x="712549" y="2215639"/>
            <a:ext cx="7718901" cy="2688100"/>
          </a:xfrm>
          <a:prstGeom prst="rect">
            <a:avLst/>
          </a:prstGeom>
        </p:spPr>
      </p:pic>
      <p:pic>
        <p:nvPicPr>
          <p:cNvPr id="4" name="Picture 3"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137" y="5895550"/>
            <a:ext cx="1019175" cy="666750"/>
          </a:xfrm>
          <a:prstGeom prst="rect">
            <a:avLst/>
          </a:prstGeom>
        </p:spPr>
      </p:pic>
    </p:spTree>
    <p:extLst>
      <p:ext uri="{BB962C8B-B14F-4D97-AF65-F5344CB8AC3E}">
        <p14:creationId xmlns:p14="http://schemas.microsoft.com/office/powerpoint/2010/main" val="4421280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5746" y="3147101"/>
            <a:ext cx="2591092" cy="280364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81" y="3330445"/>
            <a:ext cx="2772675" cy="261815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178" y="4121615"/>
            <a:ext cx="2900363" cy="217980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5130" y="376092"/>
            <a:ext cx="2985719" cy="1960959"/>
          </a:xfrm>
          <a:prstGeom prst="rect">
            <a:avLst/>
          </a:prstGeom>
        </p:spPr>
      </p:pic>
      <p:sp>
        <p:nvSpPr>
          <p:cNvPr id="13" name="Rectangle 12"/>
          <p:cNvSpPr/>
          <p:nvPr/>
        </p:nvSpPr>
        <p:spPr>
          <a:xfrm>
            <a:off x="2661075" y="2702964"/>
            <a:ext cx="3862568" cy="1177245"/>
          </a:xfrm>
          <a:prstGeom prst="rect">
            <a:avLst/>
          </a:prstGeom>
          <a:noFill/>
          <a:ln cmpd="sng">
            <a:noFill/>
          </a:ln>
        </p:spPr>
        <p:txBody>
          <a:bodyPr wrap="square" lIns="68580" tIns="34290" rIns="68580" bIns="34290">
            <a:spAutoFit/>
          </a:bodyPr>
          <a:lstStyle/>
          <a:p>
            <a:pPr algn="ctr"/>
            <a:r>
              <a:rPr lang="en-US" sz="3600" b="1" dirty="0">
                <a:ln w="28575">
                  <a:noFill/>
                  <a:prstDash val="solid"/>
                </a:ln>
                <a:solidFill>
                  <a:srgbClr val="0D486F"/>
                </a:solidFill>
                <a:latin typeface="+mj-lt"/>
              </a:rPr>
              <a:t>Leadership Programming</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924" y="632429"/>
            <a:ext cx="2855489" cy="237014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906" y="942975"/>
            <a:ext cx="2343149" cy="2340706"/>
          </a:xfrm>
          <a:prstGeom prst="rect">
            <a:avLst/>
          </a:prstGeom>
        </p:spPr>
      </p:pic>
    </p:spTree>
    <p:extLst>
      <p:ext uri="{BB962C8B-B14F-4D97-AF65-F5344CB8AC3E}">
        <p14:creationId xmlns:p14="http://schemas.microsoft.com/office/powerpoint/2010/main" val="36210237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318407" y="1961982"/>
            <a:ext cx="8425544" cy="3630554"/>
          </a:xfrm>
          <a:prstGeom prst="rect">
            <a:avLst/>
          </a:prstGeom>
        </p:spPr>
        <p:txBody>
          <a:bodyPr anchor="ctr">
            <a:normAutofit fontScale="92500" lnSpcReduction="10000"/>
          </a:bodyPr>
          <a:lstStyle/>
          <a:p>
            <a:pPr marL="0" indent="0" algn="ctr">
              <a:buNone/>
            </a:pPr>
            <a:r>
              <a:rPr lang="en-US" dirty="0" smtClean="0">
                <a:latin typeface="Arial" panose="020B0604020202020204" pitchFamily="34" charset="0"/>
                <a:ea typeface="Verdana" panose="020B0604030504040204" pitchFamily="34" charset="0"/>
                <a:cs typeface="Arial" panose="020B0604020202020204" pitchFamily="34" charset="0"/>
              </a:rPr>
              <a:t>2019 Overview </a:t>
            </a:r>
          </a:p>
          <a:p>
            <a:pPr>
              <a:buFont typeface="Wingdings" panose="05000000000000000000" pitchFamily="2" charset="2"/>
              <a:buChar char="§"/>
            </a:pPr>
            <a:endParaRPr lang="en-US" dirty="0">
              <a:latin typeface="Arial" panose="020B0604020202020204" pitchFamily="34" charset="0"/>
              <a:ea typeface="Verdana" panose="020B0604030504040204" pitchFamily="34" charset="0"/>
              <a:cs typeface="Arial" panose="020B0604020202020204" pitchFamily="34" charset="0"/>
            </a:endParaRPr>
          </a:p>
          <a:p>
            <a:pPr>
              <a:buFont typeface="Wingdings" panose="05000000000000000000" pitchFamily="2" charset="2"/>
              <a:buChar char="§"/>
            </a:pPr>
            <a:r>
              <a:rPr lang="en-US" dirty="0" smtClean="0">
                <a:latin typeface="Arial" panose="020B0604020202020204" pitchFamily="34" charset="0"/>
                <a:ea typeface="Verdana" panose="020B0604030504040204" pitchFamily="34" charset="0"/>
                <a:cs typeface="Arial" panose="020B0604020202020204" pitchFamily="34" charset="0"/>
              </a:rPr>
              <a:t>Direct Services</a:t>
            </a:r>
          </a:p>
          <a:p>
            <a:pPr>
              <a:buFont typeface="Wingdings" panose="05000000000000000000" pitchFamily="2" charset="2"/>
              <a:buChar char="§"/>
            </a:pPr>
            <a:r>
              <a:rPr lang="en-US" dirty="0" smtClean="0">
                <a:latin typeface="Arial" panose="020B0604020202020204" pitchFamily="34" charset="0"/>
                <a:ea typeface="Verdana" panose="020B0604030504040204" pitchFamily="34" charset="0"/>
                <a:cs typeface="Arial" panose="020B0604020202020204" pitchFamily="34" charset="0"/>
              </a:rPr>
              <a:t>Professional Development</a:t>
            </a:r>
          </a:p>
          <a:p>
            <a:pPr>
              <a:buFont typeface="Wingdings" panose="05000000000000000000" pitchFamily="2" charset="2"/>
              <a:buChar char="§"/>
            </a:pPr>
            <a:r>
              <a:rPr lang="en-US" dirty="0" smtClean="0">
                <a:latin typeface="Arial" panose="020B0604020202020204" pitchFamily="34" charset="0"/>
                <a:ea typeface="Verdana" panose="020B0604030504040204" pitchFamily="34" charset="0"/>
                <a:cs typeface="Arial" panose="020B0604020202020204" pitchFamily="34" charset="0"/>
              </a:rPr>
              <a:t>Technical Assistance and Consultation</a:t>
            </a:r>
          </a:p>
          <a:p>
            <a:pPr>
              <a:buFont typeface="Wingdings" panose="05000000000000000000" pitchFamily="2" charset="2"/>
              <a:buChar char="§"/>
            </a:pPr>
            <a:r>
              <a:rPr lang="en-US" dirty="0" smtClean="0">
                <a:latin typeface="Arial" panose="020B0604020202020204" pitchFamily="34" charset="0"/>
                <a:ea typeface="Verdana" panose="020B0604030504040204" pitchFamily="34" charset="0"/>
                <a:cs typeface="Arial" panose="020B0604020202020204" pitchFamily="34" charset="0"/>
              </a:rPr>
              <a:t>Resource Development</a:t>
            </a:r>
          </a:p>
          <a:p>
            <a:pPr>
              <a:buFont typeface="Wingdings" panose="05000000000000000000" pitchFamily="2" charset="2"/>
              <a:buChar char="§"/>
            </a:pPr>
            <a:r>
              <a:rPr lang="en-US" dirty="0" smtClean="0">
                <a:latin typeface="Arial" panose="020B0604020202020204" pitchFamily="34" charset="0"/>
                <a:ea typeface="Verdana" panose="020B0604030504040204" pitchFamily="34" charset="0"/>
                <a:cs typeface="Arial" panose="020B0604020202020204" pitchFamily="34" charset="0"/>
              </a:rPr>
              <a:t>Looking Ahead</a:t>
            </a:r>
            <a:endParaRPr lang="en-US" dirty="0">
              <a:latin typeface="Arial" panose="020B0604020202020204" pitchFamily="34" charset="0"/>
              <a:ea typeface="Verdana" panose="020B0604030504040204" pitchFamily="34" charset="0"/>
              <a:cs typeface="Arial" panose="020B0604020202020204" pitchFamily="34" charset="0"/>
            </a:endParaRPr>
          </a:p>
          <a:p>
            <a:pPr marL="0" indent="0">
              <a:buNone/>
            </a:pPr>
            <a:endParaRPr lang="en-US" dirty="0">
              <a:latin typeface="Verdana" panose="020B0604030504040204" pitchFamily="34" charset="0"/>
              <a:ea typeface="Verdana" panose="020B0604030504040204" pitchFamily="34" charset="0"/>
            </a:endParaRPr>
          </a:p>
        </p:txBody>
      </p:sp>
      <p:sp>
        <p:nvSpPr>
          <p:cNvPr id="8" name="Title 1"/>
          <p:cNvSpPr>
            <a:spLocks noGrp="1"/>
          </p:cNvSpPr>
          <p:nvPr>
            <p:ph type="title" idx="4294967295"/>
          </p:nvPr>
        </p:nvSpPr>
        <p:spPr>
          <a:xfrm>
            <a:off x="0" y="437129"/>
            <a:ext cx="9144000" cy="994172"/>
          </a:xfrm>
          <a:prstGeom prst="rect">
            <a:avLst/>
          </a:prstGeom>
        </p:spPr>
        <p:txBody>
          <a:bodyPr>
            <a:normAutofit/>
          </a:bodyPr>
          <a:lstStyle/>
          <a:p>
            <a:pPr algn="ctr"/>
            <a:r>
              <a:rPr lang="en-US" sz="4800" dirty="0" smtClean="0">
                <a:solidFill>
                  <a:schemeClr val="tx2"/>
                </a:solidFill>
                <a:ea typeface="Verdana"/>
              </a:rPr>
              <a:t>Arts Integration </a:t>
            </a:r>
            <a:endParaRPr lang="en-US" sz="4800" dirty="0">
              <a:solidFill>
                <a:schemeClr val="tx2"/>
              </a:solidFill>
              <a:ea typeface="Verdana" panose="020B0604030504040204" pitchFamily="34" charset="0"/>
            </a:endParaRPr>
          </a:p>
        </p:txBody>
      </p:sp>
    </p:spTree>
    <p:extLst>
      <p:ext uri="{BB962C8B-B14F-4D97-AF65-F5344CB8AC3E}">
        <p14:creationId xmlns:p14="http://schemas.microsoft.com/office/powerpoint/2010/main" val="10598940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7624"/>
            <a:ext cx="9144000" cy="673553"/>
          </a:xfrm>
        </p:spPr>
        <p:txBody>
          <a:bodyPr>
            <a:normAutofit fontScale="90000"/>
          </a:bodyPr>
          <a:lstStyle/>
          <a:p>
            <a:pPr algn="ctr"/>
            <a:r>
              <a:rPr lang="en-US" sz="4800" b="1" dirty="0">
                <a:solidFill>
                  <a:srgbClr val="0D486F"/>
                </a:solidFill>
                <a:ea typeface="Verdana"/>
              </a:rPr>
              <a:t>Direct Services</a:t>
            </a:r>
            <a:r>
              <a:rPr lang="en-US" sz="2700" dirty="0">
                <a:solidFill>
                  <a:schemeClr val="tx2"/>
                </a:solidFill>
                <a:latin typeface="Verdana"/>
                <a:ea typeface="Verdana"/>
              </a:rPr>
              <a:t> </a:t>
            </a:r>
            <a:endParaRPr lang="en-US" sz="2700" dirty="0">
              <a:solidFill>
                <a:schemeClr val="tx2"/>
              </a:solidFill>
              <a:latin typeface="Verdana" panose="020B0604030504040204" pitchFamily="34" charset="0"/>
              <a:ea typeface="Verdana" panose="020B0604030504040204" pitchFamily="34" charset="0"/>
            </a:endParaRPr>
          </a:p>
        </p:txBody>
      </p:sp>
      <p:sp>
        <p:nvSpPr>
          <p:cNvPr id="3" name="Content Placeholder 2"/>
          <p:cNvSpPr>
            <a:spLocks noGrp="1"/>
          </p:cNvSpPr>
          <p:nvPr>
            <p:ph sz="half" idx="1"/>
          </p:nvPr>
        </p:nvSpPr>
        <p:spPr>
          <a:xfrm>
            <a:off x="567417" y="1810091"/>
            <a:ext cx="4395886" cy="3669312"/>
          </a:xfrm>
        </p:spPr>
        <p:txBody>
          <a:bodyPr>
            <a:normAutofit fontScale="62500" lnSpcReduction="20000"/>
          </a:bodyPr>
          <a:lstStyle/>
          <a:p>
            <a:pPr marL="0" indent="0">
              <a:buNone/>
            </a:pPr>
            <a:r>
              <a:rPr lang="en-US" b="1" dirty="0">
                <a:ea typeface="Verdana" panose="020B0604030504040204" pitchFamily="34" charset="0"/>
              </a:rPr>
              <a:t>Targeting Indicators 4 and 7:</a:t>
            </a:r>
            <a:endParaRPr lang="en-US" dirty="0">
              <a:ea typeface="Verdana" panose="020B0604030504040204" pitchFamily="34" charset="0"/>
            </a:endParaRPr>
          </a:p>
          <a:p>
            <a:r>
              <a:rPr lang="en-US" dirty="0">
                <a:ea typeface="Verdana" panose="020B0604030504040204" pitchFamily="34" charset="0"/>
              </a:rPr>
              <a:t>22 Arts Field Trips</a:t>
            </a:r>
          </a:p>
          <a:p>
            <a:r>
              <a:rPr lang="en-US" dirty="0">
                <a:ea typeface="Verdana" panose="020B0604030504040204" pitchFamily="34" charset="0"/>
              </a:rPr>
              <a:t>20 Teaching Artist Residencies</a:t>
            </a:r>
          </a:p>
          <a:p>
            <a:r>
              <a:rPr lang="en-US" dirty="0">
                <a:ea typeface="Verdana" panose="020B0604030504040204" pitchFamily="34" charset="0"/>
              </a:rPr>
              <a:t>6 Touring Arts Programs</a:t>
            </a:r>
          </a:p>
          <a:p>
            <a:r>
              <a:rPr lang="en-US" dirty="0">
                <a:ea typeface="Verdana" panose="020B0604030504040204" pitchFamily="34" charset="0"/>
              </a:rPr>
              <a:t>9 Family Arts Events</a:t>
            </a:r>
          </a:p>
          <a:p>
            <a:r>
              <a:rPr lang="en-US" dirty="0">
                <a:ea typeface="Verdana" panose="020B0604030504040204" pitchFamily="34" charset="0"/>
              </a:rPr>
              <a:t>Numerous special projects initiated by teachers and coordinators including:</a:t>
            </a:r>
          </a:p>
          <a:p>
            <a:pPr lvl="1"/>
            <a:r>
              <a:rPr lang="en-US" dirty="0">
                <a:ea typeface="Verdana" panose="020B0604030504040204" pitchFamily="34" charset="0"/>
              </a:rPr>
              <a:t>Lynn Camp School Wide Musical </a:t>
            </a:r>
          </a:p>
          <a:p>
            <a:pPr lvl="1"/>
            <a:r>
              <a:rPr lang="en-US" dirty="0">
                <a:ea typeface="Verdana" panose="020B0604030504040204" pitchFamily="34" charset="0"/>
              </a:rPr>
              <a:t>Knox Central High School Puppetry</a:t>
            </a:r>
          </a:p>
          <a:p>
            <a:pPr lvl="1"/>
            <a:r>
              <a:rPr lang="en-US" dirty="0">
                <a:ea typeface="Verdana" panose="020B0604030504040204" pitchFamily="34" charset="0"/>
              </a:rPr>
              <a:t>Corbin Primary “No Drama, Drama Camp”</a:t>
            </a:r>
          </a:p>
          <a:p>
            <a:r>
              <a:rPr lang="en-US" dirty="0">
                <a:ea typeface="Verdana" panose="020B0604030504040204" pitchFamily="34" charset="0"/>
              </a:rPr>
              <a:t>Additional integrated services listed in CCR and other </a:t>
            </a:r>
            <a:r>
              <a:rPr lang="en-US" dirty="0" smtClean="0">
                <a:ea typeface="Verdana" panose="020B0604030504040204" pitchFamily="34" charset="0"/>
              </a:rPr>
              <a:t>work plans</a:t>
            </a:r>
            <a:endParaRPr lang="en-US" dirty="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4535" y="2226469"/>
            <a:ext cx="3490815" cy="2327210"/>
          </a:xfrm>
        </p:spPr>
      </p:pic>
      <p:sp>
        <p:nvSpPr>
          <p:cNvPr id="11" name="TextBox 10"/>
          <p:cNvSpPr txBox="1"/>
          <p:nvPr/>
        </p:nvSpPr>
        <p:spPr>
          <a:xfrm>
            <a:off x="5024535" y="4553679"/>
            <a:ext cx="3490815" cy="323165"/>
          </a:xfrm>
          <a:prstGeom prst="rect">
            <a:avLst/>
          </a:prstGeom>
          <a:noFill/>
        </p:spPr>
        <p:txBody>
          <a:bodyPr wrap="square" rtlCol="0">
            <a:spAutoFit/>
          </a:bodyPr>
          <a:lstStyle/>
          <a:p>
            <a:r>
              <a:rPr lang="en-US" sz="750" dirty="0"/>
              <a:t>Photo by Frank Shelton: </a:t>
            </a:r>
            <a:r>
              <a:rPr lang="en-US" sz="750" dirty="0">
                <a:solidFill>
                  <a:srgbClr val="0070C0"/>
                </a:solidFill>
                <a:hlinkClick r:id="rId3"/>
              </a:rPr>
              <a:t>http://kcps.news/knox-county-middle-school-news/history-comes-alive-with-song-writing-at-knox-middle</a:t>
            </a:r>
            <a:endParaRPr lang="en-US" sz="750" dirty="0">
              <a:solidFill>
                <a:srgbClr val="0070C0"/>
              </a:solidFill>
            </a:endParaRPr>
          </a:p>
        </p:txBody>
      </p:sp>
    </p:spTree>
    <p:extLst>
      <p:ext uri="{BB962C8B-B14F-4D97-AF65-F5344CB8AC3E}">
        <p14:creationId xmlns:p14="http://schemas.microsoft.com/office/powerpoint/2010/main" val="12181749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7949"/>
          <a:stretch/>
        </p:blipFill>
        <p:spPr>
          <a:xfrm>
            <a:off x="628650" y="1851077"/>
            <a:ext cx="3211279" cy="3513183"/>
          </a:xfrm>
        </p:spPr>
      </p:pic>
      <p:graphicFrame>
        <p:nvGraphicFramePr>
          <p:cNvPr id="7" name="Content Placeholder 6"/>
          <p:cNvGraphicFramePr>
            <a:graphicFrameLocks noGrp="1"/>
          </p:cNvGraphicFramePr>
          <p:nvPr>
            <p:ph sz="half" idx="2"/>
            <p:extLst>
              <p:ext uri="{D42A27DB-BD31-4B8C-83A1-F6EECF244321}">
                <p14:modId xmlns:p14="http://schemas.microsoft.com/office/powerpoint/2010/main" val="3144823064"/>
              </p:ext>
            </p:extLst>
          </p:nvPr>
        </p:nvGraphicFramePr>
        <p:xfrm>
          <a:off x="4061524" y="1844955"/>
          <a:ext cx="4459951" cy="1697764"/>
        </p:xfrm>
        <a:graphic>
          <a:graphicData uri="http://schemas.openxmlformats.org/drawingml/2006/table">
            <a:tbl>
              <a:tblPr firstRow="1" firstCol="1" bandRow="1">
                <a:tableStyleId>{69C7853C-536D-4A76-A0AE-DD22124D55A5}</a:tableStyleId>
              </a:tblPr>
              <a:tblGrid>
                <a:gridCol w="1363997">
                  <a:extLst>
                    <a:ext uri="{9D8B030D-6E8A-4147-A177-3AD203B41FA5}">
                      <a16:colId xmlns:a16="http://schemas.microsoft.com/office/drawing/2014/main" val="1872111815"/>
                    </a:ext>
                  </a:extLst>
                </a:gridCol>
                <a:gridCol w="898403">
                  <a:extLst>
                    <a:ext uri="{9D8B030D-6E8A-4147-A177-3AD203B41FA5}">
                      <a16:colId xmlns:a16="http://schemas.microsoft.com/office/drawing/2014/main" val="4105743289"/>
                    </a:ext>
                  </a:extLst>
                </a:gridCol>
                <a:gridCol w="1062344">
                  <a:extLst>
                    <a:ext uri="{9D8B030D-6E8A-4147-A177-3AD203B41FA5}">
                      <a16:colId xmlns:a16="http://schemas.microsoft.com/office/drawing/2014/main" val="2774700633"/>
                    </a:ext>
                  </a:extLst>
                </a:gridCol>
                <a:gridCol w="1135207">
                  <a:extLst>
                    <a:ext uri="{9D8B030D-6E8A-4147-A177-3AD203B41FA5}">
                      <a16:colId xmlns:a16="http://schemas.microsoft.com/office/drawing/2014/main" val="3280866859"/>
                    </a:ext>
                  </a:extLst>
                </a:gridCol>
              </a:tblGrid>
              <a:tr h="676061">
                <a:tc>
                  <a:txBody>
                    <a:bodyPr/>
                    <a:lstStyle/>
                    <a:p>
                      <a:pPr marL="0" marR="0">
                        <a:lnSpc>
                          <a:spcPct val="107000"/>
                        </a:lnSpc>
                        <a:spcBef>
                          <a:spcPts val="0"/>
                        </a:spcBef>
                        <a:spcAft>
                          <a:spcPts val="0"/>
                        </a:spcAft>
                      </a:pPr>
                      <a:r>
                        <a:rPr lang="en-US" sz="1300" dirty="0">
                          <a:effectLst/>
                        </a:rPr>
                        <a:t>2019 REACH Arts Services</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800" dirty="0">
                          <a:effectLst/>
                        </a:rPr>
                        <a:t>Total students</a:t>
                      </a:r>
                      <a:endParaRPr lang="en-US" sz="8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800" dirty="0">
                          <a:effectLst/>
                        </a:rPr>
                        <a:t># participating in PN arts activities this year*</a:t>
                      </a:r>
                      <a:endParaRPr lang="en-US" sz="8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800" dirty="0">
                          <a:effectLst/>
                        </a:rPr>
                        <a:t>% participating in PN arts activities this year*</a:t>
                      </a:r>
                      <a:endParaRPr lang="en-US" sz="8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extLst>
                  <a:ext uri="{0D108BD9-81ED-4DB2-BD59-A6C34878D82A}">
                    <a16:rowId xmlns:a16="http://schemas.microsoft.com/office/drawing/2014/main" val="597855054"/>
                  </a:ext>
                </a:extLst>
              </a:tr>
              <a:tr h="245621">
                <a:tc>
                  <a:txBody>
                    <a:bodyPr/>
                    <a:lstStyle/>
                    <a:p>
                      <a:pPr marL="0" marR="0">
                        <a:lnSpc>
                          <a:spcPct val="107000"/>
                        </a:lnSpc>
                        <a:spcBef>
                          <a:spcPts val="0"/>
                        </a:spcBef>
                        <a:spcAft>
                          <a:spcPts val="0"/>
                        </a:spcAft>
                      </a:pPr>
                      <a:r>
                        <a:rPr lang="en-US" sz="1300" dirty="0">
                          <a:effectLst/>
                        </a:rPr>
                        <a:t>Barbourville</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729</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646</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89%</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extLst>
                  <a:ext uri="{0D108BD9-81ED-4DB2-BD59-A6C34878D82A}">
                    <a16:rowId xmlns:a16="http://schemas.microsoft.com/office/drawing/2014/main" val="2112478845"/>
                  </a:ext>
                </a:extLst>
              </a:tr>
              <a:tr h="245621">
                <a:tc>
                  <a:txBody>
                    <a:bodyPr/>
                    <a:lstStyle/>
                    <a:p>
                      <a:pPr marL="0" marR="0">
                        <a:lnSpc>
                          <a:spcPct val="107000"/>
                        </a:lnSpc>
                        <a:spcBef>
                          <a:spcPts val="0"/>
                        </a:spcBef>
                        <a:spcAft>
                          <a:spcPts val="0"/>
                        </a:spcAft>
                      </a:pPr>
                      <a:r>
                        <a:rPr lang="en-US" sz="1300" dirty="0">
                          <a:effectLst/>
                        </a:rPr>
                        <a:t>Corbin</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2891</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1876</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65%</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extLst>
                  <a:ext uri="{0D108BD9-81ED-4DB2-BD59-A6C34878D82A}">
                    <a16:rowId xmlns:a16="http://schemas.microsoft.com/office/drawing/2014/main" val="2999879522"/>
                  </a:ext>
                </a:extLst>
              </a:tr>
              <a:tr h="245621">
                <a:tc>
                  <a:txBody>
                    <a:bodyPr/>
                    <a:lstStyle/>
                    <a:p>
                      <a:pPr marL="0" marR="0">
                        <a:lnSpc>
                          <a:spcPct val="107000"/>
                        </a:lnSpc>
                        <a:spcBef>
                          <a:spcPts val="0"/>
                        </a:spcBef>
                        <a:spcAft>
                          <a:spcPts val="0"/>
                        </a:spcAft>
                      </a:pPr>
                      <a:r>
                        <a:rPr lang="en-US" sz="1300" dirty="0">
                          <a:effectLst/>
                        </a:rPr>
                        <a:t>Knox Co.</a:t>
                      </a:r>
                      <a:endParaRPr lang="en-US" sz="1300"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4515</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2765</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61%</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extLst>
                  <a:ext uri="{0D108BD9-81ED-4DB2-BD59-A6C34878D82A}">
                    <a16:rowId xmlns:a16="http://schemas.microsoft.com/office/drawing/2014/main" val="2875805003"/>
                  </a:ext>
                </a:extLst>
              </a:tr>
              <a:tr h="284840">
                <a:tc>
                  <a:txBody>
                    <a:bodyPr/>
                    <a:lstStyle/>
                    <a:p>
                      <a:pPr marL="0" marR="0">
                        <a:lnSpc>
                          <a:spcPct val="107000"/>
                        </a:lnSpc>
                        <a:spcBef>
                          <a:spcPts val="0"/>
                        </a:spcBef>
                        <a:spcAft>
                          <a:spcPts val="0"/>
                        </a:spcAft>
                      </a:pPr>
                      <a:r>
                        <a:rPr lang="en-US" sz="1300" dirty="0">
                          <a:effectLst/>
                        </a:rPr>
                        <a:t>Knox</a:t>
                      </a:r>
                      <a:r>
                        <a:rPr lang="en-US" sz="1300" baseline="0" dirty="0">
                          <a:effectLst/>
                        </a:rPr>
                        <a:t> PN</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8135</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5287</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tc>
                  <a:txBody>
                    <a:bodyPr/>
                    <a:lstStyle/>
                    <a:p>
                      <a:pPr marL="0" marR="0">
                        <a:lnSpc>
                          <a:spcPct val="107000"/>
                        </a:lnSpc>
                        <a:spcBef>
                          <a:spcPts val="0"/>
                        </a:spcBef>
                        <a:spcAft>
                          <a:spcPts val="0"/>
                        </a:spcAft>
                      </a:pPr>
                      <a:r>
                        <a:rPr lang="en-US" sz="1300" dirty="0">
                          <a:effectLst/>
                        </a:rPr>
                        <a:t>65%</a:t>
                      </a:r>
                      <a:endParaRPr lang="en-US" sz="1300" dirty="0">
                        <a:effectLst/>
                        <a:latin typeface="Verdana" panose="020B0604030504040204" pitchFamily="34" charset="0"/>
                        <a:ea typeface="Verdana" panose="020B0604030504040204" pitchFamily="34" charset="0"/>
                        <a:cs typeface="Times New Roman" panose="02020603050405020304" pitchFamily="18" charset="0"/>
                      </a:endParaRPr>
                    </a:p>
                  </a:txBody>
                  <a:tcPr marL="78692" marR="78692" marT="0" marB="0"/>
                </a:tc>
                <a:extLst>
                  <a:ext uri="{0D108BD9-81ED-4DB2-BD59-A6C34878D82A}">
                    <a16:rowId xmlns:a16="http://schemas.microsoft.com/office/drawing/2014/main" val="1178848665"/>
                  </a:ext>
                </a:extLst>
              </a:tr>
            </a:tbl>
          </a:graphicData>
        </a:graphic>
      </p:graphicFrame>
      <p:sp>
        <p:nvSpPr>
          <p:cNvPr id="8" name="Rectangle 2"/>
          <p:cNvSpPr>
            <a:spLocks noChangeArrowheads="1"/>
          </p:cNvSpPr>
          <p:nvPr/>
        </p:nvSpPr>
        <p:spPr bwMode="auto">
          <a:xfrm>
            <a:off x="4030907" y="3744949"/>
            <a:ext cx="44599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1200" dirty="0">
                <a:ea typeface="Verdana"/>
                <a:cs typeface="Times New Roman"/>
              </a:rPr>
              <a:t>The scope of Knox PN arts services grew from 28% of students in 2017 to 50% in 2018 and now 65% in 2019. This is not cumulative, meaning, </a:t>
            </a:r>
            <a:r>
              <a:rPr lang="en-US" altLang="en-US" sz="1200" b="1" dirty="0">
                <a:ea typeface="Verdana"/>
                <a:cs typeface="Times New Roman"/>
              </a:rPr>
              <a:t>coordinators have found ways to reach significantly more students in their schools each year.</a:t>
            </a:r>
          </a:p>
          <a:p>
            <a:pPr defTabSz="685800" eaLnBrk="0" fontAlgn="base" hangingPunct="0">
              <a:spcBef>
                <a:spcPct val="0"/>
              </a:spcBef>
              <a:spcAft>
                <a:spcPct val="0"/>
              </a:spcAft>
            </a:pPr>
            <a:endParaRPr lang="en-US" altLang="en-US" sz="1200" dirty="0">
              <a:ea typeface="Verdana" panose="020B0604030504040204" pitchFamily="34" charset="0"/>
            </a:endParaRPr>
          </a:p>
          <a:p>
            <a:pPr defTabSz="685800" eaLnBrk="0" fontAlgn="base" hangingPunct="0">
              <a:spcBef>
                <a:spcPct val="0"/>
              </a:spcBef>
              <a:spcAft>
                <a:spcPct val="0"/>
              </a:spcAft>
            </a:pPr>
            <a:r>
              <a:rPr lang="en-US" altLang="en-US" sz="1050" dirty="0">
                <a:ea typeface="Verdana" panose="020B0604030504040204" pitchFamily="34" charset="0"/>
                <a:cs typeface="Times New Roman" panose="02020603050405020304" pitchFamily="18" charset="0"/>
              </a:rPr>
              <a:t>* These numbers do not include arts-integrated activities that were entered into REACH with an activity type other than "Arts and Humanities"</a:t>
            </a:r>
            <a:endParaRPr lang="en-US" altLang="en-US" dirty="0">
              <a:ea typeface="Verdana" panose="020B0604030504040204" pitchFamily="34" charset="0"/>
            </a:endParaRPr>
          </a:p>
        </p:txBody>
      </p:sp>
      <p:sp>
        <p:nvSpPr>
          <p:cNvPr id="9" name="Title 1"/>
          <p:cNvSpPr>
            <a:spLocks noGrp="1"/>
          </p:cNvSpPr>
          <p:nvPr>
            <p:ph type="title"/>
          </p:nvPr>
        </p:nvSpPr>
        <p:spPr>
          <a:xfrm>
            <a:off x="0" y="577624"/>
            <a:ext cx="9144000" cy="673553"/>
          </a:xfrm>
        </p:spPr>
        <p:txBody>
          <a:bodyPr>
            <a:normAutofit fontScale="90000"/>
          </a:bodyPr>
          <a:lstStyle/>
          <a:p>
            <a:pPr algn="ctr"/>
            <a:r>
              <a:rPr lang="en-US" sz="4800" b="1" dirty="0">
                <a:solidFill>
                  <a:srgbClr val="0D486F"/>
                </a:solidFill>
                <a:ea typeface="Verdana"/>
              </a:rPr>
              <a:t>Direct Services</a:t>
            </a:r>
            <a:r>
              <a:rPr lang="en-US" sz="2700" dirty="0">
                <a:solidFill>
                  <a:schemeClr val="tx2"/>
                </a:solidFill>
                <a:latin typeface="Verdana"/>
                <a:ea typeface="Verdana"/>
              </a:rPr>
              <a:t> </a:t>
            </a:r>
            <a:endParaRPr lang="en-US" sz="2700" dirty="0">
              <a:solidFill>
                <a:schemeClr val="tx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410030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215"/>
            <a:ext cx="9144000" cy="805543"/>
          </a:xfrm>
        </p:spPr>
        <p:txBody>
          <a:bodyPr>
            <a:normAutofit/>
          </a:bodyPr>
          <a:lstStyle/>
          <a:p>
            <a:pPr algn="ctr"/>
            <a:r>
              <a:rPr lang="en-US" b="1" dirty="0">
                <a:solidFill>
                  <a:srgbClr val="0D486F"/>
                </a:solidFill>
                <a:ea typeface="Verdana"/>
              </a:rPr>
              <a:t>Professional Development</a:t>
            </a:r>
          </a:p>
        </p:txBody>
      </p:sp>
      <p:sp>
        <p:nvSpPr>
          <p:cNvPr id="3" name="Content Placeholder 2"/>
          <p:cNvSpPr>
            <a:spLocks noGrp="1"/>
          </p:cNvSpPr>
          <p:nvPr>
            <p:ph sz="half" idx="1"/>
          </p:nvPr>
        </p:nvSpPr>
        <p:spPr>
          <a:xfrm>
            <a:off x="1007609" y="2143126"/>
            <a:ext cx="3793442" cy="3215011"/>
          </a:xfrm>
        </p:spPr>
        <p:txBody>
          <a:bodyPr>
            <a:normAutofit/>
          </a:bodyPr>
          <a:lstStyle/>
          <a:p>
            <a:pPr marL="0" indent="0">
              <a:buNone/>
            </a:pPr>
            <a:r>
              <a:rPr lang="en-US" sz="1950" b="1" dirty="0">
                <a:ea typeface="Verdana" panose="020B0604030504040204" pitchFamily="34" charset="0"/>
              </a:rPr>
              <a:t>2019 PD Workshops </a:t>
            </a:r>
          </a:p>
          <a:p>
            <a:pPr>
              <a:buFont typeface="Arial" panose="020B0604020202020204" pitchFamily="34" charset="0"/>
              <a:buChar char="•"/>
            </a:pPr>
            <a:r>
              <a:rPr lang="en-US" sz="1800" dirty="0">
                <a:ea typeface="Verdana" panose="020B0604030504040204" pitchFamily="34" charset="0"/>
              </a:rPr>
              <a:t> Reading Writing and Puppetry with Squallis Puppeteers</a:t>
            </a:r>
          </a:p>
          <a:p>
            <a:pPr>
              <a:buFont typeface="Arial" panose="020B0604020202020204" pitchFamily="34" charset="0"/>
              <a:buChar char="•"/>
            </a:pPr>
            <a:r>
              <a:rPr lang="en-US" sz="1800" dirty="0">
                <a:ea typeface="Verdana" panose="020B0604030504040204" pitchFamily="34" charset="0"/>
              </a:rPr>
              <a:t> Building Early Literacy and Math Skills with Sculpture </a:t>
            </a:r>
          </a:p>
          <a:p>
            <a:pPr>
              <a:buFont typeface="Arial" panose="020B0604020202020204" pitchFamily="34" charset="0"/>
              <a:buChar char="•"/>
            </a:pPr>
            <a:r>
              <a:rPr lang="en-US" sz="1800" dirty="0">
                <a:ea typeface="Verdana" panose="020B0604030504040204" pitchFamily="34" charset="0"/>
              </a:rPr>
              <a:t> Arts + Math Pottery Workshop</a:t>
            </a:r>
          </a:p>
          <a:p>
            <a:pPr>
              <a:buFont typeface="Arial" panose="020B0604020202020204" pitchFamily="34" charset="0"/>
              <a:buChar char="•"/>
            </a:pPr>
            <a:r>
              <a:rPr lang="en-US" sz="1800" dirty="0">
                <a:ea typeface="Verdana" panose="020B0604030504040204" pitchFamily="34" charset="0"/>
              </a:rPr>
              <a:t> Scholarships for Berea Learnshop Educator Packages</a:t>
            </a:r>
          </a:p>
          <a:p>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rotWithShape="1">
          <a:blip r:embed="rId2"/>
          <a:srcRect t="9893" b="10687"/>
          <a:stretch/>
        </p:blipFill>
        <p:spPr>
          <a:xfrm>
            <a:off x="5307953" y="3701717"/>
            <a:ext cx="3419124" cy="2033072"/>
          </a:xfrm>
          <a:prstGeom prst="rect">
            <a:avLst/>
          </a:prstGeom>
        </p:spPr>
      </p:pic>
      <p:pic>
        <p:nvPicPr>
          <p:cNvPr id="5" name="Picture 4"/>
          <p:cNvPicPr>
            <a:picLocks noChangeAspect="1"/>
          </p:cNvPicPr>
          <p:nvPr/>
        </p:nvPicPr>
        <p:blipFill>
          <a:blip r:embed="rId3"/>
          <a:stretch>
            <a:fillRect/>
          </a:stretch>
        </p:blipFill>
        <p:spPr>
          <a:xfrm>
            <a:off x="5303190" y="1883024"/>
            <a:ext cx="3419124" cy="1673266"/>
          </a:xfrm>
          <a:prstGeom prst="rect">
            <a:avLst/>
          </a:prstGeom>
        </p:spPr>
      </p:pic>
    </p:spTree>
    <p:extLst>
      <p:ext uri="{BB962C8B-B14F-4D97-AF65-F5344CB8AC3E}">
        <p14:creationId xmlns:p14="http://schemas.microsoft.com/office/powerpoint/2010/main" val="30415161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510302"/>
            <a:ext cx="9144000" cy="620792"/>
          </a:xfrm>
        </p:spPr>
        <p:txBody>
          <a:bodyPr>
            <a:noAutofit/>
          </a:bodyPr>
          <a:lstStyle/>
          <a:p>
            <a:pPr algn="ctr"/>
            <a:r>
              <a:rPr lang="en-US" sz="4000" b="1" dirty="0">
                <a:solidFill>
                  <a:srgbClr val="0D486F"/>
                </a:solidFill>
                <a:ea typeface="Verdana"/>
              </a:rPr>
              <a:t>Professional </a:t>
            </a:r>
            <a:r>
              <a:rPr lang="en-US" sz="4000" b="1" dirty="0" smtClean="0">
                <a:solidFill>
                  <a:srgbClr val="0D486F"/>
                </a:solidFill>
                <a:ea typeface="Verdana"/>
              </a:rPr>
              <a:t>Development</a:t>
            </a:r>
            <a:endParaRPr lang="en-US" sz="4000" b="1" dirty="0">
              <a:solidFill>
                <a:srgbClr val="0D486F"/>
              </a:solidFill>
              <a:ea typeface="Verdana"/>
            </a:endParaRPr>
          </a:p>
        </p:txBody>
      </p:sp>
      <p:sp>
        <p:nvSpPr>
          <p:cNvPr id="3" name="Content Placeholder 2"/>
          <p:cNvSpPr>
            <a:spLocks noGrp="1"/>
          </p:cNvSpPr>
          <p:nvPr>
            <p:ph sz="half" idx="1"/>
          </p:nvPr>
        </p:nvSpPr>
        <p:spPr>
          <a:xfrm>
            <a:off x="1447659" y="5314950"/>
            <a:ext cx="6648731" cy="685800"/>
          </a:xfrm>
        </p:spPr>
        <p:txBody>
          <a:bodyPr>
            <a:noAutofit/>
          </a:bodyPr>
          <a:lstStyle/>
          <a:p>
            <a:pPr marL="214313" indent="-214313"/>
            <a:r>
              <a:rPr lang="en-US" sz="1200" dirty="0">
                <a:ea typeface="Verdana" panose="020B0604030504040204" pitchFamily="34" charset="0"/>
              </a:rPr>
              <a:t>41 educators participated in 2019</a:t>
            </a:r>
          </a:p>
          <a:p>
            <a:pPr marL="214313" indent="-214313"/>
            <a:r>
              <a:rPr lang="en-US" sz="1200" dirty="0">
                <a:ea typeface="Verdana" panose="020B0604030504040204" pitchFamily="34" charset="0"/>
              </a:rPr>
              <a:t>Reached “moderate engagement” level with at least 10 new educators in 2019</a:t>
            </a:r>
          </a:p>
          <a:p>
            <a:pPr marL="0" indent="0">
              <a:buNone/>
            </a:pPr>
            <a:endParaRPr lang="en-US" sz="1350" dirty="0">
              <a:latin typeface="Verdana" panose="020B0604030504040204" pitchFamily="34" charset="0"/>
              <a:ea typeface="Verdana" panose="020B0604030504040204" pitchFamily="34" charset="0"/>
            </a:endParaRPr>
          </a:p>
        </p:txBody>
      </p:sp>
      <p:pic>
        <p:nvPicPr>
          <p:cNvPr id="9" name="Picture 8" descr="A screenshot of a map&#10;&#10;Description generated with very high confidence">
            <a:extLst>
              <a:ext uri="{FF2B5EF4-FFF2-40B4-BE49-F238E27FC236}">
                <a16:creationId xmlns:a16="http://schemas.microsoft.com/office/drawing/2014/main" id="{C72FC855-7F3A-4504-9BFB-4D00AE52D22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9282" y="1729026"/>
            <a:ext cx="6465436" cy="3489508"/>
          </a:xfrm>
          <a:prstGeom prst="rect">
            <a:avLst/>
          </a:prstGeom>
          <a:noFill/>
        </p:spPr>
      </p:pic>
    </p:spTree>
    <p:extLst>
      <p:ext uri="{BB962C8B-B14F-4D97-AF65-F5344CB8AC3E}">
        <p14:creationId xmlns:p14="http://schemas.microsoft.com/office/powerpoint/2010/main" val="20265423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6186" y="1490660"/>
            <a:ext cx="4269922" cy="3774281"/>
          </a:xfrm>
        </p:spPr>
        <p:txBody>
          <a:bodyPr vert="horz" lIns="68580" tIns="34290" rIns="68580" bIns="34290" rtlCol="0" anchor="t">
            <a:noAutofit/>
          </a:bodyPr>
          <a:lstStyle/>
          <a:p>
            <a:pPr marL="0" indent="0">
              <a:buNone/>
            </a:pPr>
            <a:r>
              <a:rPr lang="en-US" sz="1350" b="1" dirty="0">
                <a:ea typeface="Verdana" panose="020B0604030504040204" pitchFamily="34" charset="0"/>
              </a:rPr>
              <a:t>Kindergarten Readiness</a:t>
            </a:r>
          </a:p>
          <a:p>
            <a:pPr>
              <a:lnSpc>
                <a:spcPct val="100000"/>
              </a:lnSpc>
            </a:pPr>
            <a:r>
              <a:rPr lang="en-US" sz="1350" dirty="0">
                <a:ea typeface="Verdana" panose="020B0604030504040204" pitchFamily="34" charset="0"/>
              </a:rPr>
              <a:t>Consultations with 3 KPN early learning centers (Crystal Reid and Sarah Campbell)</a:t>
            </a:r>
          </a:p>
          <a:p>
            <a:pPr marL="0" indent="0">
              <a:buNone/>
            </a:pPr>
            <a:endParaRPr lang="en-US" sz="1350" dirty="0">
              <a:ea typeface="Verdana" panose="020B0604030504040204" pitchFamily="34" charset="0"/>
            </a:endParaRPr>
          </a:p>
          <a:p>
            <a:pPr marL="0" indent="0">
              <a:buNone/>
            </a:pPr>
            <a:r>
              <a:rPr lang="en-US" sz="1350" b="1" dirty="0">
                <a:ea typeface="Verdana" panose="020B0604030504040204" pitchFamily="34" charset="0"/>
              </a:rPr>
              <a:t>Academic Proficiency (and more)</a:t>
            </a:r>
          </a:p>
          <a:p>
            <a:pPr marL="214313" indent="-214313"/>
            <a:r>
              <a:rPr lang="en-US" sz="1350" dirty="0">
                <a:ea typeface="Verdana" panose="020B0604030504040204" pitchFamily="34" charset="0"/>
              </a:rPr>
              <a:t>TA to GRH and KAS to engage in </a:t>
            </a:r>
            <a:r>
              <a:rPr lang="en-US" sz="1350" b="1" dirty="0">
                <a:ea typeface="Verdana" panose="020B0604030504040204" pitchFamily="34" charset="0"/>
              </a:rPr>
              <a:t>Arts Connect Appalachian Youth </a:t>
            </a:r>
            <a:r>
              <a:rPr lang="en-US" sz="1350" dirty="0">
                <a:ea typeface="Verdana" panose="020B0604030504040204" pitchFamily="34" charset="0"/>
              </a:rPr>
              <a:t>project and regional summit</a:t>
            </a:r>
          </a:p>
          <a:p>
            <a:pPr marL="214313" indent="-214313"/>
            <a:r>
              <a:rPr lang="en-US" sz="1350" dirty="0">
                <a:ea typeface="Verdana" panose="020B0604030504040204" pitchFamily="34" charset="0"/>
              </a:rPr>
              <a:t>TA to KAS in implementing a VSA Grant to expand project (Larissa Beller)</a:t>
            </a:r>
          </a:p>
          <a:p>
            <a:pPr marL="0" indent="0">
              <a:buNone/>
            </a:pPr>
            <a:endParaRPr lang="en-US" sz="1350" dirty="0">
              <a:ea typeface="Verdana" panose="020B0604030504040204" pitchFamily="34" charset="0"/>
            </a:endParaRPr>
          </a:p>
          <a:p>
            <a:pPr marL="0" indent="0">
              <a:buNone/>
            </a:pPr>
            <a:r>
              <a:rPr lang="en-US" sz="1350" b="1" dirty="0">
                <a:ea typeface="Verdana" panose="020B0604030504040204" pitchFamily="34" charset="0"/>
              </a:rPr>
              <a:t>College and Career Readiness </a:t>
            </a:r>
          </a:p>
          <a:p>
            <a:pPr marL="214313" indent="-214313"/>
            <a:r>
              <a:rPr lang="en-US" sz="1350" dirty="0">
                <a:ea typeface="Verdana"/>
              </a:rPr>
              <a:t>TA to KCHS for KY Arts Council TAT Grant (Robin Wright and Sarah Campbell)</a:t>
            </a:r>
          </a:p>
          <a:p>
            <a:pPr marL="0" indent="0">
              <a:buNone/>
            </a:pPr>
            <a:endParaRPr lang="en-US" sz="1350" dirty="0">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rotWithShape="1">
          <a:blip r:embed="rId2"/>
          <a:srcRect t="21231"/>
          <a:stretch/>
        </p:blipFill>
        <p:spPr>
          <a:xfrm>
            <a:off x="4898572" y="2226469"/>
            <a:ext cx="3094847" cy="18283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218" y="3656433"/>
            <a:ext cx="2625133" cy="1968075"/>
          </a:xfrm>
          <a:prstGeom prst="rect">
            <a:avLst/>
          </a:prstGeom>
        </p:spPr>
      </p:pic>
      <p:sp>
        <p:nvSpPr>
          <p:cNvPr id="6" name="TextBox 5"/>
          <p:cNvSpPr txBox="1"/>
          <p:nvPr/>
        </p:nvSpPr>
        <p:spPr>
          <a:xfrm>
            <a:off x="5890218" y="5624508"/>
            <a:ext cx="2625133" cy="403957"/>
          </a:xfrm>
          <a:prstGeom prst="rect">
            <a:avLst/>
          </a:prstGeom>
          <a:noFill/>
        </p:spPr>
        <p:txBody>
          <a:bodyPr wrap="square" rtlCol="0">
            <a:spAutoFit/>
          </a:bodyPr>
          <a:lstStyle/>
          <a:p>
            <a:r>
              <a:rPr lang="en-US" sz="675" dirty="0">
                <a:latin typeface="Verdana" panose="020B0604030504040204" pitchFamily="34" charset="0"/>
                <a:ea typeface="Verdana" panose="020B0604030504040204" pitchFamily="34" charset="0"/>
              </a:rPr>
              <a:t>Photo by Frank Shelton</a:t>
            </a:r>
            <a:r>
              <a:rPr lang="en-US" sz="675" dirty="0">
                <a:solidFill>
                  <a:srgbClr val="0070C0"/>
                </a:solidFill>
                <a:latin typeface="Verdana" panose="020B0604030504040204" pitchFamily="34" charset="0"/>
                <a:ea typeface="Verdana" panose="020B0604030504040204" pitchFamily="34" charset="0"/>
              </a:rPr>
              <a:t>: </a:t>
            </a:r>
            <a:r>
              <a:rPr lang="en-US" sz="675" dirty="0">
                <a:solidFill>
                  <a:srgbClr val="0070C0"/>
                </a:solidFill>
                <a:latin typeface="Verdana" panose="020B0604030504040204" pitchFamily="34" charset="0"/>
                <a:ea typeface="Verdana" panose="020B0604030504040204" pitchFamily="34" charset="0"/>
                <a:hlinkClick r:id="rId4"/>
              </a:rPr>
              <a:t>http://kcps.news/knox-central-high-school-news/an-appalachian-connection-in-spanish-class</a:t>
            </a:r>
            <a:endParaRPr lang="en-US" sz="675" dirty="0">
              <a:solidFill>
                <a:srgbClr val="0070C0"/>
              </a:solidFill>
              <a:latin typeface="Verdana" panose="020B0604030504040204" pitchFamily="34" charset="0"/>
              <a:ea typeface="Verdana" panose="020B0604030504040204" pitchFamily="34" charset="0"/>
            </a:endParaRPr>
          </a:p>
        </p:txBody>
      </p:sp>
      <p:sp>
        <p:nvSpPr>
          <p:cNvPr id="8" name="Title 1"/>
          <p:cNvSpPr>
            <a:spLocks noGrp="1"/>
          </p:cNvSpPr>
          <p:nvPr>
            <p:ph type="title"/>
          </p:nvPr>
        </p:nvSpPr>
        <p:spPr>
          <a:xfrm>
            <a:off x="0" y="510302"/>
            <a:ext cx="9144000" cy="620792"/>
          </a:xfrm>
        </p:spPr>
        <p:txBody>
          <a:bodyPr>
            <a:noAutofit/>
          </a:bodyPr>
          <a:lstStyle/>
          <a:p>
            <a:pPr algn="ctr"/>
            <a:r>
              <a:rPr lang="en-US" sz="4000" dirty="0" smtClean="0">
                <a:solidFill>
                  <a:srgbClr val="0D486F"/>
                </a:solidFill>
                <a:ea typeface="Verdana"/>
              </a:rPr>
              <a:t>Technical Assistance and Consultation</a:t>
            </a:r>
            <a:endParaRPr lang="en-US" sz="4000" dirty="0">
              <a:solidFill>
                <a:srgbClr val="0D486F"/>
              </a:solidFill>
              <a:ea typeface="Verdana"/>
            </a:endParaRPr>
          </a:p>
        </p:txBody>
      </p:sp>
    </p:spTree>
    <p:extLst>
      <p:ext uri="{BB962C8B-B14F-4D97-AF65-F5344CB8AC3E}">
        <p14:creationId xmlns:p14="http://schemas.microsoft.com/office/powerpoint/2010/main" val="14130655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0447">
            <a:off x="6537449" y="1137103"/>
            <a:ext cx="2258903" cy="2954704"/>
          </a:xfrm>
          <a:prstGeom prst="rect">
            <a:avLst/>
          </a:prstGeom>
          <a:ln>
            <a:solidFill>
              <a:schemeClr val="accent2"/>
            </a:solidFill>
          </a:ln>
        </p:spPr>
      </p:pic>
      <p:sp>
        <p:nvSpPr>
          <p:cNvPr id="2" name="Title 1"/>
          <p:cNvSpPr>
            <a:spLocks noGrp="1"/>
          </p:cNvSpPr>
          <p:nvPr>
            <p:ph type="title"/>
          </p:nvPr>
        </p:nvSpPr>
        <p:spPr>
          <a:xfrm>
            <a:off x="195943" y="469442"/>
            <a:ext cx="5812970" cy="712232"/>
          </a:xfrm>
        </p:spPr>
        <p:txBody>
          <a:bodyPr>
            <a:normAutofit/>
          </a:bodyPr>
          <a:lstStyle/>
          <a:p>
            <a:pPr algn="ctr"/>
            <a:r>
              <a:rPr lang="en-US" sz="4000" dirty="0">
                <a:solidFill>
                  <a:srgbClr val="0D486F"/>
                </a:solidFill>
                <a:ea typeface="Verdana"/>
              </a:rPr>
              <a:t>Resource Development</a:t>
            </a:r>
          </a:p>
        </p:txBody>
      </p:sp>
      <p:sp>
        <p:nvSpPr>
          <p:cNvPr id="3" name="Content Placeholder 2"/>
          <p:cNvSpPr>
            <a:spLocks noGrp="1"/>
          </p:cNvSpPr>
          <p:nvPr>
            <p:ph sz="half" idx="1"/>
          </p:nvPr>
        </p:nvSpPr>
        <p:spPr>
          <a:xfrm>
            <a:off x="346711" y="1629388"/>
            <a:ext cx="4278474" cy="3669312"/>
          </a:xfrm>
        </p:spPr>
        <p:txBody>
          <a:bodyPr>
            <a:noAutofit/>
          </a:bodyPr>
          <a:lstStyle/>
          <a:p>
            <a:pPr marL="0" indent="0">
              <a:buNone/>
            </a:pPr>
            <a:r>
              <a:rPr lang="en-US" sz="1350" b="1" dirty="0">
                <a:ea typeface="Verdana" panose="020B0604030504040204" pitchFamily="34" charset="0"/>
              </a:rPr>
              <a:t>Expanded Teaching Artist Roster</a:t>
            </a:r>
          </a:p>
          <a:p>
            <a:pPr>
              <a:lnSpc>
                <a:spcPct val="100000"/>
              </a:lnSpc>
            </a:pPr>
            <a:r>
              <a:rPr lang="en-US" sz="1350" dirty="0">
                <a:ea typeface="Verdana" panose="020B0604030504040204" pitchFamily="34" charset="0"/>
              </a:rPr>
              <a:t>13 new teaching artists selected and oriented to our work, including 4 from KPN service area: Sheila Herren, Rebecca Lankford, Jenn Riley, Krystle White</a:t>
            </a:r>
          </a:p>
          <a:p>
            <a:pPr>
              <a:lnSpc>
                <a:spcPct val="100000"/>
              </a:lnSpc>
            </a:pPr>
            <a:r>
              <a:rPr lang="en-US" sz="1350" dirty="0">
                <a:ea typeface="Verdana" panose="020B0604030504040204" pitchFamily="34" charset="0"/>
              </a:rPr>
              <a:t>4 new/emerging teaching artists completed mentorships with highly experienced professionals</a:t>
            </a:r>
          </a:p>
          <a:p>
            <a:pPr marL="0" indent="0">
              <a:buNone/>
            </a:pPr>
            <a:endParaRPr lang="en-US" sz="1050" b="1" dirty="0">
              <a:ea typeface="Verdana" panose="020B0604030504040204" pitchFamily="34" charset="0"/>
            </a:endParaRPr>
          </a:p>
          <a:p>
            <a:pPr marL="0" indent="0">
              <a:buNone/>
            </a:pPr>
            <a:r>
              <a:rPr lang="en-US" sz="1350" b="1" dirty="0">
                <a:ea typeface="Verdana" panose="020B0604030504040204" pitchFamily="34" charset="0"/>
              </a:rPr>
              <a:t>Commissioned Arts Integration Activity Guides</a:t>
            </a:r>
          </a:p>
          <a:p>
            <a:pPr marL="214313" indent="-214313"/>
            <a:r>
              <a:rPr lang="en-US" sz="1350" dirty="0">
                <a:ea typeface="Verdana" panose="020B0604030504040204" pitchFamily="34" charset="0"/>
              </a:rPr>
              <a:t>Developed by regional professionals</a:t>
            </a:r>
          </a:p>
          <a:p>
            <a:pPr marL="0" indent="0">
              <a:buNone/>
            </a:pPr>
            <a:endParaRPr lang="en-US" sz="1050" dirty="0">
              <a:ea typeface="Verdana" panose="020B0604030504040204" pitchFamily="34" charset="0"/>
            </a:endParaRPr>
          </a:p>
          <a:p>
            <a:pPr marL="0" indent="0">
              <a:buNone/>
            </a:pPr>
            <a:r>
              <a:rPr lang="en-US" sz="1350" b="1" dirty="0">
                <a:ea typeface="Verdana" panose="020B0604030504040204" pitchFamily="34" charset="0"/>
              </a:rPr>
              <a:t>Created Conversation Starter Flyers</a:t>
            </a:r>
          </a:p>
          <a:p>
            <a:pPr marL="0" indent="0">
              <a:buNone/>
            </a:pPr>
            <a:endParaRPr lang="en-US" sz="1050" b="1" dirty="0">
              <a:ea typeface="Verdana" panose="020B0604030504040204" pitchFamily="34" charset="0"/>
            </a:endParaRPr>
          </a:p>
          <a:p>
            <a:pPr marL="0" indent="0">
              <a:buNone/>
            </a:pPr>
            <a:r>
              <a:rPr lang="en-US" sz="1350" b="1" dirty="0">
                <a:ea typeface="Verdana" panose="020B0604030504040204" pitchFamily="34" charset="0"/>
              </a:rPr>
              <a:t>Curated Arts Integration Reading Material</a:t>
            </a:r>
          </a:p>
          <a:p>
            <a:pPr marL="0" indent="0">
              <a:buNone/>
            </a:pPr>
            <a:endParaRPr lang="en-US" sz="1350" b="1" dirty="0">
              <a:latin typeface="Verdana" panose="020B0604030504040204" pitchFamily="34" charset="0"/>
              <a:ea typeface="Verdana" panose="020B0604030504040204" pitchFamily="34" charset="0"/>
            </a:endParaRPr>
          </a:p>
          <a:p>
            <a:pPr marL="0" indent="0">
              <a:buNone/>
            </a:pPr>
            <a:endParaRPr lang="en-US" sz="1350" dirty="0">
              <a:latin typeface="Verdana" panose="020B0604030504040204" pitchFamily="34" charset="0"/>
              <a:ea typeface="Verdana" panose="020B0604030504040204" pitchFamily="34" charset="0"/>
            </a:endParaRPr>
          </a:p>
          <a:p>
            <a:pPr marL="0" indent="0">
              <a:buNone/>
            </a:pPr>
            <a:endParaRPr lang="en-US" sz="1350" dirty="0">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3"/>
          <a:stretch>
            <a:fillRect/>
          </a:stretch>
        </p:blipFill>
        <p:spPr>
          <a:xfrm rot="20520000">
            <a:off x="5114780" y="2434455"/>
            <a:ext cx="2158696" cy="2899461"/>
          </a:xfrm>
          <a:prstGeom prst="rect">
            <a:avLst/>
          </a:prstGeom>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611" y="2816950"/>
            <a:ext cx="2295770" cy="2936222"/>
          </a:xfrm>
          <a:prstGeom prst="rect">
            <a:avLst/>
          </a:prstGeom>
          <a:ln>
            <a:solidFill>
              <a:schemeClr val="tx2"/>
            </a:solidFill>
          </a:ln>
        </p:spPr>
      </p:pic>
    </p:spTree>
    <p:extLst>
      <p:ext uri="{BB962C8B-B14F-4D97-AF65-F5344CB8AC3E}">
        <p14:creationId xmlns:p14="http://schemas.microsoft.com/office/powerpoint/2010/main" val="34274914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1"/>
            <a:ext cx="9144000" cy="740229"/>
          </a:xfrm>
        </p:spPr>
        <p:txBody>
          <a:bodyPr>
            <a:noAutofit/>
          </a:bodyPr>
          <a:lstStyle/>
          <a:p>
            <a:pPr algn="ctr"/>
            <a:r>
              <a:rPr lang="en-US" sz="4800" dirty="0">
                <a:solidFill>
                  <a:srgbClr val="0D486F"/>
                </a:solidFill>
                <a:ea typeface="Verdana"/>
              </a:rPr>
              <a:t>Looking Ahead</a:t>
            </a:r>
          </a:p>
        </p:txBody>
      </p:sp>
      <p:sp>
        <p:nvSpPr>
          <p:cNvPr id="3" name="Content Placeholder 2"/>
          <p:cNvSpPr>
            <a:spLocks noGrp="1"/>
          </p:cNvSpPr>
          <p:nvPr>
            <p:ph sz="half" idx="1"/>
          </p:nvPr>
        </p:nvSpPr>
        <p:spPr>
          <a:xfrm>
            <a:off x="3682093" y="1831352"/>
            <a:ext cx="4947557" cy="3669312"/>
          </a:xfrm>
        </p:spPr>
        <p:txBody>
          <a:bodyPr>
            <a:noAutofit/>
          </a:bodyPr>
          <a:lstStyle/>
          <a:p>
            <a:pPr marL="0" indent="0">
              <a:buNone/>
            </a:pPr>
            <a:r>
              <a:rPr lang="en-US" sz="1500" b="1" dirty="0">
                <a:ea typeface="Verdana" panose="020B0604030504040204" pitchFamily="34" charset="0"/>
              </a:rPr>
              <a:t>High Quality Professional Development</a:t>
            </a:r>
          </a:p>
          <a:p>
            <a:r>
              <a:rPr lang="en-US" sz="1500" dirty="0">
                <a:ea typeface="Verdana" panose="020B0604030504040204" pitchFamily="34" charset="0"/>
              </a:rPr>
              <a:t>Trauma Informed Education and the Arts</a:t>
            </a:r>
          </a:p>
          <a:p>
            <a:r>
              <a:rPr lang="en-US" sz="1500" dirty="0">
                <a:ea typeface="Verdana" panose="020B0604030504040204" pitchFamily="34" charset="0"/>
              </a:rPr>
              <a:t>Math + Arts</a:t>
            </a:r>
          </a:p>
          <a:p>
            <a:r>
              <a:rPr lang="en-US" sz="1500" dirty="0">
                <a:ea typeface="Verdana" panose="020B0604030504040204" pitchFamily="34" charset="0"/>
              </a:rPr>
              <a:t>Developing Early Literacy Skills with Drama</a:t>
            </a:r>
          </a:p>
          <a:p>
            <a:endParaRPr lang="en-US" sz="1200" b="1" dirty="0">
              <a:ea typeface="Verdana" panose="020B0604030504040204" pitchFamily="34" charset="0"/>
            </a:endParaRPr>
          </a:p>
          <a:p>
            <a:pPr marL="0" indent="0">
              <a:buNone/>
            </a:pPr>
            <a:r>
              <a:rPr lang="en-US" sz="1500" b="1" dirty="0">
                <a:ea typeface="Verdana" panose="020B0604030504040204" pitchFamily="34" charset="0"/>
              </a:rPr>
              <a:t>Stronger Working Relationships</a:t>
            </a:r>
          </a:p>
          <a:p>
            <a:pPr marL="214313" indent="-214313"/>
            <a:r>
              <a:rPr lang="en-US" sz="1500" dirty="0">
                <a:ea typeface="Verdana" panose="020B0604030504040204" pitchFamily="34" charset="0"/>
              </a:rPr>
              <a:t>Increase Arts Team presence in KPN offices and schools</a:t>
            </a:r>
          </a:p>
          <a:p>
            <a:pPr marL="214313" indent="-214313"/>
            <a:r>
              <a:rPr lang="en-US" sz="1500" dirty="0">
                <a:ea typeface="Verdana" panose="020B0604030504040204" pitchFamily="34" charset="0"/>
              </a:rPr>
              <a:t>Collaborate and strategize for high impact programming and sustainability</a:t>
            </a:r>
          </a:p>
          <a:p>
            <a:pPr marL="0" indent="0">
              <a:buNone/>
            </a:pPr>
            <a:endParaRPr lang="en-US" sz="1200" dirty="0">
              <a:ea typeface="Verdana" panose="020B0604030504040204" pitchFamily="34" charset="0"/>
            </a:endParaRPr>
          </a:p>
          <a:p>
            <a:pPr marL="0" indent="0">
              <a:buNone/>
            </a:pPr>
            <a:r>
              <a:rPr lang="en-US" sz="1500" b="1" dirty="0">
                <a:ea typeface="Verdana" panose="020B0604030504040204" pitchFamily="34" charset="0"/>
              </a:rPr>
              <a:t>Braiding Integrated Strategies</a:t>
            </a:r>
          </a:p>
          <a:p>
            <a:r>
              <a:rPr lang="en-US" sz="1500" dirty="0">
                <a:ea typeface="Verdana" panose="020B0604030504040204" pitchFamily="34" charset="0"/>
              </a:rPr>
              <a:t>2020 emphasis on Family Engagement</a:t>
            </a:r>
          </a:p>
          <a:p>
            <a:endParaRPr lang="en-US" sz="1500" dirty="0">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72" y="1831352"/>
            <a:ext cx="2523475" cy="3364633"/>
          </a:xfrm>
          <a:prstGeom prst="rect">
            <a:avLst/>
          </a:prstGeom>
        </p:spPr>
      </p:pic>
    </p:spTree>
    <p:extLst>
      <p:ext uri="{BB962C8B-B14F-4D97-AF65-F5344CB8AC3E}">
        <p14:creationId xmlns:p14="http://schemas.microsoft.com/office/powerpoint/2010/main" val="26164772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209949"/>
            <a:ext cx="5829300" cy="1244237"/>
          </a:xfrm>
        </p:spPr>
        <p:txBody>
          <a:bodyPr>
            <a:noAutofit/>
          </a:bodyPr>
          <a:lstStyle/>
          <a:p>
            <a:r>
              <a:rPr lang="en-US" b="1" dirty="0">
                <a:solidFill>
                  <a:srgbClr val="B04527"/>
                </a:solidFill>
                <a:latin typeface="Cambria" panose="02040503050406030204" pitchFamily="18" charset="0"/>
              </a:rPr>
              <a:t>Exercise </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8: </a:t>
            </a:r>
          </a:p>
        </p:txBody>
      </p:sp>
      <p:sp>
        <p:nvSpPr>
          <p:cNvPr id="4" name="Subtitle 3"/>
          <p:cNvSpPr>
            <a:spLocks noGrp="1"/>
          </p:cNvSpPr>
          <p:nvPr>
            <p:ph type="subTitle" idx="1"/>
          </p:nvPr>
        </p:nvSpPr>
        <p:spPr>
          <a:xfrm>
            <a:off x="2171700" y="2771638"/>
            <a:ext cx="4800600" cy="2750039"/>
          </a:xfrm>
        </p:spPr>
        <p:txBody>
          <a:bodyPr vert="horz" lIns="68580" tIns="34290" rIns="68580" bIns="34290" rtlCol="0" anchor="t">
            <a:normAutofit/>
          </a:bodyPr>
          <a:lstStyle/>
          <a:p>
            <a:r>
              <a:rPr lang="en-US" sz="2700" i="1" dirty="0">
                <a:cs typeface="Calibri"/>
              </a:rPr>
              <a:t>Number and percent of children who participate in at least 60 minutes of moderate to vigorous physical activity daily.</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34" y="5932357"/>
            <a:ext cx="1019175" cy="666750"/>
          </a:xfrm>
          <a:prstGeom prst="rect">
            <a:avLst/>
          </a:prstGeom>
        </p:spPr>
      </p:pic>
    </p:spTree>
    <p:extLst>
      <p:ext uri="{BB962C8B-B14F-4D97-AF65-F5344CB8AC3E}">
        <p14:creationId xmlns:p14="http://schemas.microsoft.com/office/powerpoint/2010/main" val="21995501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Academics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4A</a:t>
            </a: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r>
              <a:rPr lang="en-US" i="1" dirty="0"/>
              <a:t>Number and percent of students at or above grade level according to state math and </a:t>
            </a:r>
            <a:r>
              <a:rPr lang="en-US" b="1" i="1" dirty="0">
                <a:solidFill>
                  <a:schemeClr val="tx2">
                    <a:lumMod val="50000"/>
                  </a:schemeClr>
                </a:solidFill>
              </a:rPr>
              <a:t>English language arts</a:t>
            </a:r>
            <a:r>
              <a:rPr lang="en-US" i="1" dirty="0"/>
              <a:t> assessments in at least the grades required by the ESEA (3rd-8th and once in high school) </a:t>
            </a:r>
            <a:endParaRPr lang="en-US" b="1" i="1" dirty="0">
              <a:cs typeface="Calibri"/>
            </a:endParaRP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21388732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B04527"/>
                </a:solidFill>
                <a:latin typeface="Cambria" panose="02040503050406030204" pitchFamily="18" charset="0"/>
                <a:cs typeface="Calibri"/>
              </a:rPr>
              <a:t>Increase and target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613140" y="2038147"/>
            <a:ext cx="1981919" cy="3947234"/>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latin typeface="Arial Black"/>
                <a:cs typeface="Calibri"/>
              </a:rPr>
              <a:t>Exercise</a:t>
            </a:r>
          </a:p>
          <a:p>
            <a:endParaRPr lang="en-US" u="sng" dirty="0">
              <a:latin typeface="Arial Black"/>
              <a:cs typeface="Calibri"/>
            </a:endParaRPr>
          </a:p>
          <a:p>
            <a:r>
              <a:rPr lang="en-US" u="sng" dirty="0">
                <a:latin typeface="Arial Black"/>
                <a:cs typeface="Calibri"/>
              </a:rPr>
              <a:t>2018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25.3% (+3.1)</a:t>
            </a:r>
          </a:p>
          <a:p>
            <a:endParaRPr lang="en-US" dirty="0">
              <a:latin typeface="Arial Black"/>
              <a:cs typeface="Calibri"/>
            </a:endParaRPr>
          </a:p>
          <a:p>
            <a:r>
              <a:rPr lang="en-US" u="sng" dirty="0">
                <a:latin typeface="Arial Black"/>
                <a:cs typeface="Calibri"/>
              </a:rPr>
              <a:t>2019 actual:</a:t>
            </a:r>
            <a:r>
              <a:rPr lang="en-US" dirty="0">
                <a:solidFill>
                  <a:srgbClr val="C00000"/>
                </a:solidFill>
                <a:latin typeface="Arial Black"/>
                <a:cs typeface="Calibri"/>
              </a:rPr>
              <a:t> </a:t>
            </a:r>
          </a:p>
          <a:p>
            <a:r>
              <a:rPr lang="en-US" dirty="0">
                <a:solidFill>
                  <a:srgbClr val="C00000"/>
                </a:solidFill>
                <a:latin typeface="Arial Black"/>
                <a:cs typeface="Calibri"/>
              </a:rPr>
              <a:t>26.7% (+1.4)</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2019 target:</a:t>
            </a:r>
          </a:p>
          <a:p>
            <a:r>
              <a:rPr lang="en-US" dirty="0">
                <a:solidFill>
                  <a:srgbClr val="C00000"/>
                </a:solidFill>
                <a:latin typeface="Arial Black"/>
                <a:cs typeface="Calibri"/>
              </a:rPr>
              <a:t>23.9%</a:t>
            </a:r>
          </a:p>
          <a:p>
            <a:endParaRPr lang="en-US" dirty="0">
              <a:solidFill>
                <a:srgbClr val="C00000"/>
              </a:solidFill>
              <a:latin typeface="Arial Black"/>
              <a:cs typeface="Calibri"/>
            </a:endParaRPr>
          </a:p>
          <a:p>
            <a:r>
              <a:rPr lang="en-US" u="sng" dirty="0">
                <a:latin typeface="Arial Black"/>
                <a:cs typeface="Calibri"/>
              </a:rPr>
              <a:t>2020 target:</a:t>
            </a:r>
          </a:p>
          <a:p>
            <a:r>
              <a:rPr lang="en-US" dirty="0">
                <a:solidFill>
                  <a:srgbClr val="C00000"/>
                </a:solidFill>
                <a:latin typeface="Arial Black"/>
                <a:cs typeface="Calibri"/>
              </a:rPr>
              <a:t>24%</a:t>
            </a:r>
          </a:p>
          <a:p>
            <a:endParaRPr lang="en-US" dirty="0">
              <a:solidFill>
                <a:srgbClr val="C00000"/>
              </a:solidFill>
              <a:latin typeface="Arial Black"/>
              <a:cs typeface="Calibri"/>
            </a:endParaRPr>
          </a:p>
        </p:txBody>
      </p:sp>
      <p:pic>
        <p:nvPicPr>
          <p:cNvPr id="10" name="Content Placeholder 3">
            <a:extLst>
              <a:ext uri="{FF2B5EF4-FFF2-40B4-BE49-F238E27FC236}">
                <a16:creationId xmlns:a16="http://schemas.microsoft.com/office/drawing/2014/main" id="{35CEE4D1-6088-4524-8BE1-F1B648DB9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92" y="2155373"/>
            <a:ext cx="1337216" cy="3394472"/>
          </a:xfrm>
          <a:prstGeom prst="rect">
            <a:avLst/>
          </a:prstGeom>
        </p:spPr>
      </p:pic>
    </p:spTree>
    <p:extLst>
      <p:ext uri="{BB962C8B-B14F-4D97-AF65-F5344CB8AC3E}">
        <p14:creationId xmlns:p14="http://schemas.microsoft.com/office/powerpoint/2010/main" val="16966435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275" y="5913168"/>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B04527"/>
                </a:solidFill>
                <a:latin typeface="Cambria" panose="02040503050406030204" pitchFamily="18" charset="0"/>
              </a:rPr>
              <a:t>Visually…</a:t>
            </a:r>
            <a:endParaRPr lang="en-US" b="1" dirty="0">
              <a:solidFill>
                <a:srgbClr val="B04527"/>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152744" y="1975247"/>
            <a:ext cx="8781706" cy="3222325"/>
          </a:xfrm>
          <a:prstGeom prst="rect">
            <a:avLst/>
          </a:prstGeom>
        </p:spPr>
      </p:pic>
    </p:spTree>
    <p:extLst>
      <p:ext uri="{BB962C8B-B14F-4D97-AF65-F5344CB8AC3E}">
        <p14:creationId xmlns:p14="http://schemas.microsoft.com/office/powerpoint/2010/main" val="31220300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945697"/>
            <a:ext cx="8976067" cy="4804001"/>
          </a:xfrm>
        </p:spPr>
      </p:pic>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571" y="6000750"/>
            <a:ext cx="960936" cy="628650"/>
          </a:xfrm>
          <a:prstGeom prst="rect">
            <a:avLst/>
          </a:prstGeom>
        </p:spPr>
      </p:pic>
    </p:spTree>
    <p:extLst>
      <p:ext uri="{BB962C8B-B14F-4D97-AF65-F5344CB8AC3E}">
        <p14:creationId xmlns:p14="http://schemas.microsoft.com/office/powerpoint/2010/main" val="11576172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4979" y="589445"/>
            <a:ext cx="7862207" cy="1244237"/>
          </a:xfrm>
        </p:spPr>
        <p:txBody>
          <a:bodyPr>
            <a:noAutofit/>
          </a:bodyPr>
          <a:lstStyle/>
          <a:p>
            <a:r>
              <a:rPr lang="en-US" b="1" dirty="0">
                <a:solidFill>
                  <a:srgbClr val="B04527"/>
                </a:solidFill>
                <a:latin typeface="Cambria" panose="02040503050406030204" pitchFamily="18" charset="0"/>
              </a:rPr>
              <a:t>Eating Fruits &amp; Veggies </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9: </a:t>
            </a:r>
          </a:p>
        </p:txBody>
      </p:sp>
      <p:sp>
        <p:nvSpPr>
          <p:cNvPr id="4" name="Subtitle 3"/>
          <p:cNvSpPr>
            <a:spLocks noGrp="1"/>
          </p:cNvSpPr>
          <p:nvPr>
            <p:ph type="subTitle" idx="1"/>
          </p:nvPr>
        </p:nvSpPr>
        <p:spPr>
          <a:xfrm>
            <a:off x="2171700" y="2564758"/>
            <a:ext cx="4800600" cy="2458898"/>
          </a:xfrm>
        </p:spPr>
        <p:txBody>
          <a:bodyPr vert="horz" lIns="68580" tIns="34290" rIns="68580" bIns="34290" rtlCol="0" anchor="t">
            <a:normAutofit/>
          </a:bodyPr>
          <a:lstStyle/>
          <a:p>
            <a:r>
              <a:rPr lang="en-US" sz="3000" i="1" dirty="0">
                <a:cs typeface="Calibri"/>
              </a:rPr>
              <a:t>Number and percent of children who consume 5 or more servings of fruits and vegetables daily.</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76" y="5855051"/>
            <a:ext cx="1019175" cy="666750"/>
          </a:xfrm>
          <a:prstGeom prst="rect">
            <a:avLst/>
          </a:prstGeom>
        </p:spPr>
      </p:pic>
    </p:spTree>
    <p:extLst>
      <p:ext uri="{BB962C8B-B14F-4D97-AF65-F5344CB8AC3E}">
        <p14:creationId xmlns:p14="http://schemas.microsoft.com/office/powerpoint/2010/main" val="1110043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B04527"/>
                </a:solidFill>
                <a:latin typeface="Cambria" panose="02040503050406030204" pitchFamily="18" charset="0"/>
                <a:cs typeface="Calibri"/>
              </a:rPr>
              <a:t>Increase; target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613140" y="2136118"/>
            <a:ext cx="1981919" cy="3947234"/>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latin typeface="Arial Black"/>
                <a:cs typeface="Calibri"/>
              </a:rPr>
              <a:t>Fruit/Veg.</a:t>
            </a:r>
            <a:endParaRPr lang="en-US" sz="1350" dirty="0"/>
          </a:p>
          <a:p>
            <a:endParaRPr lang="en-US" u="sng" dirty="0">
              <a:latin typeface="Arial Black"/>
              <a:cs typeface="Calibri"/>
            </a:endParaRPr>
          </a:p>
          <a:p>
            <a:r>
              <a:rPr lang="en-US" u="sng" dirty="0">
                <a:latin typeface="Arial Black"/>
                <a:cs typeface="Calibri"/>
              </a:rPr>
              <a:t>2018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18.5% (-1.4%)</a:t>
            </a:r>
          </a:p>
          <a:p>
            <a:endParaRPr lang="en-US" dirty="0">
              <a:latin typeface="Arial Black"/>
              <a:cs typeface="Calibri"/>
            </a:endParaRPr>
          </a:p>
          <a:p>
            <a:r>
              <a:rPr lang="en-US" u="sng" dirty="0">
                <a:latin typeface="Arial Black"/>
                <a:cs typeface="Calibri"/>
              </a:rPr>
              <a:t>2019 actual:</a:t>
            </a:r>
            <a:r>
              <a:rPr lang="en-US" dirty="0">
                <a:solidFill>
                  <a:srgbClr val="C00000"/>
                </a:solidFill>
                <a:latin typeface="Arial Black"/>
                <a:cs typeface="Calibri"/>
              </a:rPr>
              <a:t> </a:t>
            </a:r>
          </a:p>
          <a:p>
            <a:r>
              <a:rPr lang="en-US" dirty="0">
                <a:solidFill>
                  <a:srgbClr val="C00000"/>
                </a:solidFill>
                <a:latin typeface="Arial Black"/>
                <a:cs typeface="Calibri"/>
              </a:rPr>
              <a:t>22.4% (+3.9)</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2019 target:</a:t>
            </a:r>
          </a:p>
          <a:p>
            <a:r>
              <a:rPr lang="en-US" dirty="0">
                <a:solidFill>
                  <a:srgbClr val="C00000"/>
                </a:solidFill>
                <a:latin typeface="Arial Black"/>
                <a:cs typeface="Calibri"/>
              </a:rPr>
              <a:t>21.5%</a:t>
            </a:r>
          </a:p>
          <a:p>
            <a:endParaRPr lang="en-US" dirty="0">
              <a:solidFill>
                <a:srgbClr val="C00000"/>
              </a:solidFill>
              <a:latin typeface="Arial Black"/>
              <a:cs typeface="Calibri"/>
            </a:endParaRPr>
          </a:p>
          <a:p>
            <a:r>
              <a:rPr lang="en-US" u="sng" dirty="0">
                <a:latin typeface="Arial Black"/>
                <a:cs typeface="Calibri"/>
              </a:rPr>
              <a:t>2020 target:</a:t>
            </a:r>
          </a:p>
          <a:p>
            <a:r>
              <a:rPr lang="en-US" dirty="0">
                <a:solidFill>
                  <a:srgbClr val="C00000"/>
                </a:solidFill>
                <a:latin typeface="Arial Black"/>
                <a:cs typeface="Calibri"/>
              </a:rPr>
              <a:t>21.6%</a:t>
            </a:r>
          </a:p>
          <a:p>
            <a:endParaRPr lang="en-US" dirty="0">
              <a:solidFill>
                <a:srgbClr val="C00000"/>
              </a:solidFill>
              <a:latin typeface="Arial Black"/>
              <a:cs typeface="Calibri"/>
            </a:endParaRPr>
          </a:p>
        </p:txBody>
      </p:sp>
      <p:pic>
        <p:nvPicPr>
          <p:cNvPr id="7" name="Content Placeholder 3">
            <a:extLst>
              <a:ext uri="{FF2B5EF4-FFF2-40B4-BE49-F238E27FC236}">
                <a16:creationId xmlns:a16="http://schemas.microsoft.com/office/drawing/2014/main" id="{35CEE4D1-6088-4524-8BE1-F1B648DB9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278" y="2217761"/>
            <a:ext cx="1337216" cy="3394472"/>
          </a:xfrm>
          <a:prstGeom prst="rect">
            <a:avLst/>
          </a:prstGeom>
        </p:spPr>
      </p:pic>
    </p:spTree>
    <p:extLst>
      <p:ext uri="{BB962C8B-B14F-4D97-AF65-F5344CB8AC3E}">
        <p14:creationId xmlns:p14="http://schemas.microsoft.com/office/powerpoint/2010/main" val="25524261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991" y="5892896"/>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B04527"/>
                </a:solidFill>
                <a:latin typeface="Cambria" panose="02040503050406030204" pitchFamily="18" charset="0"/>
              </a:rPr>
              <a:t>Visually…</a:t>
            </a:r>
            <a:endParaRPr lang="en-US" b="1" dirty="0">
              <a:solidFill>
                <a:srgbClr val="B04527"/>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301690" y="2225278"/>
            <a:ext cx="7892192" cy="2622947"/>
          </a:xfrm>
          <a:prstGeom prst="rect">
            <a:avLst/>
          </a:prstGeom>
        </p:spPr>
      </p:pic>
    </p:spTree>
    <p:extLst>
      <p:ext uri="{BB962C8B-B14F-4D97-AF65-F5344CB8AC3E}">
        <p14:creationId xmlns:p14="http://schemas.microsoft.com/office/powerpoint/2010/main" val="4913924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869"/>
            <a:ext cx="9104802" cy="5012681"/>
          </a:xfrm>
          <a:prstGeom prst="rect">
            <a:avLst/>
          </a:prstGeom>
        </p:spPr>
      </p:pic>
    </p:spTree>
    <p:extLst>
      <p:ext uri="{BB962C8B-B14F-4D97-AF65-F5344CB8AC3E}">
        <p14:creationId xmlns:p14="http://schemas.microsoft.com/office/powerpoint/2010/main" val="30858790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5812121" y="2702719"/>
            <a:ext cx="2499122" cy="3026569"/>
          </a:xfrm>
        </p:spPr>
        <p:txBody>
          <a:bodyPr>
            <a:normAutofit fontScale="92500"/>
          </a:bodyPr>
          <a:lstStyle/>
          <a:p>
            <a:pPr>
              <a:buClrTx/>
              <a:buFont typeface="Wingdings" panose="05000000000000000000" pitchFamily="2" charset="2"/>
              <a:buChar char="v"/>
            </a:pPr>
            <a:r>
              <a:rPr lang="en-US" sz="1100" b="1" dirty="0"/>
              <a:t>Continue to implement Café O Yeas</a:t>
            </a:r>
          </a:p>
          <a:p>
            <a:pPr>
              <a:buClrTx/>
              <a:buFont typeface="Wingdings" panose="05000000000000000000" pitchFamily="2" charset="2"/>
              <a:buChar char="v"/>
            </a:pPr>
            <a:r>
              <a:rPr lang="en-US" sz="1100" b="1" dirty="0"/>
              <a:t>Fresh Fruit Fridays</a:t>
            </a:r>
          </a:p>
          <a:p>
            <a:pPr>
              <a:buClrTx/>
              <a:buFont typeface="Wingdings" panose="05000000000000000000" pitchFamily="2" charset="2"/>
              <a:buChar char="v"/>
            </a:pPr>
            <a:r>
              <a:rPr lang="en-US" sz="1100" b="1" dirty="0"/>
              <a:t>Books and Bites</a:t>
            </a:r>
          </a:p>
          <a:p>
            <a:pPr>
              <a:buClrTx/>
              <a:buFont typeface="Wingdings" panose="05000000000000000000" pitchFamily="2" charset="2"/>
              <a:buChar char="v"/>
            </a:pPr>
            <a:r>
              <a:rPr lang="en-US" sz="1100" b="1" dirty="0"/>
              <a:t>Zumba classes after school</a:t>
            </a:r>
          </a:p>
          <a:p>
            <a:pPr>
              <a:buClrTx/>
              <a:buFont typeface="Wingdings" panose="05000000000000000000" pitchFamily="2" charset="2"/>
              <a:buChar char="v"/>
            </a:pPr>
            <a:r>
              <a:rPr lang="en-US" sz="1100" b="1" dirty="0"/>
              <a:t>Climbing Wall in PE</a:t>
            </a:r>
          </a:p>
          <a:p>
            <a:pPr>
              <a:buClrTx/>
              <a:buFont typeface="Wingdings" panose="05000000000000000000" pitchFamily="2" charset="2"/>
              <a:buChar char="v"/>
            </a:pPr>
            <a:r>
              <a:rPr lang="en-US" sz="1100" b="1" dirty="0"/>
              <a:t>Tai Chi classes </a:t>
            </a:r>
          </a:p>
          <a:p>
            <a:pPr>
              <a:buClrTx/>
              <a:buFont typeface="Wingdings" panose="05000000000000000000" pitchFamily="2" charset="2"/>
              <a:buChar char="v"/>
            </a:pPr>
            <a:r>
              <a:rPr lang="en-US" sz="1100" b="1" dirty="0"/>
              <a:t>Smoothie Snacks after school</a:t>
            </a:r>
          </a:p>
          <a:p>
            <a:pPr>
              <a:buClrTx/>
              <a:buFont typeface="Wingdings" panose="05000000000000000000" pitchFamily="2" charset="2"/>
              <a:buChar char="v"/>
            </a:pPr>
            <a:r>
              <a:rPr lang="en-US" sz="1100" b="1" dirty="0"/>
              <a:t>Snap Ed nutrition cooking classes</a:t>
            </a:r>
          </a:p>
          <a:p>
            <a:pPr>
              <a:buClrTx/>
              <a:buFont typeface="Wingdings" panose="05000000000000000000" pitchFamily="2" charset="2"/>
              <a:buChar char="v"/>
            </a:pPr>
            <a:r>
              <a:rPr lang="en-US" sz="1100" b="1" dirty="0"/>
              <a:t>Fitness Stations with goal setting in PE</a:t>
            </a:r>
          </a:p>
          <a:p>
            <a:pPr>
              <a:buClrTx/>
              <a:buFont typeface="Wingdings" panose="05000000000000000000" pitchFamily="2" charset="2"/>
              <a:buChar char="v"/>
            </a:pPr>
            <a:r>
              <a:rPr lang="en-US" sz="1100" b="1" dirty="0"/>
              <a:t>Gopher Beats</a:t>
            </a:r>
          </a:p>
          <a:p>
            <a:pPr>
              <a:buClrTx/>
              <a:buFont typeface="Wingdings" panose="05000000000000000000" pitchFamily="2" charset="2"/>
              <a:buChar char="v"/>
            </a:pPr>
            <a:r>
              <a:rPr lang="en-US" sz="1100" b="1" dirty="0"/>
              <a:t>Yoga Clubs</a:t>
            </a:r>
          </a:p>
          <a:p>
            <a:pPr>
              <a:buClrTx/>
              <a:buFont typeface="Wingdings" panose="05000000000000000000" pitchFamily="2" charset="2"/>
              <a:buChar char="v"/>
            </a:pPr>
            <a:r>
              <a:rPr lang="en-US" sz="1100" b="1" dirty="0"/>
              <a:t>Virtual programming-videos of stretching, yoga and café O Yeas</a:t>
            </a:r>
          </a:p>
          <a:p>
            <a:pPr>
              <a:buFont typeface="Wingdings" panose="05000000000000000000" pitchFamily="2" charset="2"/>
              <a:buChar char="v"/>
            </a:pPr>
            <a:endParaRPr lang="en-US" sz="900" b="1" dirty="0"/>
          </a:p>
          <a:p>
            <a:pPr marL="0" indent="0">
              <a:buNone/>
            </a:pPr>
            <a:endParaRPr lang="en-US" sz="900" b="1" dirty="0"/>
          </a:p>
        </p:txBody>
      </p:sp>
      <p:sp>
        <p:nvSpPr>
          <p:cNvPr id="5" name="Text Placeholder 4"/>
          <p:cNvSpPr>
            <a:spLocks noGrp="1"/>
          </p:cNvSpPr>
          <p:nvPr>
            <p:ph type="body" sz="quarter" idx="4294967295"/>
          </p:nvPr>
        </p:nvSpPr>
        <p:spPr>
          <a:xfrm>
            <a:off x="5631826" y="2202486"/>
            <a:ext cx="3103959" cy="342900"/>
          </a:xfrm>
          <a:solidFill>
            <a:srgbClr val="0D486F"/>
          </a:solidFill>
          <a:effectLst>
            <a:outerShdw blurRad="76200" dir="18900000" sy="23000" kx="-1200000" algn="bl" rotWithShape="0">
              <a:prstClr val="black">
                <a:alpha val="20000"/>
              </a:prstClr>
            </a:outerShdw>
          </a:effectLst>
        </p:spPr>
        <p:txBody>
          <a:bodyPr>
            <a:normAutofit fontScale="62500" lnSpcReduction="20000"/>
          </a:bodyPr>
          <a:lstStyle/>
          <a:p>
            <a:pPr algn="ctr"/>
            <a:r>
              <a:rPr lang="en-US" dirty="0" smtClean="0">
                <a:solidFill>
                  <a:schemeClr val="bg1"/>
                </a:solidFill>
              </a:rPr>
              <a:t>Years 4 and 5</a:t>
            </a:r>
            <a:endParaRPr lang="en-US" dirty="0">
              <a:solidFill>
                <a:schemeClr val="bg1"/>
              </a:solidFill>
            </a:endParaRPr>
          </a:p>
        </p:txBody>
      </p:sp>
      <p:sp>
        <p:nvSpPr>
          <p:cNvPr id="4" name="Content Placeholder 3"/>
          <p:cNvSpPr>
            <a:spLocks noGrp="1"/>
          </p:cNvSpPr>
          <p:nvPr>
            <p:ph sz="half" idx="4294967295"/>
          </p:nvPr>
        </p:nvSpPr>
        <p:spPr>
          <a:xfrm>
            <a:off x="555172" y="2662238"/>
            <a:ext cx="3089672" cy="2976563"/>
          </a:xfrm>
        </p:spPr>
        <p:txBody>
          <a:bodyPr>
            <a:normAutofit lnSpcReduction="10000"/>
          </a:bodyPr>
          <a:lstStyle/>
          <a:p>
            <a:pPr>
              <a:buClr>
                <a:schemeClr val="tx1"/>
              </a:buClr>
              <a:buFont typeface="Wingdings" panose="05000000000000000000" pitchFamily="2" charset="2"/>
              <a:buChar char="v"/>
            </a:pPr>
            <a:r>
              <a:rPr lang="en-US" sz="1200" b="1" dirty="0"/>
              <a:t>Get Movin’ with Operation UNITE</a:t>
            </a:r>
          </a:p>
          <a:p>
            <a:pPr>
              <a:buClr>
                <a:schemeClr val="tx1"/>
              </a:buClr>
              <a:buFont typeface="Wingdings" panose="05000000000000000000" pitchFamily="2" charset="2"/>
              <a:buChar char="v"/>
            </a:pPr>
            <a:r>
              <a:rPr lang="en-US" sz="1200" b="1" dirty="0"/>
              <a:t>Café O Yeas</a:t>
            </a:r>
          </a:p>
          <a:p>
            <a:pPr>
              <a:buClr>
                <a:schemeClr val="tx1"/>
              </a:buClr>
              <a:buFont typeface="Wingdings" panose="05000000000000000000" pitchFamily="2" charset="2"/>
              <a:buChar char="v"/>
            </a:pPr>
            <a:r>
              <a:rPr lang="en-US" sz="1200" b="1" dirty="0"/>
              <a:t>Yoga classes</a:t>
            </a:r>
          </a:p>
          <a:p>
            <a:pPr>
              <a:buClr>
                <a:schemeClr val="tx1"/>
              </a:buClr>
              <a:buFont typeface="Wingdings" panose="05000000000000000000" pitchFamily="2" charset="2"/>
              <a:buChar char="v"/>
            </a:pPr>
            <a:r>
              <a:rPr lang="en-US" sz="1200" b="1" dirty="0"/>
              <a:t>Morning Walking club</a:t>
            </a:r>
          </a:p>
          <a:p>
            <a:pPr>
              <a:buClr>
                <a:schemeClr val="tx1"/>
              </a:buClr>
              <a:buFont typeface="Wingdings" panose="05000000000000000000" pitchFamily="2" charset="2"/>
              <a:buChar char="v"/>
            </a:pPr>
            <a:r>
              <a:rPr lang="en-US" sz="1200" b="1" dirty="0"/>
              <a:t>Snap Ed Nutrition classes</a:t>
            </a:r>
          </a:p>
          <a:p>
            <a:pPr>
              <a:buClr>
                <a:schemeClr val="tx1"/>
              </a:buClr>
              <a:buFont typeface="Wingdings" panose="05000000000000000000" pitchFamily="2" charset="2"/>
              <a:buChar char="v"/>
            </a:pPr>
            <a:r>
              <a:rPr lang="en-US" sz="1200" b="1" dirty="0"/>
              <a:t>New Fruit in the lunchroom tasting stations</a:t>
            </a:r>
          </a:p>
          <a:p>
            <a:pPr>
              <a:buClr>
                <a:schemeClr val="tx1"/>
              </a:buClr>
              <a:buFont typeface="Wingdings" panose="05000000000000000000" pitchFamily="2" charset="2"/>
              <a:buChar char="v"/>
            </a:pPr>
            <a:r>
              <a:rPr lang="en-US" sz="1200" b="1" dirty="0"/>
              <a:t>Attendance Fu</a:t>
            </a:r>
          </a:p>
          <a:p>
            <a:pPr>
              <a:buClr>
                <a:schemeClr val="tx1"/>
              </a:buClr>
              <a:buFont typeface="Wingdings" panose="05000000000000000000" pitchFamily="2" charset="2"/>
              <a:buChar char="v"/>
            </a:pPr>
            <a:r>
              <a:rPr lang="en-US" sz="1200" b="1" dirty="0"/>
              <a:t>Successful School Wellness Councils for CMS, LC, KCHS, Bville, KCMS</a:t>
            </a:r>
          </a:p>
          <a:p>
            <a:pPr>
              <a:buClr>
                <a:schemeClr val="tx1"/>
              </a:buClr>
              <a:buFont typeface="Wingdings" panose="05000000000000000000" pitchFamily="2" charset="2"/>
              <a:buChar char="v"/>
            </a:pPr>
            <a:r>
              <a:rPr lang="en-US" sz="1200" b="1" dirty="0"/>
              <a:t>Cooking Camps</a:t>
            </a:r>
          </a:p>
          <a:p>
            <a:pPr>
              <a:buClr>
                <a:schemeClr val="tx1"/>
              </a:buClr>
              <a:buFont typeface="Wingdings" panose="05000000000000000000" pitchFamily="2" charset="2"/>
              <a:buChar char="v"/>
            </a:pPr>
            <a:r>
              <a:rPr lang="en-US" sz="1200" b="1" dirty="0"/>
              <a:t>Gopher Beats</a:t>
            </a:r>
          </a:p>
          <a:p>
            <a:pPr>
              <a:buClr>
                <a:schemeClr val="tx1"/>
              </a:buClr>
              <a:buFont typeface="Wingdings" panose="05000000000000000000" pitchFamily="2" charset="2"/>
              <a:buChar char="v"/>
            </a:pPr>
            <a:r>
              <a:rPr lang="en-US" sz="1200" b="1" dirty="0"/>
              <a:t>Kin Ball team building in PE</a:t>
            </a:r>
          </a:p>
          <a:p>
            <a:endParaRPr lang="en-US" dirty="0"/>
          </a:p>
        </p:txBody>
      </p:sp>
      <p:sp>
        <p:nvSpPr>
          <p:cNvPr id="3" name="Text Placeholder 2"/>
          <p:cNvSpPr>
            <a:spLocks noGrp="1"/>
          </p:cNvSpPr>
          <p:nvPr>
            <p:ph type="body" idx="4294967295"/>
          </p:nvPr>
        </p:nvSpPr>
        <p:spPr>
          <a:xfrm>
            <a:off x="555172" y="2202486"/>
            <a:ext cx="3332560" cy="348854"/>
          </a:xfrm>
          <a:solidFill>
            <a:srgbClr val="0D486F"/>
          </a:solidFill>
          <a:effectLst>
            <a:outerShdw blurRad="76200" dir="18900000" sy="23000" kx="-1200000" algn="bl" rotWithShape="0">
              <a:prstClr val="black">
                <a:alpha val="20000"/>
              </a:prstClr>
            </a:outerShdw>
          </a:effectLst>
        </p:spPr>
        <p:txBody>
          <a:bodyPr>
            <a:normAutofit fontScale="62500" lnSpcReduction="20000"/>
          </a:bodyPr>
          <a:lstStyle/>
          <a:p>
            <a:pPr algn="ctr"/>
            <a:r>
              <a:rPr lang="en-US" dirty="0" smtClean="0">
                <a:solidFill>
                  <a:schemeClr val="bg1"/>
                </a:solidFill>
              </a:rPr>
              <a:t>Years 1, 2, and 3</a:t>
            </a:r>
            <a:endParaRPr lang="en-US" dirty="0">
              <a:solidFill>
                <a:schemeClr val="bg1"/>
              </a:solidFill>
            </a:endParaRPr>
          </a:p>
        </p:txBody>
      </p:sp>
      <p:sp>
        <p:nvSpPr>
          <p:cNvPr id="2" name="Title 1"/>
          <p:cNvSpPr>
            <a:spLocks noGrp="1"/>
          </p:cNvSpPr>
          <p:nvPr>
            <p:ph type="title" idx="4294967295"/>
          </p:nvPr>
        </p:nvSpPr>
        <p:spPr>
          <a:xfrm>
            <a:off x="122465" y="391205"/>
            <a:ext cx="8825592" cy="957263"/>
          </a:xfrm>
          <a:ln>
            <a:noFill/>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ormAutofit/>
          </a:bodyPr>
          <a:lstStyle/>
          <a:p>
            <a:pPr algn="ctr"/>
            <a:r>
              <a:rPr lang="en-US" sz="1350" b="1" dirty="0">
                <a:latin typeface="+mj-lt"/>
              </a:rPr>
              <a:t>GRPA 8: # and % of children who participate in at least 60 minutes of moderate to vigorous physical activity daily.</a:t>
            </a:r>
            <a:br>
              <a:rPr lang="en-US" sz="1350" b="1" dirty="0">
                <a:latin typeface="+mj-lt"/>
              </a:rPr>
            </a:br>
            <a:r>
              <a:rPr lang="en-US" sz="1350" b="1" dirty="0">
                <a:latin typeface="+mj-lt"/>
              </a:rPr>
              <a:t>GRPA 9: # and % of children who consume five or more servings of fruits and vegetables daily.</a:t>
            </a:r>
          </a:p>
        </p:txBody>
      </p:sp>
      <p:pic>
        <p:nvPicPr>
          <p:cNvPr id="7" name="Picture 6" descr="cap only vector.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5939" y="6052137"/>
            <a:ext cx="798644" cy="522477"/>
          </a:xfrm>
          <a:prstGeom prst="rect">
            <a:avLst/>
          </a:prstGeom>
        </p:spPr>
      </p:pic>
    </p:spTree>
    <p:extLst>
      <p:ext uri="{BB962C8B-B14F-4D97-AF65-F5344CB8AC3E}">
        <p14:creationId xmlns:p14="http://schemas.microsoft.com/office/powerpoint/2010/main" val="40642054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6475" y="349252"/>
            <a:ext cx="2910038" cy="2139553"/>
          </a:xfrm>
          <a:prstGeom prst="rect">
            <a:avLst/>
          </a:prstGeom>
          <a:effectLst>
            <a:softEdge rad="63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467" y="292894"/>
            <a:ext cx="3209696" cy="2378869"/>
          </a:xfrm>
          <a:prstGeom prst="rect">
            <a:avLst/>
          </a:prstGeom>
          <a:effectLst>
            <a:softEdge rad="127000"/>
          </a:effectLst>
        </p:spPr>
      </p:pic>
      <p:sp>
        <p:nvSpPr>
          <p:cNvPr id="13" name="Rectangle 12"/>
          <p:cNvSpPr/>
          <p:nvPr/>
        </p:nvSpPr>
        <p:spPr>
          <a:xfrm>
            <a:off x="925626" y="5110700"/>
            <a:ext cx="4177052" cy="1615827"/>
          </a:xfrm>
          <a:prstGeom prst="rect">
            <a:avLst/>
          </a:prstGeom>
          <a:noFill/>
        </p:spPr>
        <p:txBody>
          <a:bodyPr wrap="square" lIns="68580" tIns="34290" rIns="68580" bIns="34290">
            <a:spAutoFit/>
          </a:bodyPr>
          <a:lstStyle/>
          <a:p>
            <a:pPr algn="ctr"/>
            <a:r>
              <a:rPr lang="en-US" sz="6000" b="1" dirty="0">
                <a:ln w="9525">
                  <a:solidFill>
                    <a:schemeClr val="bg1"/>
                  </a:solidFill>
                  <a:prstDash val="solid"/>
                </a:ln>
                <a:solidFill>
                  <a:srgbClr val="0D486F"/>
                </a:solidFill>
                <a:latin typeface="+mj-lt"/>
              </a:rPr>
              <a:t>Wellness</a:t>
            </a:r>
            <a:r>
              <a:rPr lang="en-US" sz="33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a:p>
            <a:pPr algn="ctr"/>
            <a:endParaRPr lang="en-US"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6" y="208928"/>
            <a:ext cx="2846123" cy="2478881"/>
          </a:xfrm>
          <a:prstGeom prst="rect">
            <a:avLst/>
          </a:prstGeom>
          <a:effectLst>
            <a:softEdge rad="127000"/>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176" y="4802539"/>
            <a:ext cx="3236119" cy="1684166"/>
          </a:xfrm>
          <a:prstGeom prst="rect">
            <a:avLst/>
          </a:prstGeom>
          <a:effectLst>
            <a:softEdge rad="63500"/>
          </a:effectLst>
        </p:spPr>
      </p:pic>
      <p:pic>
        <p:nvPicPr>
          <p:cNvPr id="11" name="Picture 10" descr="cap only vector.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037" y="6057900"/>
            <a:ext cx="867449" cy="56749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755729"/>
            <a:ext cx="3396220" cy="1771650"/>
          </a:xfrm>
          <a:prstGeom prst="rect">
            <a:avLst/>
          </a:prstGeom>
          <a:effectLst>
            <a:softEdge rad="12700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9619" y="2609687"/>
            <a:ext cx="2752724" cy="2064544"/>
          </a:xfrm>
          <a:prstGeom prst="rect">
            <a:avLst/>
          </a:prstGeom>
          <a:effectLst>
            <a:softEdge rad="127000"/>
          </a:effec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1353" y="2687809"/>
            <a:ext cx="2305050" cy="1728788"/>
          </a:xfrm>
          <a:prstGeom prst="rect">
            <a:avLst/>
          </a:prstGeom>
          <a:effectLst>
            <a:softEdge rad="127000"/>
          </a:effectLst>
        </p:spPr>
      </p:pic>
    </p:spTree>
    <p:extLst>
      <p:ext uri="{BB962C8B-B14F-4D97-AF65-F5344CB8AC3E}">
        <p14:creationId xmlns:p14="http://schemas.microsoft.com/office/powerpoint/2010/main" val="38056557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5241471" y="1229364"/>
            <a:ext cx="3565922" cy="4488978"/>
          </a:xfrm>
        </p:spPr>
        <p:txBody>
          <a:bodyPr>
            <a:noAutofit/>
          </a:bodyPr>
          <a:lstStyle/>
          <a:p>
            <a:pPr marL="267462" lvl="1" indent="-171450"/>
            <a:r>
              <a:rPr lang="en-US" sz="1100" dirty="0"/>
              <a:t>2020</a:t>
            </a:r>
          </a:p>
          <a:p>
            <a:pPr lvl="2"/>
            <a:r>
              <a:rPr lang="en-US" sz="1100" dirty="0"/>
              <a:t>24 Cafe O Yea kits are available to check out in each PN office. Café O Yeas are 5 minute demonstrations that are fun and interactive which provide the opportunity to quickly learn a new health-related skill. These are usually offered to students during lunch, gym or health times</a:t>
            </a:r>
          </a:p>
          <a:p>
            <a:pPr lvl="2"/>
            <a:r>
              <a:rPr lang="en-US" sz="1100" dirty="0"/>
              <a:t>School health advocates and PN coordinators are responsible for school (middle/high) and district (elementary) wellness councils</a:t>
            </a:r>
          </a:p>
          <a:p>
            <a:pPr lvl="2"/>
            <a:endParaRPr lang="en-US" sz="1100" dirty="0"/>
          </a:p>
          <a:p>
            <a:pPr marL="267462" lvl="1" indent="-171450"/>
            <a:r>
              <a:rPr lang="en-US" sz="1100" dirty="0"/>
              <a:t>2021</a:t>
            </a:r>
          </a:p>
          <a:p>
            <a:pPr lvl="2"/>
            <a:r>
              <a:rPr lang="en-US" sz="1100" dirty="0"/>
              <a:t>Café O Yea implementation</a:t>
            </a:r>
          </a:p>
          <a:p>
            <a:pPr lvl="2"/>
            <a:r>
              <a:rPr lang="en-US" sz="1100" dirty="0"/>
              <a:t>HealthCorps Connect-All schools in Knox PN will continue to be provided with online guidance from the professional staff at HealthCorps. Coordinators will be responsible </a:t>
            </a:r>
            <a:r>
              <a:rPr lang="en-US" sz="1100" dirty="0" smtClean="0"/>
              <a:t>for getting this information </a:t>
            </a:r>
            <a:r>
              <a:rPr lang="en-US" sz="1100" dirty="0"/>
              <a:t>to the health champions and students at their schools.</a:t>
            </a:r>
          </a:p>
        </p:txBody>
      </p:sp>
      <p:sp>
        <p:nvSpPr>
          <p:cNvPr id="5" name="Text Placeholder 4"/>
          <p:cNvSpPr>
            <a:spLocks noGrp="1"/>
          </p:cNvSpPr>
          <p:nvPr>
            <p:ph type="body" sz="quarter" idx="4294967295"/>
          </p:nvPr>
        </p:nvSpPr>
        <p:spPr>
          <a:xfrm>
            <a:off x="5241471" y="595314"/>
            <a:ext cx="3751091" cy="445294"/>
          </a:xfrm>
          <a:solidFill>
            <a:srgbClr val="0D486F"/>
          </a:solidFill>
          <a:effectLst>
            <a:outerShdw blurRad="76200" dir="13500000" sy="23000" kx="1200000" algn="br" rotWithShape="0">
              <a:prstClr val="black">
                <a:alpha val="20000"/>
              </a:prstClr>
            </a:outerShdw>
          </a:effectLst>
        </p:spPr>
        <p:txBody>
          <a:bodyPr anchor="b">
            <a:noAutofit/>
          </a:bodyPr>
          <a:lstStyle/>
          <a:p>
            <a:pPr marL="0" indent="0" algn="ctr">
              <a:buNone/>
            </a:pPr>
            <a:r>
              <a:rPr lang="en-US" sz="2700" dirty="0" smtClean="0">
                <a:solidFill>
                  <a:schemeClr val="bg1"/>
                </a:solidFill>
              </a:rPr>
              <a:t>Where are we headed?</a:t>
            </a:r>
            <a:endParaRPr lang="en-US" sz="2700" dirty="0">
              <a:solidFill>
                <a:schemeClr val="bg1"/>
              </a:solidFill>
            </a:endParaRPr>
          </a:p>
        </p:txBody>
      </p:sp>
      <p:sp>
        <p:nvSpPr>
          <p:cNvPr id="4" name="Content Placeholder 3"/>
          <p:cNvSpPr>
            <a:spLocks noGrp="1"/>
          </p:cNvSpPr>
          <p:nvPr>
            <p:ph sz="half" idx="4294967295"/>
          </p:nvPr>
        </p:nvSpPr>
        <p:spPr>
          <a:xfrm>
            <a:off x="367393" y="1206083"/>
            <a:ext cx="3565922" cy="4601932"/>
          </a:xfrm>
        </p:spPr>
        <p:txBody>
          <a:bodyPr>
            <a:normAutofit/>
          </a:bodyPr>
          <a:lstStyle/>
          <a:p>
            <a:r>
              <a:rPr lang="en-US" sz="1200" dirty="0"/>
              <a:t>Spring 2019</a:t>
            </a:r>
          </a:p>
          <a:p>
            <a:pPr lvl="1"/>
            <a:r>
              <a:rPr lang="en-US" sz="1200" dirty="0"/>
              <a:t>2,662 students reached; 227 faculty programs reached</a:t>
            </a:r>
          </a:p>
          <a:p>
            <a:pPr lvl="1"/>
            <a:r>
              <a:rPr lang="en-US" sz="1200" dirty="0"/>
              <a:t>62 lessons taught; 597 students reached</a:t>
            </a:r>
          </a:p>
          <a:p>
            <a:pPr lvl="1"/>
            <a:r>
              <a:rPr lang="en-US" sz="1200" dirty="0"/>
              <a:t>10 Café O Yea’s conducted</a:t>
            </a:r>
          </a:p>
          <a:p>
            <a:pPr lvl="1"/>
            <a:r>
              <a:rPr lang="en-US" sz="1200" dirty="0"/>
              <a:t>1 club (cooking club)</a:t>
            </a:r>
          </a:p>
          <a:p>
            <a:pPr lvl="1"/>
            <a:r>
              <a:rPr lang="en-US" sz="1200" dirty="0"/>
              <a:t>2 School-wide health fairs reaching over 1,000 students</a:t>
            </a:r>
          </a:p>
          <a:p>
            <a:pPr lvl="1"/>
            <a:r>
              <a:rPr lang="en-US" sz="1200" dirty="0"/>
              <a:t>3 School-wide wellness councils in place</a:t>
            </a:r>
          </a:p>
          <a:p>
            <a:endParaRPr lang="en-US" sz="1200" dirty="0"/>
          </a:p>
          <a:p>
            <a:r>
              <a:rPr lang="en-US" sz="1200" dirty="0"/>
              <a:t>Fall 2019	</a:t>
            </a:r>
          </a:p>
          <a:p>
            <a:pPr lvl="1"/>
            <a:r>
              <a:rPr lang="en-US" sz="1200" dirty="0"/>
              <a:t>3,179 students reached; 390 faculty programs (appreciation) reached</a:t>
            </a:r>
          </a:p>
          <a:p>
            <a:pPr lvl="1"/>
            <a:r>
              <a:rPr lang="en-US" sz="1200" dirty="0"/>
              <a:t>97 Classroom lessons taught; 589 students reached</a:t>
            </a:r>
          </a:p>
          <a:p>
            <a:pPr lvl="1"/>
            <a:r>
              <a:rPr lang="en-US" sz="1200" dirty="0"/>
              <a:t>17 COYs conducted</a:t>
            </a:r>
          </a:p>
          <a:p>
            <a:pPr lvl="1"/>
            <a:r>
              <a:rPr lang="en-US" sz="1200" dirty="0"/>
              <a:t>4 clubs (cooking club, fitness club, yoga club, garden club)</a:t>
            </a:r>
          </a:p>
          <a:p>
            <a:pPr lvl="1"/>
            <a:r>
              <a:rPr lang="en-US" sz="1200" dirty="0"/>
              <a:t>2 School-wide wellness councils in place</a:t>
            </a:r>
          </a:p>
          <a:p>
            <a:pPr lvl="1"/>
            <a:endParaRPr lang="en-US" sz="900" dirty="0"/>
          </a:p>
          <a:p>
            <a:pPr lvl="1"/>
            <a:endParaRPr lang="en-US" sz="900" dirty="0"/>
          </a:p>
        </p:txBody>
      </p:sp>
      <p:sp>
        <p:nvSpPr>
          <p:cNvPr id="3" name="Text Placeholder 2"/>
          <p:cNvSpPr>
            <a:spLocks noGrp="1"/>
          </p:cNvSpPr>
          <p:nvPr>
            <p:ph type="body" idx="4294967295"/>
          </p:nvPr>
        </p:nvSpPr>
        <p:spPr>
          <a:xfrm>
            <a:off x="457200" y="595314"/>
            <a:ext cx="3609975" cy="445294"/>
          </a:xfrm>
          <a:solidFill>
            <a:srgbClr val="0D486F"/>
          </a:solidFill>
          <a:effectLst>
            <a:outerShdw blurRad="76200" dir="13500000" sy="23000" kx="1200000" algn="br" rotWithShape="0">
              <a:prstClr val="black">
                <a:alpha val="20000"/>
              </a:prstClr>
            </a:outerShdw>
          </a:effectLst>
        </p:spPr>
        <p:txBody>
          <a:bodyPr anchor="ctr">
            <a:normAutofit fontScale="85000" lnSpcReduction="20000"/>
          </a:bodyPr>
          <a:lstStyle/>
          <a:p>
            <a:pPr marL="0" indent="0" algn="ctr">
              <a:buNone/>
            </a:pPr>
            <a:r>
              <a:rPr lang="en-US" dirty="0" smtClean="0">
                <a:solidFill>
                  <a:schemeClr val="bg1"/>
                </a:solidFill>
              </a:rPr>
              <a:t>Work in Neighborhood </a:t>
            </a:r>
            <a:endParaRPr lang="en-US" dirty="0">
              <a:solidFill>
                <a:schemeClr val="bg1"/>
              </a:solidFill>
            </a:endParaRPr>
          </a:p>
        </p:txBody>
      </p:sp>
      <p:pic>
        <p:nvPicPr>
          <p:cNvPr id="7" name="Picture 6"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20" y="5967091"/>
            <a:ext cx="1019175" cy="666750"/>
          </a:xfrm>
          <a:prstGeom prst="rect">
            <a:avLst/>
          </a:prstGeom>
        </p:spPr>
      </p:pic>
      <p:pic>
        <p:nvPicPr>
          <p:cNvPr id="8" name="Picture 1" descr="HealthCorpsHorizontal.png">
            <a:extLst>
              <a:ext uri="{FF2B5EF4-FFF2-40B4-BE49-F238E27FC236}">
                <a16:creationId xmlns:a16="http://schemas.microsoft.com/office/drawing/2014/main" id="{CDB8CB73-879A-4475-8B7D-94FF6BB63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5857" y="6244160"/>
            <a:ext cx="2417115" cy="3737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descr="HealthCorpsHorizontal.png">
            <a:extLst>
              <a:ext uri="{FF2B5EF4-FFF2-40B4-BE49-F238E27FC236}">
                <a16:creationId xmlns:a16="http://schemas.microsoft.com/office/drawing/2014/main" id="{78D61BBE-1D31-42A4-A9E7-245357E753D3}"/>
              </a:ext>
            </a:extLst>
          </p:cNvPr>
          <p:cNvPicPr>
            <a:picLocks noChangeAspect="1"/>
          </p:cNvPicPr>
          <p:nvPr/>
        </p:nvPicPr>
        <p:blipFill rotWithShape="1">
          <a:blip r:embed="rId3">
            <a:extLst>
              <a:ext uri="{28A0092B-C50C-407E-A947-70E740481C1C}">
                <a14:useLocalDpi xmlns:a14="http://schemas.microsoft.com/office/drawing/2010/main" val="0"/>
              </a:ext>
            </a:extLst>
          </a:blip>
          <a:srcRect r="88610"/>
          <a:stretch/>
        </p:blipFill>
        <p:spPr bwMode="auto">
          <a:xfrm>
            <a:off x="8392265" y="5897688"/>
            <a:ext cx="510489" cy="692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reeform 9">
            <a:extLst>
              <a:ext uri="{FF2B5EF4-FFF2-40B4-BE49-F238E27FC236}">
                <a16:creationId xmlns:a16="http://schemas.microsoft.com/office/drawing/2014/main" id="{BD1FB61A-3C92-4AAA-A559-CB5BE70DE7D6}"/>
              </a:ext>
            </a:extLst>
          </p:cNvPr>
          <p:cNvSpPr>
            <a:spLocks noEditPoints="1"/>
          </p:cNvSpPr>
          <p:nvPr/>
        </p:nvSpPr>
        <p:spPr bwMode="auto">
          <a:xfrm>
            <a:off x="8220389" y="5808015"/>
            <a:ext cx="854242" cy="872290"/>
          </a:xfrm>
          <a:custGeom>
            <a:avLst/>
            <a:gdLst>
              <a:gd name="T0" fmla="*/ 512 w 1024"/>
              <a:gd name="T1" fmla="*/ 0 h 1024"/>
              <a:gd name="T2" fmla="*/ 0 w 1024"/>
              <a:gd name="T3" fmla="*/ 512 h 1024"/>
              <a:gd name="T4" fmla="*/ 512 w 1024"/>
              <a:gd name="T5" fmla="*/ 1024 h 1024"/>
              <a:gd name="T6" fmla="*/ 1024 w 1024"/>
              <a:gd name="T7" fmla="*/ 512 h 1024"/>
              <a:gd name="T8" fmla="*/ 512 w 1024"/>
              <a:gd name="T9" fmla="*/ 0 h 1024"/>
              <a:gd name="T10" fmla="*/ 512 w 1024"/>
              <a:gd name="T11" fmla="*/ 951 h 1024"/>
              <a:gd name="T12" fmla="*/ 73 w 1024"/>
              <a:gd name="T13" fmla="*/ 512 h 1024"/>
              <a:gd name="T14" fmla="*/ 512 w 1024"/>
              <a:gd name="T15" fmla="*/ 73 h 1024"/>
              <a:gd name="T16" fmla="*/ 951 w 1024"/>
              <a:gd name="T17" fmla="*/ 512 h 1024"/>
              <a:gd name="T18" fmla="*/ 512 w 1024"/>
              <a:gd name="T19" fmla="*/ 95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4" h="1024">
                <a:moveTo>
                  <a:pt x="512" y="0"/>
                </a:moveTo>
                <a:cubicBezTo>
                  <a:pt x="229" y="0"/>
                  <a:pt x="0" y="229"/>
                  <a:pt x="0" y="512"/>
                </a:cubicBezTo>
                <a:cubicBezTo>
                  <a:pt x="0" y="795"/>
                  <a:pt x="229" y="1024"/>
                  <a:pt x="512" y="1024"/>
                </a:cubicBezTo>
                <a:cubicBezTo>
                  <a:pt x="795" y="1024"/>
                  <a:pt x="1024" y="795"/>
                  <a:pt x="1024" y="512"/>
                </a:cubicBezTo>
                <a:cubicBezTo>
                  <a:pt x="1024" y="229"/>
                  <a:pt x="795" y="0"/>
                  <a:pt x="512" y="0"/>
                </a:cubicBezTo>
                <a:close/>
                <a:moveTo>
                  <a:pt x="512" y="951"/>
                </a:moveTo>
                <a:cubicBezTo>
                  <a:pt x="270" y="951"/>
                  <a:pt x="73" y="754"/>
                  <a:pt x="73" y="512"/>
                </a:cubicBezTo>
                <a:cubicBezTo>
                  <a:pt x="73" y="270"/>
                  <a:pt x="270" y="73"/>
                  <a:pt x="512" y="73"/>
                </a:cubicBezTo>
                <a:cubicBezTo>
                  <a:pt x="754" y="73"/>
                  <a:pt x="951" y="270"/>
                  <a:pt x="951" y="512"/>
                </a:cubicBezTo>
                <a:cubicBezTo>
                  <a:pt x="951" y="754"/>
                  <a:pt x="754" y="951"/>
                  <a:pt x="512" y="951"/>
                </a:cubicBezTo>
                <a:close/>
              </a:path>
            </a:pathLst>
          </a:custGeom>
          <a:solidFill>
            <a:srgbClr val="B5BD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id-ID" sz="1013">
              <a:noFill/>
            </a:endParaRPr>
          </a:p>
        </p:txBody>
      </p:sp>
    </p:spTree>
    <p:extLst>
      <p:ext uri="{BB962C8B-B14F-4D97-AF65-F5344CB8AC3E}">
        <p14:creationId xmlns:p14="http://schemas.microsoft.com/office/powerpoint/2010/main" val="19352929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04527"/>
                </a:solidFill>
                <a:latin typeface="Cambria" panose="02040503050406030204" pitchFamily="18" charset="0"/>
                <a:cs typeface="Calibri"/>
              </a:rPr>
              <a:t>Increase; almost met target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626852" y="1516474"/>
            <a:ext cx="2642559" cy="56323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Black"/>
                <a:cs typeface="Calibri"/>
              </a:rPr>
              <a:t>ELA Scores</a:t>
            </a:r>
            <a:endParaRPr lang="en-US" dirty="0">
              <a:latin typeface="Calibri"/>
              <a:cs typeface="Calibri"/>
            </a:endParaRPr>
          </a:p>
          <a:p>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a:solidFill>
                  <a:srgbClr val="C00000"/>
                </a:solidFill>
                <a:latin typeface="Arial Black"/>
                <a:cs typeface="Calibri"/>
              </a:rPr>
              <a:t>56.3 (0% change)</a:t>
            </a:r>
            <a:endParaRPr lang="en-US" dirty="0">
              <a:solidFill>
                <a:srgbClr val="C00000"/>
              </a:solidFill>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59.6% (up 3.3)</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a:solidFill>
                  <a:srgbClr val="C00000"/>
                </a:solidFill>
                <a:latin typeface="Arial Black"/>
                <a:cs typeface="Calibri"/>
              </a:rPr>
              <a:t>60.4</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61.4</a:t>
            </a:r>
            <a:r>
              <a:rPr lang="en-US" sz="2400" dirty="0">
                <a:solidFill>
                  <a:srgbClr val="C00000"/>
                </a:solidFill>
                <a:latin typeface="Arial Black"/>
                <a:cs typeface="Calibri"/>
              </a:rPr>
              <a:t>%</a:t>
            </a:r>
          </a:p>
          <a:p>
            <a:endParaRPr lang="en-US" sz="2400" dirty="0">
              <a:solidFill>
                <a:srgbClr val="C00000"/>
              </a:solidFill>
              <a:latin typeface="Arial Black"/>
              <a:cs typeface="Calibri"/>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355" y="1796493"/>
            <a:ext cx="1787565" cy="4525963"/>
          </a:xfrm>
          <a:prstGeom prst="rect">
            <a:avLst/>
          </a:prstGeom>
        </p:spPr>
      </p:pic>
    </p:spTree>
    <p:extLst>
      <p:ext uri="{BB962C8B-B14F-4D97-AF65-F5344CB8AC3E}">
        <p14:creationId xmlns:p14="http://schemas.microsoft.com/office/powerpoint/2010/main" val="3567757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209949"/>
            <a:ext cx="5829300" cy="1244237"/>
          </a:xfrm>
        </p:spPr>
        <p:txBody>
          <a:bodyPr>
            <a:noAutofit/>
          </a:bodyPr>
          <a:lstStyle/>
          <a:p>
            <a:r>
              <a:rPr lang="en-US" b="1" dirty="0">
                <a:solidFill>
                  <a:srgbClr val="B04527"/>
                </a:solidFill>
                <a:latin typeface="Cambria" panose="02040503050406030204" pitchFamily="18" charset="0"/>
              </a:rPr>
              <a:t>Students feel safe</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10: </a:t>
            </a:r>
          </a:p>
        </p:txBody>
      </p:sp>
      <p:sp>
        <p:nvSpPr>
          <p:cNvPr id="4" name="Subtitle 3"/>
          <p:cNvSpPr>
            <a:spLocks noGrp="1"/>
          </p:cNvSpPr>
          <p:nvPr>
            <p:ph type="subTitle" idx="1"/>
          </p:nvPr>
        </p:nvSpPr>
        <p:spPr>
          <a:xfrm>
            <a:off x="2171700" y="2834179"/>
            <a:ext cx="4800600" cy="2458898"/>
          </a:xfrm>
        </p:spPr>
        <p:txBody>
          <a:bodyPr vert="horz" lIns="68580" tIns="34290" rIns="68580" bIns="34290" rtlCol="0" anchor="t">
            <a:normAutofit/>
          </a:bodyPr>
          <a:lstStyle/>
          <a:p>
            <a:r>
              <a:rPr lang="en-US" sz="3000" i="1" dirty="0">
                <a:cs typeface="Calibri"/>
              </a:rPr>
              <a:t>Number and percent of students who feel safe at school and traveling to and from school.</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28" y="5931251"/>
            <a:ext cx="1019175" cy="666750"/>
          </a:xfrm>
          <a:prstGeom prst="rect">
            <a:avLst/>
          </a:prstGeom>
        </p:spPr>
      </p:pic>
    </p:spTree>
    <p:extLst>
      <p:ext uri="{BB962C8B-B14F-4D97-AF65-F5344CB8AC3E}">
        <p14:creationId xmlns:p14="http://schemas.microsoft.com/office/powerpoint/2010/main" val="22194904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B04527"/>
                </a:solidFill>
                <a:latin typeface="Cambria" panose="02040503050406030204" pitchFamily="18" charset="0"/>
                <a:cs typeface="Calibri"/>
              </a:rPr>
              <a:t>Decrease; target 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613140" y="2136118"/>
            <a:ext cx="1981919" cy="3947234"/>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latin typeface="Arial Black"/>
                <a:cs typeface="Calibri"/>
              </a:rPr>
              <a:t>Safety</a:t>
            </a:r>
            <a:endParaRPr lang="en-US" sz="1350" dirty="0"/>
          </a:p>
          <a:p>
            <a:endParaRPr lang="en-US" u="sng" dirty="0">
              <a:latin typeface="Arial Black"/>
              <a:cs typeface="Calibri"/>
            </a:endParaRPr>
          </a:p>
          <a:p>
            <a:r>
              <a:rPr lang="en-US" u="sng" dirty="0">
                <a:latin typeface="Arial Black"/>
                <a:cs typeface="Calibri"/>
              </a:rPr>
              <a:t>2018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75.8% (-2%)</a:t>
            </a:r>
          </a:p>
          <a:p>
            <a:endParaRPr lang="en-US" dirty="0">
              <a:latin typeface="Arial Black"/>
              <a:cs typeface="Calibri"/>
            </a:endParaRPr>
          </a:p>
          <a:p>
            <a:r>
              <a:rPr lang="en-US" u="sng" dirty="0">
                <a:latin typeface="Arial Black"/>
                <a:cs typeface="Calibri"/>
              </a:rPr>
              <a:t>2019 actual:</a:t>
            </a:r>
            <a:r>
              <a:rPr lang="en-US" dirty="0">
                <a:solidFill>
                  <a:srgbClr val="C00000"/>
                </a:solidFill>
                <a:latin typeface="Arial Black"/>
                <a:cs typeface="Calibri"/>
              </a:rPr>
              <a:t> </a:t>
            </a:r>
          </a:p>
          <a:p>
            <a:r>
              <a:rPr lang="en-US" dirty="0">
                <a:solidFill>
                  <a:srgbClr val="C00000"/>
                </a:solidFill>
                <a:latin typeface="Arial Black"/>
                <a:cs typeface="Calibri"/>
              </a:rPr>
              <a:t>69.1% (-6.7)</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2019 target:</a:t>
            </a:r>
          </a:p>
          <a:p>
            <a:r>
              <a:rPr lang="en-US" dirty="0">
                <a:solidFill>
                  <a:srgbClr val="C00000"/>
                </a:solidFill>
                <a:latin typeface="Arial Black"/>
                <a:cs typeface="Calibri"/>
              </a:rPr>
              <a:t>78.8%</a:t>
            </a:r>
          </a:p>
          <a:p>
            <a:endParaRPr lang="en-US" dirty="0">
              <a:solidFill>
                <a:srgbClr val="C00000"/>
              </a:solidFill>
              <a:latin typeface="Arial Black"/>
              <a:cs typeface="Calibri"/>
            </a:endParaRPr>
          </a:p>
          <a:p>
            <a:r>
              <a:rPr lang="en-US" u="sng" dirty="0">
                <a:latin typeface="Arial Black"/>
                <a:cs typeface="Calibri"/>
              </a:rPr>
              <a:t>2020 target:</a:t>
            </a:r>
          </a:p>
          <a:p>
            <a:r>
              <a:rPr lang="en-US" dirty="0">
                <a:solidFill>
                  <a:srgbClr val="C00000"/>
                </a:solidFill>
                <a:latin typeface="Arial Black"/>
                <a:cs typeface="Calibri"/>
              </a:rPr>
              <a:t>79.5%</a:t>
            </a:r>
          </a:p>
          <a:p>
            <a:endParaRPr lang="en-US" dirty="0">
              <a:solidFill>
                <a:srgbClr val="C00000"/>
              </a:solidFill>
              <a:latin typeface="Arial Black"/>
              <a:cs typeface="Calibri"/>
            </a:endParaRPr>
          </a:p>
        </p:txBody>
      </p:sp>
      <p:pic>
        <p:nvPicPr>
          <p:cNvPr id="8" name="Content Placeholder 3" descr="A picture containing toiletry, cosmetic&#10;&#10;Description generated with very high confidence">
            <a:extLst>
              <a:ext uri="{FF2B5EF4-FFF2-40B4-BE49-F238E27FC236}">
                <a16:creationId xmlns:a16="http://schemas.microsoft.com/office/drawing/2014/main" id="{45802050-A64D-466C-B598-997BC9B1D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271" y="2261509"/>
            <a:ext cx="1337216" cy="3394472"/>
          </a:xfrm>
          <a:prstGeom prst="rect">
            <a:avLst/>
          </a:prstGeom>
        </p:spPr>
      </p:pic>
    </p:spTree>
    <p:extLst>
      <p:ext uri="{BB962C8B-B14F-4D97-AF65-F5344CB8AC3E}">
        <p14:creationId xmlns:p14="http://schemas.microsoft.com/office/powerpoint/2010/main" val="28763540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087" y="5975899"/>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C00000"/>
                </a:solidFill>
                <a:latin typeface="Cambria" panose="02040503050406030204" pitchFamily="18" charset="0"/>
              </a:rPr>
              <a:t>Visually…</a:t>
            </a:r>
            <a:endParaRPr lang="en-US" b="1" dirty="0">
              <a:solidFill>
                <a:srgbClr val="C00000"/>
              </a:solidFill>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229233" y="2139553"/>
            <a:ext cx="8314693" cy="2954335"/>
          </a:xfrm>
          <a:prstGeom prst="rect">
            <a:avLst/>
          </a:prstGeom>
        </p:spPr>
      </p:pic>
    </p:spTree>
    <p:extLst>
      <p:ext uri="{BB962C8B-B14F-4D97-AF65-F5344CB8AC3E}">
        <p14:creationId xmlns:p14="http://schemas.microsoft.com/office/powerpoint/2010/main" val="27345188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2" y="960532"/>
            <a:ext cx="8927647" cy="4952468"/>
          </a:xfrm>
          <a:prstGeom prst="rect">
            <a:avLst/>
          </a:prstGeom>
        </p:spPr>
      </p:pic>
    </p:spTree>
    <p:extLst>
      <p:ext uri="{BB962C8B-B14F-4D97-AF65-F5344CB8AC3E}">
        <p14:creationId xmlns:p14="http://schemas.microsoft.com/office/powerpoint/2010/main" val="13292877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139820" y="1788935"/>
            <a:ext cx="4136231" cy="2543756"/>
          </a:xfrm>
        </p:spPr>
        <p:txBody>
          <a:bodyPr>
            <a:normAutofit lnSpcReduction="10000"/>
          </a:bodyPr>
          <a:lstStyle/>
          <a:p>
            <a:r>
              <a:rPr lang="en-US" sz="1100" dirty="0"/>
              <a:t>Questions are not detailed in the School Climate Survey on which we base our data. </a:t>
            </a:r>
          </a:p>
          <a:p>
            <a:pPr lvl="1"/>
            <a:r>
              <a:rPr lang="en-US" sz="1100" dirty="0"/>
              <a:t>Question 17- To what extent do you agree or disagree that this school is a safe place for students?</a:t>
            </a:r>
          </a:p>
          <a:p>
            <a:pPr lvl="1"/>
            <a:r>
              <a:rPr lang="en-US" sz="1100" dirty="0"/>
              <a:t>Question 18-To what extent do you agree or disagree that you are safe when traveling to and from </a:t>
            </a:r>
            <a:r>
              <a:rPr lang="en-US" sz="1100" dirty="0" smtClean="0"/>
              <a:t>school?</a:t>
            </a:r>
            <a:endParaRPr lang="en-US" sz="1100" dirty="0"/>
          </a:p>
          <a:p>
            <a:r>
              <a:rPr lang="en-US" sz="1100" dirty="0"/>
              <a:t>Social Media is easy to access where student fall victim to </a:t>
            </a:r>
            <a:r>
              <a:rPr lang="en-US" sz="1100" dirty="0" smtClean="0"/>
              <a:t>cyberbullying, </a:t>
            </a:r>
            <a:r>
              <a:rPr lang="en-US" sz="1100" dirty="0"/>
              <a:t>or </a:t>
            </a:r>
            <a:r>
              <a:rPr lang="en-US" sz="1100" dirty="0" smtClean="0"/>
              <a:t>predators, </a:t>
            </a:r>
            <a:r>
              <a:rPr lang="en-US" sz="1100" dirty="0"/>
              <a:t>or watch school shootings. Students are more aware and even have mock shootings to remind them several times </a:t>
            </a:r>
            <a:r>
              <a:rPr lang="en-US" sz="1100" dirty="0" smtClean="0"/>
              <a:t>per </a:t>
            </a:r>
            <a:r>
              <a:rPr lang="en-US" sz="1100" dirty="0"/>
              <a:t>year.</a:t>
            </a:r>
          </a:p>
          <a:p>
            <a:r>
              <a:rPr lang="en-US" sz="1100" dirty="0"/>
              <a:t>Most Knox PN schools do not have research-based anti-bullying programs </a:t>
            </a:r>
          </a:p>
          <a:p>
            <a:pPr marL="0" indent="0">
              <a:buNone/>
            </a:pPr>
            <a:endParaRPr lang="en-US" sz="900" dirty="0"/>
          </a:p>
          <a:p>
            <a:endParaRPr lang="en-US" sz="900" dirty="0"/>
          </a:p>
          <a:p>
            <a:endParaRPr lang="en-US" sz="750" dirty="0"/>
          </a:p>
          <a:p>
            <a:pPr lvl="1"/>
            <a:endParaRPr lang="en-US" sz="900" dirty="0"/>
          </a:p>
        </p:txBody>
      </p:sp>
      <p:sp>
        <p:nvSpPr>
          <p:cNvPr id="5" name="Text Placeholder 4"/>
          <p:cNvSpPr>
            <a:spLocks noGrp="1"/>
          </p:cNvSpPr>
          <p:nvPr>
            <p:ph type="body" sz="quarter" idx="4294967295"/>
          </p:nvPr>
        </p:nvSpPr>
        <p:spPr>
          <a:xfrm>
            <a:off x="264239" y="1302757"/>
            <a:ext cx="3887391" cy="253603"/>
          </a:xfrm>
        </p:spPr>
        <p:txBody>
          <a:bodyPr>
            <a:noAutofit/>
          </a:bodyPr>
          <a:lstStyle/>
          <a:p>
            <a:pPr marL="0" indent="0" algn="ctr">
              <a:buNone/>
            </a:pPr>
            <a:r>
              <a:rPr lang="en-US" sz="1600" b="1" dirty="0" smtClean="0"/>
              <a:t>The Story Behind the Curve</a:t>
            </a:r>
            <a:endParaRPr lang="en-US" sz="1600" b="1" dirty="0"/>
          </a:p>
        </p:txBody>
      </p:sp>
      <p:sp>
        <p:nvSpPr>
          <p:cNvPr id="2" name="Title 1"/>
          <p:cNvSpPr>
            <a:spLocks noGrp="1"/>
          </p:cNvSpPr>
          <p:nvPr>
            <p:ph type="title" idx="4294967295"/>
          </p:nvPr>
        </p:nvSpPr>
        <p:spPr>
          <a:xfrm>
            <a:off x="15352" y="356234"/>
            <a:ext cx="9144000" cy="661988"/>
          </a:xfrm>
          <a:ln w="28575">
            <a:solidFill>
              <a:srgbClr val="92D050"/>
            </a:solidFill>
          </a:ln>
        </p:spPr>
        <p:txBody>
          <a:bodyPr>
            <a:normAutofit/>
          </a:bodyPr>
          <a:lstStyle/>
          <a:p>
            <a:pPr algn="ctr"/>
            <a:r>
              <a:rPr lang="en-US" sz="1800" b="1" dirty="0"/>
              <a:t>GPRA 10: # and % of students who feel safe at school and traveling to and from school, as measured by a school climate needs assessment.</a:t>
            </a:r>
          </a:p>
        </p:txBody>
      </p:sp>
      <p:pic>
        <p:nvPicPr>
          <p:cNvPr id="7" name="Picture 6"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20" y="6030328"/>
            <a:ext cx="1019175" cy="666750"/>
          </a:xfrm>
          <a:prstGeom prst="rect">
            <a:avLst/>
          </a:prstGeom>
        </p:spPr>
      </p:pic>
      <p:sp>
        <p:nvSpPr>
          <p:cNvPr id="9" name="TextBox 8"/>
          <p:cNvSpPr txBox="1"/>
          <p:nvPr/>
        </p:nvSpPr>
        <p:spPr>
          <a:xfrm>
            <a:off x="2572525" y="4414159"/>
            <a:ext cx="3842273" cy="346249"/>
          </a:xfrm>
          <a:prstGeom prst="rect">
            <a:avLst/>
          </a:prstGeom>
          <a:noFill/>
        </p:spPr>
        <p:txBody>
          <a:bodyPr wrap="square" rtlCol="0">
            <a:spAutoFit/>
          </a:bodyPr>
          <a:lstStyle/>
          <a:p>
            <a:pPr algn="ctr"/>
            <a:r>
              <a:rPr lang="en-US" sz="1650" b="1" dirty="0"/>
              <a:t>Moving the Dial in Years 4 and 5</a:t>
            </a:r>
          </a:p>
        </p:txBody>
      </p:sp>
      <p:sp>
        <p:nvSpPr>
          <p:cNvPr id="10" name="TextBox 9"/>
          <p:cNvSpPr txBox="1"/>
          <p:nvPr/>
        </p:nvSpPr>
        <p:spPr>
          <a:xfrm>
            <a:off x="5039523" y="1843241"/>
            <a:ext cx="3548121" cy="2877711"/>
          </a:xfrm>
          <a:prstGeom prst="rect">
            <a:avLst/>
          </a:prstGeom>
          <a:noFill/>
        </p:spPr>
        <p:txBody>
          <a:bodyPr wrap="square" rtlCol="0">
            <a:spAutoFit/>
          </a:bodyPr>
          <a:lstStyle/>
          <a:p>
            <a:pPr marL="214313" indent="-214313">
              <a:buFont typeface="Arial" panose="020B0604020202020204" pitchFamily="34" charset="0"/>
              <a:buChar char="•"/>
            </a:pPr>
            <a:r>
              <a:rPr lang="en-US" sz="1100" dirty="0"/>
              <a:t>Trained school staff in 2017 in Teen Outreach Program (TOP)</a:t>
            </a:r>
          </a:p>
          <a:p>
            <a:pPr marL="214313" indent="-214313">
              <a:buFont typeface="Arial" panose="020B0604020202020204" pitchFamily="34" charset="0"/>
              <a:buChar char="•"/>
            </a:pPr>
            <a:r>
              <a:rPr lang="en-US" sz="1100" dirty="0"/>
              <a:t>Incorporated Green Dot into Lynn Camp and Barbourville Schools</a:t>
            </a:r>
          </a:p>
          <a:p>
            <a:pPr marL="214313" indent="-214313">
              <a:buFont typeface="Arial" panose="020B0604020202020204" pitchFamily="34" charset="0"/>
              <a:buChar char="•"/>
            </a:pPr>
            <a:r>
              <a:rPr lang="en-US" sz="1100" dirty="0"/>
              <a:t>Anti-bullying speakers and assemblies</a:t>
            </a:r>
          </a:p>
          <a:p>
            <a:pPr marL="214313" indent="-214313">
              <a:buFont typeface="Arial" panose="020B0604020202020204" pitchFamily="34" charset="0"/>
              <a:buChar char="•"/>
            </a:pPr>
            <a:r>
              <a:rPr lang="en-US" sz="1100" dirty="0"/>
              <a:t>Friends of Rachel (FOR) kick-off with students and community </a:t>
            </a:r>
          </a:p>
          <a:p>
            <a:pPr marL="214313" indent="-214313">
              <a:buFont typeface="Arial" panose="020B0604020202020204" pitchFamily="34" charset="0"/>
              <a:buChar char="•"/>
            </a:pPr>
            <a:r>
              <a:rPr lang="en-US" sz="1100" dirty="0"/>
              <a:t>Internet Safety for teachers, </a:t>
            </a:r>
            <a:r>
              <a:rPr lang="en-US" sz="1100" dirty="0" smtClean="0"/>
              <a:t>parents, </a:t>
            </a:r>
            <a:r>
              <a:rPr lang="en-US" sz="1100" dirty="0"/>
              <a:t>and students</a:t>
            </a:r>
          </a:p>
          <a:p>
            <a:pPr marL="214313" indent="-214313">
              <a:buFont typeface="Arial" panose="020B0604020202020204" pitchFamily="34" charset="0"/>
              <a:buChar char="•"/>
            </a:pPr>
            <a:r>
              <a:rPr lang="en-US" sz="1100" dirty="0"/>
              <a:t>Allowing leadership </a:t>
            </a:r>
            <a:r>
              <a:rPr lang="en-US" sz="1100" dirty="0" smtClean="0"/>
              <a:t>team members </a:t>
            </a:r>
            <a:r>
              <a:rPr lang="en-US" sz="1100" dirty="0"/>
              <a:t>to be the spokespeople for safety awareness in their schools</a:t>
            </a:r>
          </a:p>
          <a:p>
            <a:pPr marL="214313" indent="-214313">
              <a:buFont typeface="Arial" panose="020B0604020202020204" pitchFamily="34" charset="0"/>
              <a:buChar char="•"/>
            </a:pPr>
            <a:r>
              <a:rPr lang="en-US" sz="1100" dirty="0"/>
              <a:t>Self Defense classes</a:t>
            </a:r>
          </a:p>
          <a:p>
            <a:pPr marL="214313" indent="-214313">
              <a:buFont typeface="Arial" panose="020B0604020202020204" pitchFamily="34" charset="0"/>
              <a:buChar char="•"/>
            </a:pPr>
            <a:r>
              <a:rPr lang="en-US" sz="1100" dirty="0"/>
              <a:t>Operation UNITE</a:t>
            </a:r>
          </a:p>
          <a:p>
            <a:pPr marL="214313" indent="-214313">
              <a:buFont typeface="Arial" panose="020B0604020202020204" pitchFamily="34" charset="0"/>
              <a:buChar char="•"/>
            </a:pPr>
            <a:r>
              <a:rPr lang="en-US" sz="1100" dirty="0"/>
              <a:t>Stomp Out Bullying programs</a:t>
            </a:r>
          </a:p>
          <a:p>
            <a:pPr marL="214313" indent="-214313">
              <a:buFont typeface="Arial" panose="020B0604020202020204" pitchFamily="34" charset="0"/>
              <a:buChar char="•"/>
            </a:pPr>
            <a:endParaRPr lang="en-US" sz="900" dirty="0"/>
          </a:p>
          <a:p>
            <a:pPr marL="214313" indent="-214313">
              <a:buFont typeface="Arial" panose="020B0604020202020204" pitchFamily="34" charset="0"/>
              <a:buChar char="•"/>
            </a:pPr>
            <a:endParaRPr lang="en-US" sz="900" dirty="0"/>
          </a:p>
          <a:p>
            <a:pPr marL="214313" indent="-214313">
              <a:buFont typeface="Arial" panose="020B0604020202020204" pitchFamily="34" charset="0"/>
              <a:buChar char="•"/>
            </a:pPr>
            <a:endParaRPr lang="en-US" sz="900" dirty="0"/>
          </a:p>
        </p:txBody>
      </p:sp>
      <p:sp>
        <p:nvSpPr>
          <p:cNvPr id="11" name="TextBox 10"/>
          <p:cNvSpPr txBox="1"/>
          <p:nvPr/>
        </p:nvSpPr>
        <p:spPr>
          <a:xfrm>
            <a:off x="4745371" y="1302757"/>
            <a:ext cx="3842273" cy="346249"/>
          </a:xfrm>
          <a:prstGeom prst="rect">
            <a:avLst/>
          </a:prstGeom>
          <a:noFill/>
        </p:spPr>
        <p:txBody>
          <a:bodyPr wrap="square" rtlCol="0">
            <a:spAutoFit/>
          </a:bodyPr>
          <a:lstStyle/>
          <a:p>
            <a:pPr algn="ctr"/>
            <a:r>
              <a:rPr lang="en-US" sz="1650" b="1" dirty="0"/>
              <a:t>Years 1, 2 and 3</a:t>
            </a:r>
          </a:p>
        </p:txBody>
      </p:sp>
      <p:sp>
        <p:nvSpPr>
          <p:cNvPr id="12" name="TextBox 11"/>
          <p:cNvSpPr txBox="1"/>
          <p:nvPr/>
        </p:nvSpPr>
        <p:spPr>
          <a:xfrm>
            <a:off x="1811436" y="4917153"/>
            <a:ext cx="7347916" cy="1446550"/>
          </a:xfrm>
          <a:prstGeom prst="rect">
            <a:avLst/>
          </a:prstGeom>
          <a:noFill/>
        </p:spPr>
        <p:txBody>
          <a:bodyPr wrap="square" rtlCol="0">
            <a:spAutoFit/>
          </a:bodyPr>
          <a:lstStyle/>
          <a:p>
            <a:pPr marL="214313" indent="-214313">
              <a:buFont typeface="Arial" panose="020B0604020202020204" pitchFamily="34" charset="0"/>
              <a:buChar char="•"/>
            </a:pPr>
            <a:r>
              <a:rPr lang="en-US" sz="1100" dirty="0"/>
              <a:t>Friends Of Rachel (FOR) club curriculum implementation</a:t>
            </a:r>
          </a:p>
          <a:p>
            <a:pPr marL="214313" indent="-214313">
              <a:buFont typeface="Arial" panose="020B0604020202020204" pitchFamily="34" charset="0"/>
              <a:buChar char="•"/>
            </a:pPr>
            <a:r>
              <a:rPr lang="en-US" sz="1100" dirty="0"/>
              <a:t>Training coordinators and teachers in WhyTry and Resilience for Youth programs</a:t>
            </a:r>
          </a:p>
          <a:p>
            <a:pPr marL="214313" indent="-214313">
              <a:buFont typeface="Arial" panose="020B0604020202020204" pitchFamily="34" charset="0"/>
              <a:buChar char="•"/>
            </a:pPr>
            <a:r>
              <a:rPr lang="en-US" sz="1100" dirty="0"/>
              <a:t>Teen Outreach Program (TOP)-Kayla Hubbard is now a train the trainer</a:t>
            </a:r>
          </a:p>
          <a:p>
            <a:pPr marL="214313" indent="-214313">
              <a:buFont typeface="Arial" panose="020B0604020202020204" pitchFamily="34" charset="0"/>
              <a:buChar char="•"/>
            </a:pPr>
            <a:r>
              <a:rPr lang="en-US" sz="1100" dirty="0"/>
              <a:t>Trauma Informed Care trainings</a:t>
            </a:r>
          </a:p>
          <a:p>
            <a:pPr marL="214313" indent="-214313">
              <a:buFont typeface="Arial" panose="020B0604020202020204" pitchFamily="34" charset="0"/>
              <a:buChar char="•"/>
            </a:pPr>
            <a:r>
              <a:rPr lang="en-US" sz="1100" dirty="0"/>
              <a:t>Continuing Internet Safety programs for students</a:t>
            </a:r>
          </a:p>
          <a:p>
            <a:pPr marL="214313" indent="-214313">
              <a:buFont typeface="Arial" panose="020B0604020202020204" pitchFamily="34" charset="0"/>
              <a:buChar char="•"/>
            </a:pPr>
            <a:r>
              <a:rPr lang="en-US" sz="1100" dirty="0"/>
              <a:t>Self-Esteem/Awareness curriculum offered to targeted students</a:t>
            </a:r>
          </a:p>
          <a:p>
            <a:pPr marL="214313" indent="-214313">
              <a:buFont typeface="Arial" panose="020B0604020202020204" pitchFamily="34" charset="0"/>
              <a:buChar char="•"/>
            </a:pPr>
            <a:r>
              <a:rPr lang="en-US" sz="1100" dirty="0"/>
              <a:t>Looking into LinkCrew program</a:t>
            </a:r>
          </a:p>
          <a:p>
            <a:pPr marL="214313" indent="-214313">
              <a:buFont typeface="Arial" panose="020B0604020202020204" pitchFamily="34" charset="0"/>
              <a:buChar char="•"/>
            </a:pPr>
            <a:r>
              <a:rPr lang="en-US" sz="1100" dirty="0"/>
              <a:t>Creating focus group with targeted questions to delve deeper into survey questions</a:t>
            </a:r>
            <a:r>
              <a:rPr lang="en-US" sz="900" dirty="0"/>
              <a:t>.</a:t>
            </a:r>
          </a:p>
        </p:txBody>
      </p:sp>
    </p:spTree>
    <p:extLst>
      <p:ext uri="{BB962C8B-B14F-4D97-AF65-F5344CB8AC3E}">
        <p14:creationId xmlns:p14="http://schemas.microsoft.com/office/powerpoint/2010/main" val="26214451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851" y="1111077"/>
            <a:ext cx="5664115" cy="692497"/>
          </a:xfrm>
          <a:prstGeom prst="rect">
            <a:avLst/>
          </a:prstGeom>
          <a:noFill/>
        </p:spPr>
        <p:txBody>
          <a:bodyPr wrap="none" lIns="68580" tIns="34290" rIns="68580" bIns="34290">
            <a:spAutoFit/>
          </a:bodyPr>
          <a:lstStyle/>
          <a:p>
            <a:pPr algn="ctr"/>
            <a:r>
              <a:rPr lang="en-US" sz="4050" dirty="0">
                <a:ln w="0"/>
                <a:solidFill>
                  <a:schemeClr val="accent1">
                    <a:lumMod val="50000"/>
                  </a:schemeClr>
                </a:solidFill>
                <a:effectLst/>
                <a:latin typeface="+mj-lt"/>
              </a:rPr>
              <a:t>Safety and Wellness Data</a:t>
            </a: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427" y="5997671"/>
            <a:ext cx="1019175" cy="666750"/>
          </a:xfrm>
          <a:prstGeom prst="rect">
            <a:avLst/>
          </a:prstGeom>
        </p:spPr>
      </p:pic>
      <p:graphicFrame>
        <p:nvGraphicFramePr>
          <p:cNvPr id="7" name="Chart 6"/>
          <p:cNvGraphicFramePr>
            <a:graphicFrameLocks/>
          </p:cNvGraphicFramePr>
          <p:nvPr>
            <p:extLst/>
          </p:nvPr>
        </p:nvGraphicFramePr>
        <p:xfrm>
          <a:off x="1207294" y="1964532"/>
          <a:ext cx="6336506" cy="35075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8863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1572" y="2632942"/>
            <a:ext cx="5186350" cy="1200329"/>
          </a:xfrm>
          <a:prstGeom prst="rect">
            <a:avLst/>
          </a:prstGeom>
        </p:spPr>
        <p:txBody>
          <a:bodyPr wrap="square">
            <a:spAutoFit/>
          </a:bodyPr>
          <a:lstStyle/>
          <a:p>
            <a:pPr algn="ctr"/>
            <a:r>
              <a:rPr lang="en-US" sz="7200" b="1" dirty="0">
                <a:ln w="9525">
                  <a:noFill/>
                  <a:prstDash val="solid"/>
                </a:ln>
                <a:solidFill>
                  <a:schemeClr val="accent1">
                    <a:lumMod val="50000"/>
                  </a:schemeClr>
                </a:solidFill>
                <a:latin typeface="Cambria" panose="02040503050406030204" pitchFamily="18" charset="0"/>
              </a:rPr>
              <a:t>Safety</a:t>
            </a:r>
            <a:r>
              <a:rPr lang="en-US" sz="13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918" y="4574245"/>
            <a:ext cx="2947027" cy="202629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346" y="4354600"/>
            <a:ext cx="1573575" cy="2373011"/>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833" y="240468"/>
            <a:ext cx="2520213" cy="1894097"/>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881" y="208279"/>
            <a:ext cx="2452727" cy="197881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5271" y="169623"/>
            <a:ext cx="1657349" cy="2209799"/>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2651" y="254252"/>
            <a:ext cx="1305865" cy="1728788"/>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985" y="4286671"/>
            <a:ext cx="1798588" cy="2440940"/>
          </a:xfrm>
          <a:prstGeom prst="rect">
            <a:avLst/>
          </a:prstGeom>
          <a:ln>
            <a:noFill/>
          </a:ln>
          <a:effectLst>
            <a:outerShdw blurRad="190500" algn="tl" rotWithShape="0">
              <a:srgbClr val="000000">
                <a:alpha val="70000"/>
              </a:srgbClr>
            </a:outerShdw>
          </a:effectLst>
        </p:spPr>
      </p:pic>
      <p:pic>
        <p:nvPicPr>
          <p:cNvPr id="15" name="Picture 14" descr="cap only vector.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48638" y="6033491"/>
            <a:ext cx="866775" cy="567049"/>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881" y="2622014"/>
            <a:ext cx="2696765" cy="142603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823" y="2544071"/>
            <a:ext cx="2315084" cy="16458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587169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508707" y="5378098"/>
            <a:ext cx="3887390" cy="764381"/>
          </a:xfrm>
        </p:spPr>
        <p:txBody>
          <a:bodyPr>
            <a:normAutofit lnSpcReduction="10000"/>
          </a:bodyPr>
          <a:lstStyle/>
          <a:p>
            <a:pPr marL="0" indent="0">
              <a:buNone/>
            </a:pPr>
            <a:r>
              <a:rPr lang="en-US" sz="1200" dirty="0">
                <a:solidFill>
                  <a:srgbClr val="B04527"/>
                </a:solidFill>
              </a:rPr>
              <a:t>The pre and post surveys each year depict the significant change and impact the students gain in understanding drug abuse, mental resilience, and the ability to make better decisions.</a:t>
            </a:r>
          </a:p>
        </p:txBody>
      </p:sp>
      <p:sp>
        <p:nvSpPr>
          <p:cNvPr id="4" name="Content Placeholder 3"/>
          <p:cNvSpPr>
            <a:spLocks noGrp="1"/>
          </p:cNvSpPr>
          <p:nvPr>
            <p:ph sz="half" idx="4294967295"/>
          </p:nvPr>
        </p:nvSpPr>
        <p:spPr>
          <a:xfrm>
            <a:off x="3515471" y="1705479"/>
            <a:ext cx="2801238" cy="2110979"/>
          </a:xfrm>
        </p:spPr>
        <p:txBody>
          <a:bodyPr>
            <a:normAutofit fontScale="92500"/>
          </a:bodyPr>
          <a:lstStyle/>
          <a:p>
            <a:r>
              <a:rPr lang="en-US" sz="1200" b="1" dirty="0">
                <a:solidFill>
                  <a:schemeClr val="accent1">
                    <a:lumMod val="50000"/>
                  </a:schemeClr>
                </a:solidFill>
              </a:rPr>
              <a:t>UNITE Too Good </a:t>
            </a:r>
            <a:r>
              <a:rPr lang="en-US" sz="1200" b="1" dirty="0" smtClean="0">
                <a:solidFill>
                  <a:schemeClr val="accent1">
                    <a:lumMod val="50000"/>
                  </a:schemeClr>
                </a:solidFill>
              </a:rPr>
              <a:t>for Drugs to 4</a:t>
            </a:r>
            <a:r>
              <a:rPr lang="en-US" sz="1200" b="1" baseline="30000" dirty="0" smtClean="0">
                <a:solidFill>
                  <a:schemeClr val="accent1">
                    <a:lumMod val="50000"/>
                  </a:schemeClr>
                </a:solidFill>
              </a:rPr>
              <a:t>th</a:t>
            </a:r>
            <a:r>
              <a:rPr lang="en-US" sz="1200" b="1" dirty="0" smtClean="0">
                <a:solidFill>
                  <a:schemeClr val="accent1">
                    <a:lumMod val="50000"/>
                  </a:schemeClr>
                </a:solidFill>
              </a:rPr>
              <a:t> </a:t>
            </a:r>
            <a:r>
              <a:rPr lang="en-US" sz="1200" b="1" dirty="0">
                <a:solidFill>
                  <a:schemeClr val="accent1">
                    <a:lumMod val="50000"/>
                  </a:schemeClr>
                </a:solidFill>
              </a:rPr>
              <a:t>grade </a:t>
            </a:r>
            <a:r>
              <a:rPr lang="en-US" sz="1200" b="1" dirty="0" smtClean="0">
                <a:solidFill>
                  <a:schemeClr val="accent1">
                    <a:lumMod val="50000"/>
                  </a:schemeClr>
                </a:solidFill>
              </a:rPr>
              <a:t>classrooms</a:t>
            </a:r>
            <a:endParaRPr lang="en-US" sz="1200" b="1" dirty="0">
              <a:solidFill>
                <a:schemeClr val="accent1">
                  <a:lumMod val="50000"/>
                </a:schemeClr>
              </a:solidFill>
            </a:endParaRPr>
          </a:p>
          <a:p>
            <a:pPr lvl="1"/>
            <a:r>
              <a:rPr lang="en-US" sz="1200" dirty="0">
                <a:solidFill>
                  <a:schemeClr val="accent1">
                    <a:lumMod val="50000"/>
                  </a:schemeClr>
                </a:solidFill>
              </a:rPr>
              <a:t>2017-382 students reached</a:t>
            </a:r>
          </a:p>
          <a:p>
            <a:pPr lvl="1"/>
            <a:r>
              <a:rPr lang="en-US" sz="1200" dirty="0">
                <a:solidFill>
                  <a:schemeClr val="accent1">
                    <a:lumMod val="50000"/>
                  </a:schemeClr>
                </a:solidFill>
              </a:rPr>
              <a:t>2018- 404 students reached</a:t>
            </a:r>
          </a:p>
          <a:p>
            <a:pPr lvl="1"/>
            <a:r>
              <a:rPr lang="en-US" sz="1200" dirty="0">
                <a:solidFill>
                  <a:schemeClr val="accent1">
                    <a:lumMod val="50000"/>
                  </a:schemeClr>
                </a:solidFill>
              </a:rPr>
              <a:t>2019 – 460 students reached</a:t>
            </a:r>
          </a:p>
          <a:p>
            <a:r>
              <a:rPr lang="en-US" sz="1200" b="1" dirty="0">
                <a:solidFill>
                  <a:schemeClr val="accent1">
                    <a:lumMod val="50000"/>
                  </a:schemeClr>
                </a:solidFill>
              </a:rPr>
              <a:t>UNITE Clubs</a:t>
            </a:r>
          </a:p>
          <a:p>
            <a:pPr lvl="1"/>
            <a:r>
              <a:rPr lang="en-US" sz="1200" dirty="0" smtClean="0">
                <a:solidFill>
                  <a:schemeClr val="accent1">
                    <a:lumMod val="50000"/>
                  </a:schemeClr>
                </a:solidFill>
              </a:rPr>
              <a:t>2016-2017; 76 </a:t>
            </a:r>
            <a:r>
              <a:rPr lang="en-US" sz="1200" dirty="0">
                <a:solidFill>
                  <a:schemeClr val="accent1">
                    <a:lumMod val="50000"/>
                  </a:schemeClr>
                </a:solidFill>
              </a:rPr>
              <a:t>members </a:t>
            </a:r>
          </a:p>
          <a:p>
            <a:pPr lvl="1"/>
            <a:r>
              <a:rPr lang="en-US" sz="1200" dirty="0" smtClean="0">
                <a:solidFill>
                  <a:schemeClr val="accent1">
                    <a:lumMod val="50000"/>
                  </a:schemeClr>
                </a:solidFill>
              </a:rPr>
              <a:t>2017-2018; 1008 </a:t>
            </a:r>
            <a:r>
              <a:rPr lang="en-US" sz="1200" dirty="0">
                <a:solidFill>
                  <a:schemeClr val="accent1">
                    <a:lumMod val="50000"/>
                  </a:schemeClr>
                </a:solidFill>
              </a:rPr>
              <a:t>members</a:t>
            </a:r>
          </a:p>
          <a:p>
            <a:pPr lvl="1"/>
            <a:r>
              <a:rPr lang="en-US" sz="1200" dirty="0" smtClean="0">
                <a:solidFill>
                  <a:schemeClr val="accent1">
                    <a:lumMod val="50000"/>
                  </a:schemeClr>
                </a:solidFill>
              </a:rPr>
              <a:t>2018-2019; 1347 </a:t>
            </a:r>
            <a:r>
              <a:rPr lang="en-US" sz="1200" dirty="0">
                <a:solidFill>
                  <a:schemeClr val="accent1">
                    <a:lumMod val="50000"/>
                  </a:schemeClr>
                </a:solidFill>
              </a:rPr>
              <a:t>members</a:t>
            </a:r>
          </a:p>
          <a:p>
            <a:pPr lvl="1"/>
            <a:r>
              <a:rPr lang="en-US" sz="1200" dirty="0" smtClean="0">
                <a:solidFill>
                  <a:schemeClr val="accent1">
                    <a:lumMod val="50000"/>
                  </a:schemeClr>
                </a:solidFill>
              </a:rPr>
              <a:t>2019-2020; 1604 </a:t>
            </a:r>
            <a:r>
              <a:rPr lang="en-US" sz="1200" dirty="0">
                <a:solidFill>
                  <a:schemeClr val="accent1">
                    <a:lumMod val="50000"/>
                  </a:schemeClr>
                </a:solidFill>
              </a:rPr>
              <a:t>members</a:t>
            </a:r>
          </a:p>
        </p:txBody>
      </p:sp>
      <p:sp>
        <p:nvSpPr>
          <p:cNvPr id="3" name="Text Placeholder 2"/>
          <p:cNvSpPr>
            <a:spLocks noGrp="1"/>
          </p:cNvSpPr>
          <p:nvPr>
            <p:ph type="body" idx="4294967295"/>
          </p:nvPr>
        </p:nvSpPr>
        <p:spPr>
          <a:xfrm>
            <a:off x="507205" y="4074635"/>
            <a:ext cx="4408885" cy="788194"/>
          </a:xfrm>
          <a:ln>
            <a:noFill/>
          </a:ln>
        </p:spPr>
        <p:txBody>
          <a:bodyPr>
            <a:noAutofit/>
          </a:bodyPr>
          <a:lstStyle/>
          <a:p>
            <a:pPr marL="0" indent="0">
              <a:buNone/>
            </a:pPr>
            <a:r>
              <a:rPr lang="en-US" sz="1200" dirty="0" smtClean="0">
                <a:solidFill>
                  <a:srgbClr val="B04527"/>
                </a:solidFill>
              </a:rPr>
              <a:t>Mendez Too Good for Drugs curriculum empowers students with the social-emotional learning and substance abuse prevention skills they need to lead happy and healthy lives. The lessons teach students how to handle peer pressure, stress, and provide real-life examples and situations to teach students to avoid make bad decisions.</a:t>
            </a:r>
            <a:endParaRPr lang="en-US" sz="1200" dirty="0">
              <a:solidFill>
                <a:srgbClr val="B04527"/>
              </a:solidFill>
            </a:endParaRPr>
          </a:p>
        </p:txBody>
      </p:sp>
      <p:pic>
        <p:nvPicPr>
          <p:cNvPr id="7" name="Picture 6" descr="cap only vector.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62" y="6260833"/>
            <a:ext cx="737886" cy="482729"/>
          </a:xfrm>
          <a:prstGeom prst="rect">
            <a:avLst/>
          </a:prstGeom>
        </p:spPr>
      </p:pic>
      <p:pic>
        <p:nvPicPr>
          <p:cNvPr id="1030" name="Picture 6" descr="$1.5 million of Purdue Pharma settlement funds to go to Easter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1169" y="2160297"/>
            <a:ext cx="1748168" cy="9819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chool Safety / Too Good For Drugs and Viol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13" y="259108"/>
            <a:ext cx="1296528" cy="10570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91894" y="259108"/>
            <a:ext cx="6952106" cy="830997"/>
          </a:xfrm>
          <a:prstGeom prst="rect">
            <a:avLst/>
          </a:prstGeom>
          <a:noFill/>
        </p:spPr>
        <p:txBody>
          <a:bodyPr wrap="square" rtlCol="0">
            <a:spAutoFit/>
          </a:bodyPr>
          <a:lstStyle/>
          <a:p>
            <a:pPr algn="ctr"/>
            <a:r>
              <a:rPr lang="en-US" sz="4800" b="1" dirty="0">
                <a:solidFill>
                  <a:schemeClr val="accent1">
                    <a:lumMod val="50000"/>
                  </a:schemeClr>
                </a:solidFill>
                <a:latin typeface="Cambria" panose="02040503050406030204" pitchFamily="18" charset="0"/>
              </a:rPr>
              <a:t>Too Good for Drugs</a:t>
            </a:r>
          </a:p>
        </p:txBody>
      </p:sp>
      <p:pic>
        <p:nvPicPr>
          <p:cNvPr id="6" name="Picture 5"/>
          <p:cNvPicPr>
            <a:picLocks noChangeAspect="1"/>
          </p:cNvPicPr>
          <p:nvPr/>
        </p:nvPicPr>
        <p:blipFill>
          <a:blip r:embed="rId5"/>
          <a:stretch>
            <a:fillRect/>
          </a:stretch>
        </p:blipFill>
        <p:spPr>
          <a:xfrm>
            <a:off x="5395768" y="3892273"/>
            <a:ext cx="3339722" cy="225020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351" y="1712029"/>
            <a:ext cx="2791360" cy="2097881"/>
          </a:xfrm>
          <a:prstGeom prst="rect">
            <a:avLst/>
          </a:prstGeom>
          <a:effectLst/>
        </p:spPr>
      </p:pic>
    </p:spTree>
    <p:extLst>
      <p:ext uri="{BB962C8B-B14F-4D97-AF65-F5344CB8AC3E}">
        <p14:creationId xmlns:p14="http://schemas.microsoft.com/office/powerpoint/2010/main" val="34694763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D486F"/>
                </a:solidFill>
              </a:rPr>
              <a:t>Teen Outreach Program </a:t>
            </a:r>
            <a:endParaRPr lang="en-US" dirty="0">
              <a:solidFill>
                <a:srgbClr val="0D486F"/>
              </a:solidFill>
            </a:endParaRPr>
          </a:p>
        </p:txBody>
      </p:sp>
      <p:sp>
        <p:nvSpPr>
          <p:cNvPr id="3" name="Subtitle 2"/>
          <p:cNvSpPr>
            <a:spLocks noGrp="1"/>
          </p:cNvSpPr>
          <p:nvPr>
            <p:ph type="subTitle" idx="1"/>
          </p:nvPr>
        </p:nvSpPr>
        <p:spPr>
          <a:xfrm>
            <a:off x="1461408" y="3388178"/>
            <a:ext cx="6400800" cy="685800"/>
          </a:xfrm>
        </p:spPr>
        <p:txBody>
          <a:bodyPr/>
          <a:lstStyle/>
          <a:p>
            <a:r>
              <a:rPr lang="en-US" dirty="0" smtClean="0">
                <a:solidFill>
                  <a:srgbClr val="B04527"/>
                </a:solidFill>
              </a:rPr>
              <a:t>Safety and Wellness </a:t>
            </a:r>
            <a:endParaRPr lang="en-US" dirty="0">
              <a:solidFill>
                <a:srgbClr val="B04527"/>
              </a:solidFill>
            </a:endParaRPr>
          </a:p>
        </p:txBody>
      </p:sp>
    </p:spTree>
    <p:extLst>
      <p:ext uri="{BB962C8B-B14F-4D97-AF65-F5344CB8AC3E}">
        <p14:creationId xmlns:p14="http://schemas.microsoft.com/office/powerpoint/2010/main" val="249091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0D486F"/>
                </a:solidFill>
              </a:rPr>
              <a:t>What is TOP? </a:t>
            </a:r>
            <a:endParaRPr lang="en-US" sz="5400" dirty="0">
              <a:solidFill>
                <a:srgbClr val="0D486F"/>
              </a:solidFill>
            </a:endParaRPr>
          </a:p>
        </p:txBody>
      </p:sp>
      <p:sp>
        <p:nvSpPr>
          <p:cNvPr id="3" name="Content Placeholder 2"/>
          <p:cNvSpPr>
            <a:spLocks noGrp="1"/>
          </p:cNvSpPr>
          <p:nvPr>
            <p:ph idx="1"/>
          </p:nvPr>
        </p:nvSpPr>
        <p:spPr/>
        <p:txBody>
          <a:bodyPr>
            <a:normAutofit/>
          </a:bodyPr>
          <a:lstStyle/>
          <a:p>
            <a:r>
              <a:rPr lang="en-US" sz="1800" dirty="0">
                <a:latin typeface="Arial" panose="020B0604020202020204" pitchFamily="34" charset="0"/>
                <a:cs typeface="Arial" panose="020B0604020202020204" pitchFamily="34" charset="0"/>
              </a:rPr>
              <a:t>Wyman’s Teen Outreach Program (TOP) promotes the positive development of adolescents through curriculum-guided, interactive group discussions; positive adult guidance and support; and community service learning.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TOP </a:t>
            </a:r>
            <a:r>
              <a:rPr lang="en-US" sz="1800" dirty="0">
                <a:latin typeface="Arial" panose="020B0604020202020204" pitchFamily="34" charset="0"/>
                <a:cs typeface="Arial" panose="020B0604020202020204" pitchFamily="34" charset="0"/>
              </a:rPr>
              <a:t>is delivered by trained adult facilitators across a nine month period to groups of teens (called “TOP Clubs”).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TOP </a:t>
            </a:r>
            <a:r>
              <a:rPr lang="en-US" sz="1800" dirty="0">
                <a:latin typeface="Arial" panose="020B0604020202020204" pitchFamily="34" charset="0"/>
                <a:cs typeface="Arial" panose="020B0604020202020204" pitchFamily="34" charset="0"/>
              </a:rPr>
              <a:t>is designed to meet the developmental needs of middle and high school teens and can be implemented in a variety of settings, </a:t>
            </a:r>
            <a:r>
              <a:rPr lang="en-US" sz="1800" dirty="0" smtClean="0">
                <a:latin typeface="Arial" panose="020B0604020202020204" pitchFamily="34" charset="0"/>
                <a:cs typeface="Arial" panose="020B0604020202020204" pitchFamily="34" charset="0"/>
              </a:rPr>
              <a:t>including: </a:t>
            </a:r>
            <a:r>
              <a:rPr lang="en-US" sz="1800" dirty="0">
                <a:latin typeface="Arial" panose="020B0604020202020204" pitchFamily="34" charset="0"/>
                <a:cs typeface="Arial" panose="020B0604020202020204" pitchFamily="34" charset="0"/>
              </a:rPr>
              <a:t>in-school, after-school, through community-based organizations or in systems and institutional </a:t>
            </a:r>
            <a:r>
              <a:rPr lang="en-US" sz="1800" dirty="0" smtClean="0">
                <a:latin typeface="Arial" panose="020B0604020202020204" pitchFamily="34" charset="0"/>
                <a:cs typeface="Arial" panose="020B0604020202020204" pitchFamily="34" charset="0"/>
              </a:rPr>
              <a:t>settings (i.e. residential facilities</a:t>
            </a:r>
            <a:r>
              <a:rPr lang="en-US" sz="1800" dirty="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The </a:t>
            </a:r>
            <a:r>
              <a:rPr lang="en-US" sz="1800" dirty="0">
                <a:latin typeface="Arial" panose="020B0604020202020204" pitchFamily="34" charset="0"/>
                <a:cs typeface="Arial" panose="020B0604020202020204" pitchFamily="34" charset="0"/>
              </a:rPr>
              <a:t>TOP Curriculum is focused on key topics related to adolescent health and development, </a:t>
            </a:r>
            <a:r>
              <a:rPr lang="en-US" sz="1800" dirty="0" smtClean="0">
                <a:latin typeface="Arial" panose="020B0604020202020204" pitchFamily="34" charset="0"/>
                <a:cs typeface="Arial" panose="020B0604020202020204" pitchFamily="34" charset="0"/>
              </a:rPr>
              <a:t>including: </a:t>
            </a:r>
            <a:r>
              <a:rPr lang="en-US" sz="1800" dirty="0">
                <a:latin typeface="Arial" panose="020B0604020202020204" pitchFamily="34" charset="0"/>
                <a:cs typeface="Arial" panose="020B0604020202020204" pitchFamily="34" charset="0"/>
              </a:rPr>
              <a:t>building social, emotional, and life skills; developing a positive sense of self; and connecting with others.</a:t>
            </a:r>
          </a:p>
        </p:txBody>
      </p:sp>
    </p:spTree>
    <p:extLst>
      <p:ext uri="{BB962C8B-B14F-4D97-AF65-F5344CB8AC3E}">
        <p14:creationId xmlns:p14="http://schemas.microsoft.com/office/powerpoint/2010/main" val="41629572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4" name="Content Placeholder 3"/>
          <p:cNvPicPr>
            <a:picLocks noGrp="1" noChangeAspect="1"/>
          </p:cNvPicPr>
          <p:nvPr>
            <p:ph idx="1"/>
          </p:nvPr>
        </p:nvPicPr>
        <p:blipFill>
          <a:blip r:embed="rId2"/>
          <a:stretch>
            <a:fillRect/>
          </a:stretch>
        </p:blipFill>
        <p:spPr>
          <a:xfrm>
            <a:off x="457200" y="2392171"/>
            <a:ext cx="8229600" cy="2942021"/>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615" y="5975350"/>
            <a:ext cx="1019175" cy="666750"/>
          </a:xfrm>
          <a:prstGeom prst="rect">
            <a:avLst/>
          </a:prstGeom>
        </p:spPr>
      </p:pic>
    </p:spTree>
    <p:extLst>
      <p:ext uri="{BB962C8B-B14F-4D97-AF65-F5344CB8AC3E}">
        <p14:creationId xmlns:p14="http://schemas.microsoft.com/office/powerpoint/2010/main" val="7597008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0D486F"/>
                </a:solidFill>
              </a:rPr>
              <a:t>Why top? </a:t>
            </a:r>
            <a:endParaRPr lang="en-US" sz="5400" dirty="0">
              <a:solidFill>
                <a:srgbClr val="0D486F"/>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697" y="1981201"/>
            <a:ext cx="6257924" cy="3505012"/>
          </a:xfrm>
        </p:spPr>
      </p:pic>
    </p:spTree>
    <p:extLst>
      <p:ext uri="{BB962C8B-B14F-4D97-AF65-F5344CB8AC3E}">
        <p14:creationId xmlns:p14="http://schemas.microsoft.com/office/powerpoint/2010/main" val="24273690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050"/>
            <a:ext cx="9078686" cy="1162050"/>
          </a:xfrm>
        </p:spPr>
        <p:txBody>
          <a:bodyPr>
            <a:normAutofit/>
          </a:bodyPr>
          <a:lstStyle/>
          <a:p>
            <a:pPr algn="ctr"/>
            <a:r>
              <a:rPr lang="en-US" sz="4000" dirty="0" smtClean="0">
                <a:solidFill>
                  <a:srgbClr val="0D486F"/>
                </a:solidFill>
              </a:rPr>
              <a:t>Where is the top program active? </a:t>
            </a:r>
            <a:endParaRPr lang="en-US" sz="4000" dirty="0">
              <a:solidFill>
                <a:srgbClr val="0D486F"/>
              </a:solidFill>
            </a:endParaRPr>
          </a:p>
        </p:txBody>
      </p:sp>
      <p:sp>
        <p:nvSpPr>
          <p:cNvPr id="3" name="Content Placeholder 2"/>
          <p:cNvSpPr>
            <a:spLocks noGrp="1"/>
          </p:cNvSpPr>
          <p:nvPr>
            <p:ph idx="1"/>
          </p:nvPr>
        </p:nvSpPr>
        <p:spPr>
          <a:xfrm>
            <a:off x="5894614" y="1902279"/>
            <a:ext cx="2792185" cy="4223884"/>
          </a:xfrm>
        </p:spPr>
        <p:txBody>
          <a:bodyPr>
            <a:normAutofit fontScale="85000" lnSpcReduction="20000"/>
          </a:bodyPr>
          <a:lstStyle/>
          <a:p>
            <a:r>
              <a:rPr lang="en-US" dirty="0" smtClean="0"/>
              <a:t>Knox Central High </a:t>
            </a:r>
          </a:p>
          <a:p>
            <a:r>
              <a:rPr lang="en-US" dirty="0" smtClean="0"/>
              <a:t>Lynn Camp Middle and High schools</a:t>
            </a:r>
          </a:p>
          <a:p>
            <a:r>
              <a:rPr lang="en-US" dirty="0" smtClean="0"/>
              <a:t>Appalachian Children's Home </a:t>
            </a:r>
          </a:p>
          <a:p>
            <a:r>
              <a:rPr lang="en-US" dirty="0" smtClean="0"/>
              <a:t>Corbin Educational Center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93" y="2162418"/>
            <a:ext cx="5378430" cy="3315818"/>
          </a:xfrm>
          <a:prstGeom prst="rect">
            <a:avLst/>
          </a:prstGeom>
        </p:spPr>
      </p:pic>
    </p:spTree>
    <p:extLst>
      <p:ext uri="{BB962C8B-B14F-4D97-AF65-F5344CB8AC3E}">
        <p14:creationId xmlns:p14="http://schemas.microsoft.com/office/powerpoint/2010/main" val="1176906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0D486F"/>
                </a:solidFill>
              </a:rPr>
              <a:t>How can you help? </a:t>
            </a:r>
            <a:endParaRPr lang="en-US" sz="5400" dirty="0">
              <a:solidFill>
                <a:srgbClr val="0D486F"/>
              </a:solidFill>
            </a:endParaRPr>
          </a:p>
        </p:txBody>
      </p:sp>
      <p:sp>
        <p:nvSpPr>
          <p:cNvPr id="3" name="Content Placeholder 2"/>
          <p:cNvSpPr>
            <a:spLocks noGrp="1"/>
          </p:cNvSpPr>
          <p:nvPr>
            <p:ph sz="half" idx="1"/>
          </p:nvPr>
        </p:nvSpPr>
        <p:spPr>
          <a:xfrm>
            <a:off x="457200" y="2457450"/>
            <a:ext cx="4038600" cy="2653195"/>
          </a:xfrm>
        </p:spPr>
        <p:txBody>
          <a:bodyPr>
            <a:normAutofit fontScale="92500" lnSpcReduction="10000"/>
          </a:bodyPr>
          <a:lstStyle/>
          <a:p>
            <a:r>
              <a:rPr lang="en-US" dirty="0" smtClean="0"/>
              <a:t>See if your school wants this program</a:t>
            </a:r>
          </a:p>
          <a:p>
            <a:r>
              <a:rPr lang="en-US" dirty="0" smtClean="0"/>
              <a:t>Can it be sustainable? </a:t>
            </a:r>
          </a:p>
          <a:p>
            <a:r>
              <a:rPr lang="en-US" dirty="0" smtClean="0"/>
              <a:t>Do you have staff that want to be trained?</a:t>
            </a:r>
          </a:p>
          <a:p>
            <a:r>
              <a:rPr lang="en-US" dirty="0" smtClean="0"/>
              <a:t>How can we expand? </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49" y="2400300"/>
            <a:ext cx="4205021" cy="2710345"/>
          </a:xfrm>
        </p:spPr>
      </p:pic>
    </p:spTree>
    <p:extLst>
      <p:ext uri="{BB962C8B-B14F-4D97-AF65-F5344CB8AC3E}">
        <p14:creationId xmlns:p14="http://schemas.microsoft.com/office/powerpoint/2010/main" val="36962444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0485" y="409849"/>
            <a:ext cx="7568293" cy="1244237"/>
          </a:xfrm>
        </p:spPr>
        <p:txBody>
          <a:bodyPr>
            <a:noAutofit/>
          </a:bodyPr>
          <a:lstStyle/>
          <a:p>
            <a:r>
              <a:rPr lang="en-US" b="1" dirty="0">
                <a:solidFill>
                  <a:srgbClr val="B04527"/>
                </a:solidFill>
                <a:latin typeface="Cambria" panose="02040503050406030204" pitchFamily="18" charset="0"/>
              </a:rPr>
              <a:t>PS Enrollment </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7A: </a:t>
            </a:r>
          </a:p>
        </p:txBody>
      </p:sp>
      <p:sp>
        <p:nvSpPr>
          <p:cNvPr id="4" name="Subtitle 3"/>
          <p:cNvSpPr>
            <a:spLocks noGrp="1"/>
          </p:cNvSpPr>
          <p:nvPr>
            <p:ph type="subTitle" idx="1"/>
          </p:nvPr>
        </p:nvSpPr>
        <p:spPr>
          <a:xfrm>
            <a:off x="2171700" y="1963374"/>
            <a:ext cx="4800600" cy="2750039"/>
          </a:xfrm>
        </p:spPr>
        <p:txBody>
          <a:bodyPr vert="horz" lIns="68580" tIns="34290" rIns="68580" bIns="34290" rtlCol="0" anchor="t">
            <a:noAutofit/>
          </a:bodyPr>
          <a:lstStyle/>
          <a:p>
            <a:r>
              <a:rPr lang="en-US" sz="2700" i="1" dirty="0">
                <a:cs typeface="Calibri"/>
              </a:rPr>
              <a:t>Number and percent of PN students who graduate with a regular high school diploma and obtain postsecondary degrees, vocational certificates, or other industry-recognized certifications or credentials without the need for remediation.</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95" y="5928530"/>
            <a:ext cx="1019175" cy="666750"/>
          </a:xfrm>
          <a:prstGeom prst="rect">
            <a:avLst/>
          </a:prstGeom>
        </p:spPr>
      </p:pic>
    </p:spTree>
    <p:extLst>
      <p:ext uri="{BB962C8B-B14F-4D97-AF65-F5344CB8AC3E}">
        <p14:creationId xmlns:p14="http://schemas.microsoft.com/office/powerpoint/2010/main" val="5138857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B04527"/>
                </a:solidFill>
                <a:latin typeface="Cambria" panose="02040503050406030204" pitchFamily="18" charset="0"/>
                <a:cs typeface="Calibri"/>
              </a:rPr>
              <a:t>Decline; </a:t>
            </a:r>
            <a:r>
              <a:rPr lang="en-US" b="1" dirty="0">
                <a:solidFill>
                  <a:srgbClr val="B04527"/>
                </a:solidFill>
                <a:latin typeface="Cambria" panose="02040503050406030204" pitchFamily="18" charset="0"/>
                <a:cs typeface="Calibri"/>
              </a:rPr>
              <a:t>target 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613140" y="2168466"/>
            <a:ext cx="5464834" cy="445506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dirty="0">
                <a:latin typeface="Arial Black"/>
                <a:cs typeface="Calibri"/>
              </a:rPr>
              <a:t>Postsecondary </a:t>
            </a:r>
            <a:endParaRPr lang="en-US" sz="1350" dirty="0">
              <a:cs typeface="Calibri"/>
            </a:endParaRPr>
          </a:p>
          <a:p>
            <a:r>
              <a:rPr lang="en-US" sz="1650" dirty="0">
                <a:latin typeface="Arial Black"/>
                <a:cs typeface="Calibri"/>
              </a:rPr>
              <a:t>Enrollment</a:t>
            </a:r>
            <a:endParaRPr lang="en-US" sz="1350" dirty="0">
              <a:cs typeface="Calibri"/>
            </a:endParaRPr>
          </a:p>
          <a:p>
            <a:endParaRPr lang="en-US" u="sng" dirty="0">
              <a:latin typeface="Arial Black"/>
              <a:cs typeface="Calibri"/>
            </a:endParaRPr>
          </a:p>
          <a:p>
            <a:r>
              <a:rPr lang="en-US" u="sng" dirty="0">
                <a:latin typeface="Arial Black"/>
                <a:cs typeface="Calibri"/>
              </a:rPr>
              <a:t>Class of 2017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60.6%</a:t>
            </a:r>
          </a:p>
          <a:p>
            <a:endParaRPr lang="en-US" dirty="0">
              <a:latin typeface="Arial Black"/>
              <a:cs typeface="Calibri"/>
            </a:endParaRPr>
          </a:p>
          <a:p>
            <a:r>
              <a:rPr lang="en-US" u="sng" dirty="0">
                <a:latin typeface="Arial Black"/>
                <a:cs typeface="Calibri"/>
              </a:rPr>
              <a:t>Class of 2018 actual:</a:t>
            </a:r>
            <a:r>
              <a:rPr lang="en-US" dirty="0">
                <a:solidFill>
                  <a:srgbClr val="C00000"/>
                </a:solidFill>
                <a:latin typeface="Arial Black"/>
                <a:cs typeface="Calibri"/>
              </a:rPr>
              <a:t> </a:t>
            </a:r>
          </a:p>
          <a:p>
            <a:r>
              <a:rPr lang="en-US" dirty="0">
                <a:solidFill>
                  <a:srgbClr val="C00000"/>
                </a:solidFill>
                <a:latin typeface="Arial Black"/>
                <a:cs typeface="Calibri"/>
              </a:rPr>
              <a:t>55.8%</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Class of 2018 target:</a:t>
            </a:r>
          </a:p>
          <a:p>
            <a:r>
              <a:rPr lang="en-US" dirty="0">
                <a:solidFill>
                  <a:srgbClr val="C00000"/>
                </a:solidFill>
                <a:latin typeface="Arial Black"/>
                <a:cs typeface="Calibri"/>
              </a:rPr>
              <a:t>67.5%</a:t>
            </a:r>
          </a:p>
          <a:p>
            <a:endParaRPr lang="en-US" dirty="0">
              <a:solidFill>
                <a:srgbClr val="C00000"/>
              </a:solidFill>
              <a:latin typeface="Arial Black"/>
              <a:cs typeface="Calibri"/>
            </a:endParaRPr>
          </a:p>
          <a:p>
            <a:r>
              <a:rPr lang="en-US" u="sng" dirty="0">
                <a:latin typeface="Arial Black"/>
                <a:cs typeface="Calibri"/>
              </a:rPr>
              <a:t>Class of 2019 target:</a:t>
            </a:r>
          </a:p>
          <a:p>
            <a:r>
              <a:rPr lang="en-US" dirty="0">
                <a:solidFill>
                  <a:srgbClr val="C00000"/>
                </a:solidFill>
                <a:latin typeface="Arial Black"/>
                <a:cs typeface="Calibri"/>
              </a:rPr>
              <a:t>68.4%</a:t>
            </a:r>
          </a:p>
          <a:p>
            <a:endParaRPr lang="en-US" dirty="0">
              <a:solidFill>
                <a:srgbClr val="C00000"/>
              </a:solidFill>
              <a:latin typeface="Arial Black"/>
              <a:cs typeface="Calibri"/>
            </a:endParaRPr>
          </a:p>
          <a:p>
            <a:endParaRPr lang="en-US" dirty="0">
              <a:solidFill>
                <a:srgbClr val="C00000"/>
              </a:solidFill>
              <a:latin typeface="Arial Black"/>
              <a:cs typeface="Calibri"/>
            </a:endParaRPr>
          </a:p>
        </p:txBody>
      </p:sp>
      <p:pic>
        <p:nvPicPr>
          <p:cNvPr id="7" name="Content Placeholder 3" descr="A picture containing toiletry, cosmetic&#10;&#10;Description generated with very high confidence">
            <a:extLst>
              <a:ext uri="{FF2B5EF4-FFF2-40B4-BE49-F238E27FC236}">
                <a16:creationId xmlns:a16="http://schemas.microsoft.com/office/drawing/2014/main" id="{45802050-A64D-466C-B598-997BC9B1D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784" y="2318894"/>
            <a:ext cx="1337216" cy="3394472"/>
          </a:xfrm>
          <a:prstGeom prst="rect">
            <a:avLst/>
          </a:prstGeom>
        </p:spPr>
      </p:pic>
    </p:spTree>
    <p:extLst>
      <p:ext uri="{BB962C8B-B14F-4D97-AF65-F5344CB8AC3E}">
        <p14:creationId xmlns:p14="http://schemas.microsoft.com/office/powerpoint/2010/main" val="15293458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016" y="5977260"/>
            <a:ext cx="1019175" cy="666750"/>
          </a:xfrm>
          <a:prstGeom prst="rect">
            <a:avLst/>
          </a:prstGeom>
        </p:spPr>
      </p:pic>
      <p:sp>
        <p:nvSpPr>
          <p:cNvPr id="5" name="Title 4"/>
          <p:cNvSpPr>
            <a:spLocks noGrp="1"/>
          </p:cNvSpPr>
          <p:nvPr>
            <p:ph type="ctrTitle"/>
          </p:nvPr>
        </p:nvSpPr>
        <p:spPr>
          <a:xfrm>
            <a:off x="1063087" y="1068916"/>
            <a:ext cx="6858000" cy="1029197"/>
          </a:xfrm>
        </p:spPr>
        <p:txBody>
          <a:bodyPr>
            <a:normAutofit/>
          </a:bodyPr>
          <a:lstStyle/>
          <a:p>
            <a:r>
              <a:rPr lang="en-US" b="1" dirty="0" smtClean="0">
                <a:solidFill>
                  <a:srgbClr val="C00000"/>
                </a:solidFill>
                <a:latin typeface="Cambria" panose="02040503050406030204" pitchFamily="18" charset="0"/>
              </a:rPr>
              <a:t>Visually…</a:t>
            </a:r>
            <a:endParaRPr lang="en-US" b="1" dirty="0">
              <a:solidFill>
                <a:srgbClr val="C00000"/>
              </a:solidFill>
              <a:latin typeface="Cambria" panose="02040503050406030204" pitchFamily="18" charset="0"/>
            </a:endParaRPr>
          </a:p>
        </p:txBody>
      </p:sp>
      <p:pic>
        <p:nvPicPr>
          <p:cNvPr id="6" name="Picture 5"/>
          <p:cNvPicPr>
            <a:picLocks noChangeAspect="1"/>
          </p:cNvPicPr>
          <p:nvPr/>
        </p:nvPicPr>
        <p:blipFill>
          <a:blip r:embed="rId3"/>
          <a:stretch>
            <a:fillRect/>
          </a:stretch>
        </p:blipFill>
        <p:spPr>
          <a:xfrm>
            <a:off x="-35098" y="2239566"/>
            <a:ext cx="8874298" cy="2917217"/>
          </a:xfrm>
          <a:prstGeom prst="rect">
            <a:avLst/>
          </a:prstGeom>
        </p:spPr>
      </p:pic>
    </p:spTree>
    <p:extLst>
      <p:ext uri="{BB962C8B-B14F-4D97-AF65-F5344CB8AC3E}">
        <p14:creationId xmlns:p14="http://schemas.microsoft.com/office/powerpoint/2010/main" val="14424819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214" y="470263"/>
            <a:ext cx="8515350" cy="1658983"/>
          </a:xfrm>
        </p:spPr>
        <p:txBody>
          <a:bodyPr>
            <a:noAutofit/>
          </a:bodyPr>
          <a:lstStyle/>
          <a:p>
            <a:r>
              <a:rPr lang="en-US" sz="6000" b="1" dirty="0">
                <a:solidFill>
                  <a:srgbClr val="B04527"/>
                </a:solidFill>
                <a:latin typeface="Cambria" panose="02040503050406030204" pitchFamily="18" charset="0"/>
              </a:rPr>
              <a:t>PS Completion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7C: </a:t>
            </a:r>
          </a:p>
        </p:txBody>
      </p:sp>
      <p:sp>
        <p:nvSpPr>
          <p:cNvPr id="4" name="Subtitle 3"/>
          <p:cNvSpPr>
            <a:spLocks noGrp="1"/>
          </p:cNvSpPr>
          <p:nvPr>
            <p:ph type="subTitle" idx="1"/>
          </p:nvPr>
        </p:nvSpPr>
        <p:spPr>
          <a:xfrm>
            <a:off x="1371600" y="2364736"/>
            <a:ext cx="6400800" cy="3666719"/>
          </a:xfrm>
        </p:spPr>
        <p:txBody>
          <a:bodyPr vert="horz" lIns="91440" tIns="45720" rIns="91440" bIns="45720" rtlCol="0" anchor="t">
            <a:normAutofit/>
          </a:bodyPr>
          <a:lstStyle/>
          <a:p>
            <a:r>
              <a:rPr lang="en-US" sz="2800" i="1" dirty="0">
                <a:cs typeface="Calibri"/>
              </a:rPr>
              <a:t>Number and percent of PN students who graduate with a regular high school diploma and </a:t>
            </a:r>
            <a:r>
              <a:rPr lang="en-US" sz="2800" b="1" i="1" dirty="0">
                <a:solidFill>
                  <a:schemeClr val="tx2">
                    <a:lumMod val="50000"/>
                  </a:schemeClr>
                </a:solidFill>
                <a:cs typeface="Calibri"/>
              </a:rPr>
              <a:t>obtain postsecondary degrees</a:t>
            </a:r>
            <a:r>
              <a:rPr lang="en-US" sz="2800" i="1" dirty="0">
                <a:cs typeface="Calibri"/>
              </a:rPr>
              <a:t>, vocational certificates, or other industry-recognized certifications or credentials without the need for remediation.</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927271"/>
            <a:ext cx="1144631" cy="748824"/>
          </a:xfrm>
          <a:prstGeom prst="rect">
            <a:avLst/>
          </a:prstGeom>
        </p:spPr>
      </p:pic>
    </p:spTree>
    <p:extLst>
      <p:ext uri="{BB962C8B-B14F-4D97-AF65-F5344CB8AC3E}">
        <p14:creationId xmlns:p14="http://schemas.microsoft.com/office/powerpoint/2010/main" val="34914336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B04527"/>
                </a:solidFill>
                <a:latin typeface="Cambria" panose="02040503050406030204" pitchFamily="18" charset="0"/>
                <a:cs typeface="Calibri"/>
              </a:rPr>
              <a:t>No data</a:t>
            </a:r>
            <a:endParaRPr lang="en-US" dirty="0">
              <a:solidFill>
                <a:srgbClr val="B04527"/>
              </a:solidFill>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626852" y="1748288"/>
            <a:ext cx="7286445" cy="15081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Arial Black"/>
                <a:cs typeface="Calibri"/>
              </a:rPr>
              <a:t>Postsecondary </a:t>
            </a:r>
            <a:endParaRPr lang="en-US" dirty="0">
              <a:cs typeface="Calibri"/>
            </a:endParaRPr>
          </a:p>
          <a:p>
            <a:r>
              <a:rPr lang="en-US" sz="2200" dirty="0">
                <a:latin typeface="Arial Black"/>
                <a:cs typeface="Calibri"/>
              </a:rPr>
              <a:t>Completion</a:t>
            </a:r>
            <a:endParaRPr lang="en-US" dirty="0">
              <a:cs typeface="Calibri"/>
            </a:endParaRPr>
          </a:p>
          <a:p>
            <a:endParaRPr lang="en-US" sz="2400" u="sng" dirty="0">
              <a:latin typeface="Arial Black"/>
              <a:cs typeface="Calibri"/>
            </a:endParaRPr>
          </a:p>
          <a:p>
            <a:endParaRPr lang="en-US" sz="2400" dirty="0">
              <a:solidFill>
                <a:srgbClr val="C00000"/>
              </a:solidFill>
              <a:latin typeface="Arial Black"/>
              <a:cs typeface="Calibri"/>
            </a:endParaRPr>
          </a:p>
        </p:txBody>
      </p:sp>
      <p:pic>
        <p:nvPicPr>
          <p:cNvPr id="4" name="Content Placeholder 3" descr="A picture containing object, pool ball&#10;&#10;Description generated with high confidence">
            <a:extLst>
              <a:ext uri="{FF2B5EF4-FFF2-40B4-BE49-F238E27FC236}">
                <a16:creationId xmlns:a16="http://schemas.microsoft.com/office/drawing/2014/main" id="{B0FE6849-5CB4-43F2-BF2B-FA92E991C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216" y="1600200"/>
            <a:ext cx="1787565" cy="4525963"/>
          </a:xfrm>
          <a:prstGeom prst="rect">
            <a:avLst/>
          </a:prstGeom>
        </p:spPr>
      </p:pic>
    </p:spTree>
    <p:extLst>
      <p:ext uri="{BB962C8B-B14F-4D97-AF65-F5344CB8AC3E}">
        <p14:creationId xmlns:p14="http://schemas.microsoft.com/office/powerpoint/2010/main" val="16779159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4800600" cy="3493898"/>
          </a:xfrm>
        </p:spPr>
        <p:txBody>
          <a:bodyPr vert="horz" lIns="68580" tIns="34290" rIns="68580" bIns="34290" rtlCol="0" anchor="t">
            <a:normAutofit/>
          </a:bodyPr>
          <a:lstStyle/>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74" y="5892896"/>
            <a:ext cx="1019175" cy="666750"/>
          </a:xfrm>
          <a:prstGeom prst="rect">
            <a:avLst/>
          </a:prstGeom>
        </p:spPr>
      </p:pic>
      <p:sp>
        <p:nvSpPr>
          <p:cNvPr id="5" name="Title 4"/>
          <p:cNvSpPr>
            <a:spLocks noGrp="1"/>
          </p:cNvSpPr>
          <p:nvPr>
            <p:ph type="ctrTitle"/>
          </p:nvPr>
        </p:nvSpPr>
        <p:spPr>
          <a:xfrm>
            <a:off x="1164149" y="713316"/>
            <a:ext cx="6858000" cy="1029197"/>
          </a:xfrm>
        </p:spPr>
        <p:txBody>
          <a:bodyPr>
            <a:normAutofit/>
          </a:bodyPr>
          <a:lstStyle/>
          <a:p>
            <a:r>
              <a:rPr lang="en-US" b="1" dirty="0" smtClean="0">
                <a:solidFill>
                  <a:srgbClr val="C00000"/>
                </a:solidFill>
                <a:latin typeface="Cambria" panose="02040503050406030204" pitchFamily="18" charset="0"/>
              </a:rPr>
              <a:t>Visually…</a:t>
            </a:r>
            <a:endParaRPr lang="en-US"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298927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25" y="470263"/>
            <a:ext cx="8875931" cy="1658983"/>
          </a:xfrm>
        </p:spPr>
        <p:txBody>
          <a:bodyPr>
            <a:noAutofit/>
          </a:bodyPr>
          <a:lstStyle/>
          <a:p>
            <a:r>
              <a:rPr lang="en-US" sz="6000" b="1" dirty="0">
                <a:solidFill>
                  <a:srgbClr val="B04527"/>
                </a:solidFill>
                <a:latin typeface="Cambria" panose="02040503050406030204" pitchFamily="18" charset="0"/>
              </a:rPr>
              <a:t>PS Certification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7D: </a:t>
            </a:r>
          </a:p>
        </p:txBody>
      </p:sp>
      <p:sp>
        <p:nvSpPr>
          <p:cNvPr id="4" name="Subtitle 3"/>
          <p:cNvSpPr>
            <a:spLocks noGrp="1"/>
          </p:cNvSpPr>
          <p:nvPr>
            <p:ph type="subTitle" idx="1"/>
          </p:nvPr>
        </p:nvSpPr>
        <p:spPr>
          <a:xfrm>
            <a:off x="1371600" y="2299422"/>
            <a:ext cx="6400800" cy="3666719"/>
          </a:xfrm>
        </p:spPr>
        <p:txBody>
          <a:bodyPr vert="horz" lIns="91440" tIns="45720" rIns="91440" bIns="45720" rtlCol="0" anchor="t">
            <a:normAutofit/>
          </a:bodyPr>
          <a:lstStyle/>
          <a:p>
            <a:r>
              <a:rPr lang="en-US" sz="2800" i="1" dirty="0">
                <a:cs typeface="Calibri"/>
              </a:rPr>
              <a:t>Number and percent of PN students who graduate with a regular high school diploma and </a:t>
            </a:r>
            <a:r>
              <a:rPr lang="en-US" sz="2800" i="1" dirty="0">
                <a:solidFill>
                  <a:schemeClr val="bg1">
                    <a:lumMod val="65000"/>
                  </a:schemeClr>
                </a:solidFill>
                <a:cs typeface="Calibri"/>
              </a:rPr>
              <a:t>obtain postsecondary degrees</a:t>
            </a:r>
            <a:r>
              <a:rPr lang="en-US" sz="2800" i="1" dirty="0">
                <a:cs typeface="Calibri"/>
              </a:rPr>
              <a:t>, </a:t>
            </a:r>
            <a:r>
              <a:rPr lang="en-US" sz="2800" b="1" i="1" dirty="0">
                <a:solidFill>
                  <a:schemeClr val="tx2">
                    <a:lumMod val="50000"/>
                  </a:schemeClr>
                </a:solidFill>
                <a:cs typeface="Calibri"/>
              </a:rPr>
              <a:t>v</a:t>
            </a:r>
            <a:r>
              <a:rPr lang="en-US" sz="2800" b="1" i="1" dirty="0">
                <a:solidFill>
                  <a:schemeClr val="tx2">
                    <a:lumMod val="75000"/>
                  </a:schemeClr>
                </a:solidFill>
                <a:cs typeface="Calibri"/>
              </a:rPr>
              <a:t>ocational certificates, or other industry-recognized certifications or credentials </a:t>
            </a:r>
            <a:r>
              <a:rPr lang="en-US" sz="2800" i="1" dirty="0">
                <a:cs typeface="Calibri"/>
              </a:rPr>
              <a:t>without the need for remediation.</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966141"/>
            <a:ext cx="1085215" cy="709954"/>
          </a:xfrm>
          <a:prstGeom prst="rect">
            <a:avLst/>
          </a:prstGeom>
        </p:spPr>
      </p:pic>
    </p:spTree>
    <p:extLst>
      <p:ext uri="{BB962C8B-B14F-4D97-AF65-F5344CB8AC3E}">
        <p14:creationId xmlns:p14="http://schemas.microsoft.com/office/powerpoint/2010/main" val="19948367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Graduation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6</a:t>
            </a: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r>
              <a:rPr lang="en-US" i="1" dirty="0">
                <a:cs typeface="Calibri"/>
              </a:rPr>
              <a:t>Students graduating high school in four years.</a:t>
            </a:r>
            <a:endParaRPr lang="en-US" dirty="0"/>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21568137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cs typeface="Calibri"/>
              </a:rPr>
              <a:t>New data; no target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626852" y="1748288"/>
            <a:ext cx="7286445" cy="338554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smtClean="0">
                <a:latin typeface="Arial Black"/>
                <a:cs typeface="Calibri"/>
              </a:rPr>
              <a:t>Certificate Completion</a:t>
            </a:r>
            <a:endParaRPr lang="en-US" dirty="0">
              <a:cs typeface="Calibri"/>
            </a:endParaRPr>
          </a:p>
          <a:p>
            <a:endParaRPr lang="en-US" sz="2400" u="sng" dirty="0">
              <a:latin typeface="Arial Black"/>
              <a:cs typeface="Calibri"/>
            </a:endParaRPr>
          </a:p>
          <a:p>
            <a:r>
              <a:rPr lang="en-US" sz="2400" u="sng" dirty="0" smtClean="0">
                <a:latin typeface="Arial Black"/>
                <a:cs typeface="Calibri"/>
              </a:rPr>
              <a:t>Class of 2017 </a:t>
            </a:r>
            <a:r>
              <a:rPr lang="en-US" sz="2400" u="sng" dirty="0">
                <a:latin typeface="Arial Black"/>
                <a:cs typeface="Calibri"/>
              </a:rPr>
              <a:t>actual:</a:t>
            </a:r>
            <a:r>
              <a:rPr lang="en-US" sz="2400" dirty="0">
                <a:latin typeface="Arial Black"/>
                <a:cs typeface="Calibri"/>
              </a:rPr>
              <a:t> </a:t>
            </a:r>
            <a:endParaRPr lang="en-US" dirty="0">
              <a:cs typeface="Calibri"/>
            </a:endParaRPr>
          </a:p>
          <a:p>
            <a:r>
              <a:rPr lang="en-US" sz="2400" dirty="0" smtClean="0">
                <a:solidFill>
                  <a:srgbClr val="C00000"/>
                </a:solidFill>
                <a:latin typeface="Arial Black"/>
                <a:cs typeface="Calibri"/>
              </a:rPr>
              <a:t>12</a:t>
            </a:r>
            <a:endParaRPr lang="en-US" sz="2400" dirty="0">
              <a:solidFill>
                <a:srgbClr val="C00000"/>
              </a:solidFill>
              <a:latin typeface="Arial Black"/>
              <a:cs typeface="Calibri"/>
            </a:endParaRPr>
          </a:p>
          <a:p>
            <a:endParaRPr lang="en-US" sz="2400" dirty="0">
              <a:latin typeface="Arial Black"/>
              <a:cs typeface="Calibri"/>
            </a:endParaRPr>
          </a:p>
          <a:p>
            <a:r>
              <a:rPr lang="en-US" sz="2400" u="sng" dirty="0" smtClean="0">
                <a:latin typeface="Arial Black"/>
                <a:cs typeface="Calibri"/>
              </a:rPr>
              <a:t>Class of 2017 target:</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00.00%</a:t>
            </a:r>
            <a:endParaRPr lang="en-US" dirty="0">
              <a:solidFill>
                <a:srgbClr val="000000"/>
              </a:solidFill>
              <a:latin typeface="Calibri"/>
              <a:cs typeface="Calibri"/>
            </a:endParaRPr>
          </a:p>
          <a:p>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4" name="Content Placeholder 3" descr="A picture containing object, pool ball&#10;&#10;Description generated with high confidence">
            <a:extLst>
              <a:ext uri="{FF2B5EF4-FFF2-40B4-BE49-F238E27FC236}">
                <a16:creationId xmlns:a16="http://schemas.microsoft.com/office/drawing/2014/main" id="{B0FE6849-5CB4-43F2-BF2B-FA92E991C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879" y="1812471"/>
            <a:ext cx="1787565" cy="4525963"/>
          </a:xfrm>
          <a:prstGeom prst="rect">
            <a:avLst/>
          </a:prstGeom>
        </p:spPr>
      </p:pic>
    </p:spTree>
    <p:extLst>
      <p:ext uri="{BB962C8B-B14F-4D97-AF65-F5344CB8AC3E}">
        <p14:creationId xmlns:p14="http://schemas.microsoft.com/office/powerpoint/2010/main" val="2958739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167F-BC74-45DC-910D-6093D77A90A3}"/>
              </a:ext>
            </a:extLst>
          </p:cNvPr>
          <p:cNvSpPr>
            <a:spLocks noGrp="1"/>
          </p:cNvSpPr>
          <p:nvPr>
            <p:ph type="ctrTitle"/>
          </p:nvPr>
        </p:nvSpPr>
        <p:spPr>
          <a:xfrm>
            <a:off x="1263770" y="838787"/>
            <a:ext cx="6596507" cy="755259"/>
          </a:xfrm>
        </p:spPr>
        <p:txBody>
          <a:bodyPr>
            <a:noAutofit/>
          </a:bodyPr>
          <a:lstStyle/>
          <a:p>
            <a:r>
              <a:rPr lang="en-US" sz="4800" b="1" dirty="0" smtClean="0">
                <a:solidFill>
                  <a:srgbClr val="B04527"/>
                </a:solidFill>
                <a:latin typeface="Cambria" panose="02040503050406030204" pitchFamily="18" charset="0"/>
                <a:cs typeface="Calibri"/>
              </a:rPr>
              <a:t>Promise Scholars Program</a:t>
            </a:r>
            <a:endParaRPr lang="en-US" sz="4800" b="1" dirty="0">
              <a:solidFill>
                <a:srgbClr val="B04527"/>
              </a:solidFill>
              <a:latin typeface="Cambria" panose="02040503050406030204" pitchFamily="18" charset="0"/>
            </a:endParaRPr>
          </a:p>
        </p:txBody>
      </p:sp>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754182" y="2220963"/>
            <a:ext cx="7794963" cy="3493898"/>
          </a:xfrm>
        </p:spPr>
        <p:txBody>
          <a:bodyPr vert="horz" lIns="68580" tIns="34290" rIns="68580" bIns="34290" rtlCol="0" anchor="t">
            <a:normAutofit/>
          </a:bodyPr>
          <a:lstStyle/>
          <a:p>
            <a:pPr marL="342900" indent="-342900" algn="l">
              <a:buChar char="•"/>
            </a:pPr>
            <a:r>
              <a:rPr lang="en-US" sz="2700" b="1" dirty="0">
                <a:solidFill>
                  <a:srgbClr val="1F497D"/>
                </a:solidFill>
                <a:cs typeface="Calibri"/>
              </a:rPr>
              <a:t>Designed to prepare students to succeed in college</a:t>
            </a:r>
          </a:p>
          <a:p>
            <a:pPr marL="342900" indent="-342900" algn="l">
              <a:buChar char="•"/>
            </a:pPr>
            <a:r>
              <a:rPr lang="en-US" sz="2700" b="1" dirty="0">
                <a:solidFill>
                  <a:srgbClr val="B04527"/>
                </a:solidFill>
                <a:cs typeface="Calibri"/>
              </a:rPr>
              <a:t>Community of scholars</a:t>
            </a:r>
          </a:p>
          <a:p>
            <a:pPr marL="342900" indent="-342900" algn="l">
              <a:buChar char="•"/>
            </a:pPr>
            <a:r>
              <a:rPr lang="en-US" sz="2700" b="1" dirty="0">
                <a:solidFill>
                  <a:srgbClr val="1F497D"/>
                </a:solidFill>
                <a:cs typeface="Calibri"/>
              </a:rPr>
              <a:t>Postsecondary navigator dedicated to student success</a:t>
            </a:r>
          </a:p>
          <a:p>
            <a:pPr marL="342900" indent="-342900" algn="l">
              <a:buChar char="•"/>
            </a:pPr>
            <a:r>
              <a:rPr lang="en-US" sz="2700" b="1" dirty="0">
                <a:solidFill>
                  <a:srgbClr val="B04527"/>
                </a:solidFill>
                <a:cs typeface="Calibri"/>
              </a:rPr>
              <a:t>Give students skills and tools for success</a:t>
            </a:r>
          </a:p>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95" y="5880869"/>
            <a:ext cx="1019175" cy="666750"/>
          </a:xfrm>
          <a:prstGeom prst="rect">
            <a:avLst/>
          </a:prstGeom>
        </p:spPr>
      </p:pic>
    </p:spTree>
    <p:extLst>
      <p:ext uri="{BB962C8B-B14F-4D97-AF65-F5344CB8AC3E}">
        <p14:creationId xmlns:p14="http://schemas.microsoft.com/office/powerpoint/2010/main" val="13155897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167F-BC74-45DC-910D-6093D77A90A3}"/>
              </a:ext>
            </a:extLst>
          </p:cNvPr>
          <p:cNvSpPr>
            <a:spLocks noGrp="1"/>
          </p:cNvSpPr>
          <p:nvPr>
            <p:ph type="ctrTitle"/>
          </p:nvPr>
        </p:nvSpPr>
        <p:spPr>
          <a:xfrm>
            <a:off x="1404493" y="857837"/>
            <a:ext cx="6596507" cy="717159"/>
          </a:xfrm>
        </p:spPr>
        <p:txBody>
          <a:bodyPr>
            <a:noAutofit/>
          </a:bodyPr>
          <a:lstStyle/>
          <a:p>
            <a:r>
              <a:rPr lang="en-US" sz="4800" b="1" dirty="0">
                <a:solidFill>
                  <a:srgbClr val="B04527"/>
                </a:solidFill>
                <a:latin typeface="Cambria" panose="02040503050406030204" pitchFamily="18" charset="0"/>
                <a:cs typeface="Calibri"/>
              </a:rPr>
              <a:t>Promise Scholars Benefits</a:t>
            </a:r>
            <a:endParaRPr lang="en-US" sz="4800" b="1" dirty="0">
              <a:solidFill>
                <a:srgbClr val="B04527"/>
              </a:solidFill>
              <a:latin typeface="Cambria" panose="02040503050406030204" pitchFamily="18" charset="0"/>
            </a:endParaRPr>
          </a:p>
        </p:txBody>
      </p:sp>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7" y="2318935"/>
            <a:ext cx="5378534" cy="3493898"/>
          </a:xfrm>
        </p:spPr>
        <p:txBody>
          <a:bodyPr vert="horz" lIns="68580" tIns="34290" rIns="68580" bIns="34290" rtlCol="0" anchor="t">
            <a:normAutofit/>
          </a:bodyPr>
          <a:lstStyle/>
          <a:p>
            <a:pPr marL="342900" indent="-342900" algn="l">
              <a:buChar char="•"/>
            </a:pPr>
            <a:r>
              <a:rPr lang="en-US" sz="2700" b="1" dirty="0">
                <a:solidFill>
                  <a:srgbClr val="1F497D"/>
                </a:solidFill>
                <a:cs typeface="Calibri"/>
              </a:rPr>
              <a:t>Laptop</a:t>
            </a:r>
          </a:p>
          <a:p>
            <a:pPr marL="342900" indent="-342900" algn="l">
              <a:buChar char="•"/>
            </a:pPr>
            <a:r>
              <a:rPr lang="en-US" sz="2700" b="1" dirty="0" smtClean="0">
                <a:solidFill>
                  <a:srgbClr val="B04527"/>
                </a:solidFill>
                <a:cs typeface="Calibri"/>
              </a:rPr>
              <a:t>Offers </a:t>
            </a:r>
            <a:r>
              <a:rPr lang="en-US" sz="2700" b="1" dirty="0">
                <a:solidFill>
                  <a:srgbClr val="B04527"/>
                </a:solidFill>
                <a:cs typeface="Calibri"/>
              </a:rPr>
              <a:t>supportive community</a:t>
            </a:r>
          </a:p>
          <a:p>
            <a:pPr marL="342900" indent="-342900" algn="l">
              <a:buChar char="•"/>
            </a:pPr>
            <a:r>
              <a:rPr lang="en-US" sz="2700" b="1" dirty="0">
                <a:solidFill>
                  <a:srgbClr val="1F497D"/>
                </a:solidFill>
                <a:cs typeface="Calibri"/>
              </a:rPr>
              <a:t>Social events</a:t>
            </a:r>
          </a:p>
          <a:p>
            <a:pPr marL="342900" indent="-342900" algn="l">
              <a:buChar char="•"/>
            </a:pPr>
            <a:r>
              <a:rPr lang="en-US" sz="2700" b="1" dirty="0">
                <a:solidFill>
                  <a:srgbClr val="B04527"/>
                </a:solidFill>
                <a:cs typeface="Calibri"/>
              </a:rPr>
              <a:t>Workshops</a:t>
            </a:r>
          </a:p>
          <a:p>
            <a:pPr marL="342900" indent="-342900" algn="l">
              <a:buChar char="•"/>
            </a:pPr>
            <a:r>
              <a:rPr lang="en-US" sz="2700" b="1" dirty="0">
                <a:solidFill>
                  <a:srgbClr val="1F497D"/>
                </a:solidFill>
                <a:cs typeface="Calibri"/>
              </a:rPr>
              <a:t>Considered for internships</a:t>
            </a:r>
          </a:p>
          <a:p>
            <a:pPr marL="342900" indent="-342900" algn="l">
              <a:buChar char="•"/>
            </a:pPr>
            <a:r>
              <a:rPr lang="en-US" sz="2700" b="1" dirty="0">
                <a:solidFill>
                  <a:srgbClr val="B04527"/>
                </a:solidFill>
                <a:cs typeface="Calibri"/>
              </a:rPr>
              <a:t>Family engagement</a:t>
            </a:r>
          </a:p>
          <a:p>
            <a:pPr marL="342900" indent="-342900" algn="l">
              <a:buChar char="•"/>
            </a:pPr>
            <a:endParaRPr lang="en-US" sz="2700" b="1" dirty="0">
              <a:solidFill>
                <a:schemeClr val="accent3">
                  <a:lumMod val="75000"/>
                </a:schemeClr>
              </a:solidFill>
              <a:latin typeface="Cambria" panose="02040503050406030204" pitchFamily="18" charset="0"/>
              <a:cs typeface="Calibri"/>
            </a:endParaRPr>
          </a:p>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24" y="5992228"/>
            <a:ext cx="1019175" cy="666750"/>
          </a:xfrm>
          <a:prstGeom prst="rect">
            <a:avLst/>
          </a:prstGeom>
        </p:spPr>
      </p:pic>
    </p:spTree>
    <p:extLst>
      <p:ext uri="{BB962C8B-B14F-4D97-AF65-F5344CB8AC3E}">
        <p14:creationId xmlns:p14="http://schemas.microsoft.com/office/powerpoint/2010/main" val="29336737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FFF5C9-72E1-4EFE-B3A4-9711B57FA485}"/>
              </a:ext>
            </a:extLst>
          </p:cNvPr>
          <p:cNvSpPr>
            <a:spLocks noGrp="1"/>
          </p:cNvSpPr>
          <p:nvPr>
            <p:ph type="subTitle" idx="1"/>
          </p:nvPr>
        </p:nvSpPr>
        <p:spPr>
          <a:xfrm>
            <a:off x="2171700" y="2414588"/>
            <a:ext cx="4800600" cy="3314700"/>
          </a:xfrm>
        </p:spPr>
        <p:txBody>
          <a:bodyPr vert="horz" lIns="68580" tIns="34290" rIns="68580" bIns="34290" rtlCol="0" anchor="t">
            <a:normAutofit fontScale="47500" lnSpcReduction="20000"/>
          </a:bodyPr>
          <a:lstStyle/>
          <a:p>
            <a:pPr marL="257175" indent="-257175" algn="l">
              <a:buFont typeface="Arial" panose="020B0604020202020204" pitchFamily="34" charset="0"/>
              <a:buChar char="•"/>
            </a:pPr>
            <a:r>
              <a:rPr lang="en-US" sz="4425" b="1" dirty="0">
                <a:solidFill>
                  <a:srgbClr val="1F497D"/>
                </a:solidFill>
                <a:cs typeface="Calibri"/>
              </a:rPr>
              <a:t>Eastern Kentucky University, Amy </a:t>
            </a:r>
            <a:r>
              <a:rPr lang="en-US" sz="4425" b="1" dirty="0" smtClean="0">
                <a:solidFill>
                  <a:srgbClr val="1F497D"/>
                </a:solidFill>
                <a:cs typeface="Calibri"/>
              </a:rPr>
              <a:t>Floyd</a:t>
            </a:r>
            <a:endParaRPr lang="en-US" sz="4425" b="1" dirty="0">
              <a:solidFill>
                <a:srgbClr val="1F497D"/>
              </a:solidFill>
              <a:cs typeface="Calibri"/>
            </a:endParaRPr>
          </a:p>
          <a:p>
            <a:pPr marL="257175" indent="-257175" algn="l">
              <a:buFont typeface="Arial" panose="020B0604020202020204" pitchFamily="34" charset="0"/>
              <a:buChar char="•"/>
            </a:pPr>
            <a:r>
              <a:rPr lang="en-US" sz="4425" b="1" dirty="0">
                <a:solidFill>
                  <a:srgbClr val="B04527"/>
                </a:solidFill>
                <a:cs typeface="Calibri"/>
              </a:rPr>
              <a:t>Morehead State University, Tammie Sanders</a:t>
            </a:r>
          </a:p>
          <a:p>
            <a:pPr marL="257175" indent="-257175" algn="l">
              <a:buFont typeface="Arial" panose="020B0604020202020204" pitchFamily="34" charset="0"/>
              <a:buChar char="•"/>
            </a:pPr>
            <a:r>
              <a:rPr lang="en-US" sz="4425" b="1" dirty="0">
                <a:solidFill>
                  <a:srgbClr val="0D486F"/>
                </a:solidFill>
                <a:cs typeface="Calibri"/>
              </a:rPr>
              <a:t>Somerset KCTCS, Tammie Sanders</a:t>
            </a:r>
          </a:p>
          <a:p>
            <a:pPr marL="257175" indent="-257175" algn="l">
              <a:buFont typeface="Arial" panose="020B0604020202020204" pitchFamily="34" charset="0"/>
              <a:buChar char="•"/>
            </a:pPr>
            <a:r>
              <a:rPr lang="en-US" sz="4425" b="1" dirty="0">
                <a:solidFill>
                  <a:srgbClr val="B04527"/>
                </a:solidFill>
                <a:cs typeface="Calibri"/>
              </a:rPr>
              <a:t>Southeast KCTCS, Tammie Sanders</a:t>
            </a:r>
          </a:p>
          <a:p>
            <a:pPr marL="257175" indent="-257175" algn="l">
              <a:buFont typeface="Arial" panose="020B0604020202020204" pitchFamily="34" charset="0"/>
              <a:buChar char="•"/>
            </a:pPr>
            <a:r>
              <a:rPr lang="en-US" sz="4425" b="1" dirty="0">
                <a:solidFill>
                  <a:srgbClr val="0D486F"/>
                </a:solidFill>
                <a:cs typeface="Calibri"/>
              </a:rPr>
              <a:t>Union College, Glenn Baker</a:t>
            </a:r>
          </a:p>
          <a:p>
            <a:pPr marL="257175" indent="-257175" algn="l">
              <a:buFont typeface="Arial" panose="020B0604020202020204" pitchFamily="34" charset="0"/>
              <a:buChar char="•"/>
            </a:pPr>
            <a:r>
              <a:rPr lang="en-US" sz="4425" b="1" dirty="0">
                <a:solidFill>
                  <a:srgbClr val="B04527"/>
                </a:solidFill>
                <a:cs typeface="Calibri"/>
              </a:rPr>
              <a:t>University of the Cumberlands, Korey Bruck</a:t>
            </a:r>
          </a:p>
          <a:p>
            <a:pPr marL="257175" indent="-257175" algn="l">
              <a:buFont typeface="Arial" panose="020B0604020202020204" pitchFamily="34" charset="0"/>
              <a:buChar char="•"/>
            </a:pPr>
            <a:endParaRPr lang="en-US" sz="5025" b="1" dirty="0">
              <a:solidFill>
                <a:srgbClr val="1F497D"/>
              </a:solidFill>
              <a:cs typeface="Calibri"/>
            </a:endParaRPr>
          </a:p>
          <a:p>
            <a:pPr marL="257175" indent="-257175" algn="l">
              <a:buFont typeface="Arial" panose="020B0604020202020204" pitchFamily="34" charset="0"/>
              <a:buChar char="•"/>
            </a:pPr>
            <a:endParaRPr lang="en-US" sz="5025" b="1" dirty="0">
              <a:solidFill>
                <a:srgbClr val="1F497D"/>
              </a:solidFill>
              <a:cs typeface="Calibri"/>
            </a:endParaRPr>
          </a:p>
          <a:p>
            <a:endParaRPr lang="en-US" b="1" dirty="0">
              <a:solidFill>
                <a:srgbClr val="1F497D"/>
              </a:solidFill>
              <a:cs typeface="Calibri"/>
            </a:endParaRPr>
          </a:p>
          <a:p>
            <a:endParaRPr lang="en-US" b="1" dirty="0">
              <a:solidFill>
                <a:srgbClr val="1F497D"/>
              </a:solidFill>
              <a:cs typeface="Calibri"/>
            </a:endParaRPr>
          </a:p>
        </p:txBody>
      </p:sp>
      <p:sp>
        <p:nvSpPr>
          <p:cNvPr id="5" name="Title 1">
            <a:extLst>
              <a:ext uri="{FF2B5EF4-FFF2-40B4-BE49-F238E27FC236}">
                <a16:creationId xmlns:a16="http://schemas.microsoft.com/office/drawing/2014/main" id="{24F3A878-D5CC-4FDC-96C4-8B832171B59D}"/>
              </a:ext>
            </a:extLst>
          </p:cNvPr>
          <p:cNvSpPr txBox="1">
            <a:spLocks/>
          </p:cNvSpPr>
          <p:nvPr/>
        </p:nvSpPr>
        <p:spPr>
          <a:xfrm>
            <a:off x="1657350" y="808159"/>
            <a:ext cx="5829300" cy="1102519"/>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B04527"/>
                </a:solidFill>
                <a:latin typeface="Cambria" panose="02040503050406030204" pitchFamily="18" charset="0"/>
                <a:cs typeface="Calibri"/>
              </a:rPr>
              <a:t>Postsecondary Navigators</a:t>
            </a:r>
            <a:endParaRPr lang="en-US" sz="4800" dirty="0">
              <a:solidFill>
                <a:srgbClr val="FF0000"/>
              </a:solidFill>
              <a:latin typeface="Cambria" panose="02040503050406030204" pitchFamily="18" charset="0"/>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0" y="5966375"/>
            <a:ext cx="1019175" cy="666750"/>
          </a:xfrm>
          <a:prstGeom prst="rect">
            <a:avLst/>
          </a:prstGeom>
        </p:spPr>
      </p:pic>
    </p:spTree>
    <p:extLst>
      <p:ext uri="{BB962C8B-B14F-4D97-AF65-F5344CB8AC3E}">
        <p14:creationId xmlns:p14="http://schemas.microsoft.com/office/powerpoint/2010/main" val="25088414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167F-BC74-45DC-910D-6093D77A90A3}"/>
              </a:ext>
            </a:extLst>
          </p:cNvPr>
          <p:cNvSpPr>
            <a:spLocks noGrp="1"/>
          </p:cNvSpPr>
          <p:nvPr>
            <p:ph type="ctrTitle"/>
          </p:nvPr>
        </p:nvSpPr>
        <p:spPr>
          <a:xfrm>
            <a:off x="1496568" y="686975"/>
            <a:ext cx="6596507" cy="679059"/>
          </a:xfrm>
        </p:spPr>
        <p:txBody>
          <a:bodyPr>
            <a:noAutofit/>
          </a:bodyPr>
          <a:lstStyle/>
          <a:p>
            <a:r>
              <a:rPr lang="en-US" sz="4800" b="1" dirty="0" smtClean="0">
                <a:solidFill>
                  <a:srgbClr val="B04527"/>
                </a:solidFill>
                <a:latin typeface="Cambria" panose="02040503050406030204" pitchFamily="18" charset="0"/>
                <a:cs typeface="Calibri"/>
              </a:rPr>
              <a:t>Promise Scholars Commitment</a:t>
            </a:r>
            <a:endParaRPr lang="en-US" sz="4800" b="1" dirty="0">
              <a:solidFill>
                <a:srgbClr val="B04527"/>
              </a:solidFill>
              <a:latin typeface="Cambria" panose="02040503050406030204" pitchFamily="18" charset="0"/>
            </a:endParaRPr>
          </a:p>
        </p:txBody>
      </p:sp>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6" y="2318935"/>
            <a:ext cx="5280564" cy="3493898"/>
          </a:xfrm>
        </p:spPr>
        <p:txBody>
          <a:bodyPr vert="horz" lIns="68580" tIns="34290" rIns="68580" bIns="34290" rtlCol="0" anchor="t">
            <a:normAutofit/>
          </a:bodyPr>
          <a:lstStyle/>
          <a:p>
            <a:pPr marL="342900" indent="-342900" algn="l">
              <a:buChar char="•"/>
            </a:pPr>
            <a:r>
              <a:rPr lang="en-US" sz="2700" b="1" dirty="0">
                <a:solidFill>
                  <a:srgbClr val="1F497D"/>
                </a:solidFill>
                <a:cs typeface="Calibri"/>
              </a:rPr>
              <a:t>Application—online (May 29 deadline)</a:t>
            </a:r>
          </a:p>
          <a:p>
            <a:pPr marL="342900" indent="-342900" algn="l">
              <a:buChar char="•"/>
            </a:pPr>
            <a:r>
              <a:rPr lang="en-US" sz="2700" b="1" dirty="0">
                <a:solidFill>
                  <a:srgbClr val="B04527"/>
                </a:solidFill>
                <a:cs typeface="Calibri"/>
              </a:rPr>
              <a:t>Two transition workshops</a:t>
            </a:r>
          </a:p>
          <a:p>
            <a:pPr marL="342900" indent="-342900" algn="l">
              <a:buChar char="•"/>
            </a:pPr>
            <a:r>
              <a:rPr lang="en-US" sz="2700" b="1" dirty="0">
                <a:solidFill>
                  <a:srgbClr val="1F497D"/>
                </a:solidFill>
                <a:cs typeface="Calibri"/>
              </a:rPr>
              <a:t>Meet PSN virtually</a:t>
            </a:r>
          </a:p>
          <a:p>
            <a:pPr marL="342900" indent="-342900" algn="l">
              <a:buChar char="•"/>
            </a:pPr>
            <a:r>
              <a:rPr lang="en-US" sz="2700" b="1" dirty="0">
                <a:solidFill>
                  <a:srgbClr val="B04527"/>
                </a:solidFill>
                <a:cs typeface="Calibri"/>
              </a:rPr>
              <a:t>Attend summer orientation</a:t>
            </a:r>
          </a:p>
          <a:p>
            <a:pPr marL="342900" indent="-342900" algn="l">
              <a:buChar char="•"/>
            </a:pPr>
            <a:r>
              <a:rPr lang="en-US" sz="2700" b="1" dirty="0">
                <a:solidFill>
                  <a:srgbClr val="1F497D"/>
                </a:solidFill>
                <a:cs typeface="Calibri"/>
              </a:rPr>
              <a:t>Must attend partner college</a:t>
            </a:r>
            <a:endParaRPr lang="en-US" sz="2700" b="1" dirty="0">
              <a:solidFill>
                <a:schemeClr val="accent3">
                  <a:lumMod val="75000"/>
                </a:schemeClr>
              </a:solidFill>
              <a:cs typeface="Calibri"/>
            </a:endParaRPr>
          </a:p>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63" y="5913526"/>
            <a:ext cx="1019175" cy="666750"/>
          </a:xfrm>
          <a:prstGeom prst="rect">
            <a:avLst/>
          </a:prstGeom>
        </p:spPr>
      </p:pic>
    </p:spTree>
    <p:extLst>
      <p:ext uri="{BB962C8B-B14F-4D97-AF65-F5344CB8AC3E}">
        <p14:creationId xmlns:p14="http://schemas.microsoft.com/office/powerpoint/2010/main" val="34294696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167F-BC74-45DC-910D-6093D77A90A3}"/>
              </a:ext>
            </a:extLst>
          </p:cNvPr>
          <p:cNvSpPr>
            <a:spLocks noGrp="1"/>
          </p:cNvSpPr>
          <p:nvPr>
            <p:ph type="ctrTitle"/>
          </p:nvPr>
        </p:nvSpPr>
        <p:spPr>
          <a:xfrm>
            <a:off x="1385443" y="619516"/>
            <a:ext cx="6596507" cy="1102519"/>
          </a:xfrm>
        </p:spPr>
        <p:txBody>
          <a:bodyPr>
            <a:noAutofit/>
          </a:bodyPr>
          <a:lstStyle/>
          <a:p>
            <a:r>
              <a:rPr lang="en-US" sz="4800" b="1" dirty="0">
                <a:solidFill>
                  <a:srgbClr val="B04527"/>
                </a:solidFill>
                <a:latin typeface="Cambria" panose="02040503050406030204" pitchFamily="18" charset="0"/>
                <a:cs typeface="Calibri"/>
              </a:rPr>
              <a:t>Promise Scholars Commitment</a:t>
            </a:r>
            <a:endParaRPr lang="en-US" sz="4800" b="1" dirty="0">
              <a:solidFill>
                <a:srgbClr val="B04527"/>
              </a:solidFill>
              <a:latin typeface="Cambria" panose="02040503050406030204" pitchFamily="18" charset="0"/>
            </a:endParaRPr>
          </a:p>
        </p:txBody>
      </p:sp>
      <p:sp>
        <p:nvSpPr>
          <p:cNvPr id="3" name="Subtitle 2">
            <a:extLst>
              <a:ext uri="{FF2B5EF4-FFF2-40B4-BE49-F238E27FC236}">
                <a16:creationId xmlns:a16="http://schemas.microsoft.com/office/drawing/2014/main" id="{68A804F2-5017-47DA-88FA-082FB939C896}"/>
              </a:ext>
            </a:extLst>
          </p:cNvPr>
          <p:cNvSpPr>
            <a:spLocks noGrp="1"/>
          </p:cNvSpPr>
          <p:nvPr>
            <p:ph type="subTitle" idx="1"/>
          </p:nvPr>
        </p:nvSpPr>
        <p:spPr>
          <a:xfrm>
            <a:off x="2091786" y="2318935"/>
            <a:ext cx="5435685" cy="3493898"/>
          </a:xfrm>
        </p:spPr>
        <p:txBody>
          <a:bodyPr vert="horz" lIns="68580" tIns="34290" rIns="68580" bIns="34290" rtlCol="0" anchor="t">
            <a:normAutofit/>
          </a:bodyPr>
          <a:lstStyle/>
          <a:p>
            <a:pPr marL="342900" indent="-342900" algn="l">
              <a:buChar char="•"/>
            </a:pPr>
            <a:r>
              <a:rPr lang="en-US" sz="2700" b="1" dirty="0">
                <a:solidFill>
                  <a:srgbClr val="1F497D"/>
                </a:solidFill>
                <a:cs typeface="Calibri"/>
              </a:rPr>
              <a:t>When students arrive on campus in the fall, they receive computer</a:t>
            </a:r>
          </a:p>
          <a:p>
            <a:pPr marL="342900" indent="-342900" algn="l">
              <a:buChar char="•"/>
            </a:pPr>
            <a:r>
              <a:rPr lang="en-US" sz="2700" b="1" dirty="0">
                <a:solidFill>
                  <a:srgbClr val="B04527"/>
                </a:solidFill>
                <a:cs typeface="Calibri"/>
              </a:rPr>
              <a:t>Complete PSN workshops </a:t>
            </a:r>
            <a:r>
              <a:rPr lang="en-US" sz="2700" b="1" dirty="0" smtClean="0">
                <a:solidFill>
                  <a:srgbClr val="B04527"/>
                </a:solidFill>
                <a:cs typeface="Calibri"/>
              </a:rPr>
              <a:t>during fall </a:t>
            </a:r>
            <a:r>
              <a:rPr lang="en-US" sz="2700" b="1" dirty="0">
                <a:solidFill>
                  <a:srgbClr val="B04527"/>
                </a:solidFill>
                <a:cs typeface="Calibri"/>
              </a:rPr>
              <a:t>semester</a:t>
            </a:r>
          </a:p>
          <a:p>
            <a:pPr marL="342900" indent="-342900" algn="l">
              <a:buChar char="•"/>
            </a:pPr>
            <a:r>
              <a:rPr lang="en-US" sz="2700" b="1" dirty="0">
                <a:solidFill>
                  <a:srgbClr val="1F497D"/>
                </a:solidFill>
                <a:cs typeface="Calibri"/>
              </a:rPr>
              <a:t>Community service</a:t>
            </a:r>
          </a:p>
          <a:p>
            <a:pPr marL="342900" indent="-342900" algn="l">
              <a:buChar char="•"/>
            </a:pPr>
            <a:r>
              <a:rPr lang="en-US" sz="2700" b="1" dirty="0">
                <a:solidFill>
                  <a:srgbClr val="B04527"/>
                </a:solidFill>
                <a:cs typeface="Calibri"/>
              </a:rPr>
              <a:t>Attend social </a:t>
            </a:r>
            <a:r>
              <a:rPr lang="en-US" sz="2700" b="1" dirty="0" smtClean="0">
                <a:solidFill>
                  <a:srgbClr val="B04527"/>
                </a:solidFill>
                <a:cs typeface="Calibri"/>
              </a:rPr>
              <a:t>event</a:t>
            </a:r>
            <a:endParaRPr lang="en-US" sz="2700" b="1" dirty="0">
              <a:solidFill>
                <a:srgbClr val="B04527"/>
              </a:solidFill>
              <a:cs typeface="Calibri"/>
            </a:endParaRPr>
          </a:p>
          <a:p>
            <a:pPr marL="342900" indent="-342900" algn="l">
              <a:buChar char="•"/>
            </a:pPr>
            <a:endParaRPr lang="en-US" sz="2700" b="1" dirty="0">
              <a:solidFill>
                <a:srgbClr val="1F497D"/>
              </a:solidFill>
              <a:latin typeface="Cambria" panose="02040503050406030204" pitchFamily="18" charset="0"/>
              <a:cs typeface="Calibri"/>
            </a:endParaRPr>
          </a:p>
          <a:p>
            <a:pPr algn="l"/>
            <a:endParaRPr lang="en-US" sz="2400" b="1" dirty="0">
              <a:solidFill>
                <a:srgbClr val="1F497D"/>
              </a:solidFill>
              <a:latin typeface="Cambria" panose="02040503050406030204" pitchFamily="18" charset="0"/>
              <a:cs typeface="Calibri"/>
            </a:endParaRPr>
          </a:p>
          <a:p>
            <a:pPr marL="342900" indent="-342900" algn="l">
              <a:buChar char="•"/>
            </a:pPr>
            <a:endParaRPr lang="en-US" sz="2700" b="1" dirty="0">
              <a:solidFill>
                <a:schemeClr val="accent3">
                  <a:lumMod val="75000"/>
                </a:schemeClr>
              </a:solidFill>
              <a:latin typeface="Cambria" panose="02040503050406030204" pitchFamily="18" charset="0"/>
              <a:cs typeface="Calibri"/>
            </a:endParaRPr>
          </a:p>
          <a:p>
            <a:pPr marL="342900" indent="-342900" algn="just">
              <a:buChar char="•"/>
            </a:pPr>
            <a:endParaRPr lang="en-US" sz="2100" b="1" dirty="0">
              <a:solidFill>
                <a:srgbClr val="1F497D"/>
              </a:solidFill>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marL="342900" indent="-342900" algn="just">
              <a:buChar char="•"/>
            </a:pPr>
            <a:endParaRPr lang="en-US" sz="2100" dirty="0">
              <a:latin typeface="Cambria" panose="02040503050406030204" pitchFamily="18" charset="0"/>
              <a:cs typeface="Calibri"/>
            </a:endParaRPr>
          </a:p>
          <a:p>
            <a:pPr algn="just"/>
            <a:endParaRPr lang="en-US" dirty="0">
              <a:latin typeface="Cambria" panose="02040503050406030204" pitchFamily="18" charset="0"/>
              <a:cs typeface="Calibri"/>
            </a:endParaRPr>
          </a:p>
          <a:p>
            <a:pPr algn="just"/>
            <a:endParaRPr lang="en-US" dirty="0">
              <a:latin typeface="Cambria" panose="02040503050406030204" pitchFamily="18" charset="0"/>
              <a:cs typeface="Calibri"/>
            </a:endParaRPr>
          </a:p>
        </p:txBody>
      </p:sp>
      <p:pic>
        <p:nvPicPr>
          <p:cNvPr id="4" name="Picture 3"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06" y="5995169"/>
            <a:ext cx="1019175" cy="666750"/>
          </a:xfrm>
          <a:prstGeom prst="rect">
            <a:avLst/>
          </a:prstGeom>
        </p:spPr>
      </p:pic>
    </p:spTree>
    <p:extLst>
      <p:ext uri="{BB962C8B-B14F-4D97-AF65-F5344CB8AC3E}">
        <p14:creationId xmlns:p14="http://schemas.microsoft.com/office/powerpoint/2010/main" val="2504872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04527"/>
                </a:solidFill>
                <a:latin typeface="Cambria" panose="02040503050406030204" pitchFamily="18" charset="0"/>
                <a:cs typeface="Calibri"/>
              </a:rPr>
              <a:t>Increase; </a:t>
            </a:r>
            <a:r>
              <a:rPr lang="en-US" b="1" dirty="0">
                <a:solidFill>
                  <a:srgbClr val="B04527"/>
                </a:solidFill>
                <a:latin typeface="Cambria" panose="02040503050406030204" pitchFamily="18" charset="0"/>
                <a:cs typeface="Calibri"/>
              </a:rPr>
              <a:t>target 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626852" y="1530987"/>
            <a:ext cx="2642559" cy="56323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Arial Black"/>
                <a:cs typeface="Calibri"/>
              </a:rPr>
              <a:t>Graduation</a:t>
            </a:r>
            <a:endParaRPr lang="en-US" dirty="0"/>
          </a:p>
          <a:p>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a:solidFill>
                  <a:srgbClr val="C00000"/>
                </a:solidFill>
                <a:latin typeface="Arial Black"/>
                <a:cs typeface="Calibri"/>
              </a:rPr>
              <a:t>92.8 (-2% change)</a:t>
            </a:r>
            <a:endParaRPr lang="en-US" dirty="0">
              <a:solidFill>
                <a:srgbClr val="C00000"/>
              </a:solidFill>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93.4% (up 0.6)</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a:solidFill>
                  <a:srgbClr val="C00000"/>
                </a:solidFill>
                <a:latin typeface="Arial Black"/>
                <a:cs typeface="Calibri"/>
              </a:rPr>
              <a:t>96.7</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96.8%</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703" y="1718441"/>
            <a:ext cx="1787565" cy="4525963"/>
          </a:xfrm>
          <a:prstGeom prst="rect">
            <a:avLst/>
          </a:prstGeom>
        </p:spPr>
      </p:pic>
    </p:spTree>
    <p:extLst>
      <p:ext uri="{BB962C8B-B14F-4D97-AF65-F5344CB8AC3E}">
        <p14:creationId xmlns:p14="http://schemas.microsoft.com/office/powerpoint/2010/main" val="24676469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4" name="Picture 3"/>
          <p:cNvPicPr>
            <a:picLocks noChangeAspect="1"/>
          </p:cNvPicPr>
          <p:nvPr/>
        </p:nvPicPr>
        <p:blipFill>
          <a:blip r:embed="rId2"/>
          <a:stretch>
            <a:fillRect/>
          </a:stretch>
        </p:blipFill>
        <p:spPr>
          <a:xfrm>
            <a:off x="505396" y="2205191"/>
            <a:ext cx="8223949" cy="2868254"/>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937" y="6025243"/>
            <a:ext cx="994874" cy="650852"/>
          </a:xfrm>
          <a:prstGeom prst="rect">
            <a:avLst/>
          </a:prstGeom>
        </p:spPr>
      </p:pic>
    </p:spTree>
    <p:extLst>
      <p:ext uri="{BB962C8B-B14F-4D97-AF65-F5344CB8AC3E}">
        <p14:creationId xmlns:p14="http://schemas.microsoft.com/office/powerpoint/2010/main" val="38319416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894614"/>
            <a:ext cx="1194549" cy="781481"/>
          </a:xfrm>
          <a:prstGeom prst="rect">
            <a:avLst/>
          </a:prstGeom>
        </p:spPr>
      </p:pic>
      <p:sp>
        <p:nvSpPr>
          <p:cNvPr id="3" name="Rectangle 2"/>
          <p:cNvSpPr/>
          <p:nvPr/>
        </p:nvSpPr>
        <p:spPr>
          <a:xfrm>
            <a:off x="968477" y="2184769"/>
            <a:ext cx="7207045" cy="2308324"/>
          </a:xfrm>
          <a:prstGeom prst="rect">
            <a:avLst/>
          </a:prstGeom>
        </p:spPr>
        <p:txBody>
          <a:bodyPr wrap="square">
            <a:spAutoFit/>
          </a:bodyPr>
          <a:lstStyle/>
          <a:p>
            <a:pPr marL="571500" indent="-571500">
              <a:buFont typeface="Arial" panose="020B0604020202020204" pitchFamily="34" charset="0"/>
              <a:buChar char="•"/>
            </a:pPr>
            <a:endParaRPr lang="en-US" sz="3600" b="1" dirty="0">
              <a:solidFill>
                <a:srgbClr val="0D486F"/>
              </a:solidFill>
              <a:latin typeface="Cambria" panose="02040503050406030204" pitchFamily="18" charset="0"/>
            </a:endParaRPr>
          </a:p>
          <a:p>
            <a:pPr marL="571500" indent="-571500">
              <a:buFont typeface="Arial" panose="020B0604020202020204" pitchFamily="34" charset="0"/>
              <a:buChar char="•"/>
            </a:pPr>
            <a:endParaRPr lang="en-US" sz="3600" b="1" dirty="0">
              <a:solidFill>
                <a:srgbClr val="0D486F"/>
              </a:solidFill>
              <a:latin typeface="Cambria" panose="02040503050406030204" pitchFamily="18" charset="0"/>
            </a:endParaRPr>
          </a:p>
          <a:p>
            <a:pPr algn="ctr"/>
            <a:r>
              <a:rPr lang="en-US" sz="3600" b="1" dirty="0" smtClean="0">
                <a:solidFill>
                  <a:srgbClr val="0D486F"/>
                </a:solidFill>
                <a:latin typeface="Cambria" panose="02040503050406030204" pitchFamily="18" charset="0"/>
              </a:rPr>
              <a:t>Year 3 in Review</a:t>
            </a:r>
          </a:p>
          <a:p>
            <a:pPr algn="ctr"/>
            <a:r>
              <a:rPr lang="en-US" sz="3600" b="1" dirty="0" smtClean="0">
                <a:solidFill>
                  <a:srgbClr val="0D486F"/>
                </a:solidFill>
                <a:latin typeface="Cambria" panose="02040503050406030204" pitchFamily="18" charset="0"/>
              </a:rPr>
              <a:t>Calendar Year 2019</a:t>
            </a:r>
          </a:p>
        </p:txBody>
      </p:sp>
      <p:sp>
        <p:nvSpPr>
          <p:cNvPr id="5" name="Title 1"/>
          <p:cNvSpPr txBox="1">
            <a:spLocks/>
          </p:cNvSpPr>
          <p:nvPr/>
        </p:nvSpPr>
        <p:spPr>
          <a:xfrm>
            <a:off x="685800" y="470263"/>
            <a:ext cx="7772400" cy="16589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i="1" dirty="0" smtClean="0">
                <a:solidFill>
                  <a:srgbClr val="B04527"/>
                </a:solidFill>
                <a:latin typeface="Cambria" panose="02040503050406030204" pitchFamily="18" charset="0"/>
              </a:rPr>
              <a:t>Knox Promise Neighborhood</a:t>
            </a:r>
            <a:endParaRPr lang="en-US" sz="6000" b="1" i="1" dirty="0">
              <a:solidFill>
                <a:srgbClr val="B04527"/>
              </a:solidFill>
              <a:latin typeface="Cambria" panose="02040503050406030204" pitchFamily="18" charset="0"/>
            </a:endParaRPr>
          </a:p>
        </p:txBody>
      </p:sp>
    </p:spTree>
    <p:extLst>
      <p:ext uri="{BB962C8B-B14F-4D97-AF65-F5344CB8AC3E}">
        <p14:creationId xmlns:p14="http://schemas.microsoft.com/office/powerpoint/2010/main" val="29743172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1737360" y="2041506"/>
            <a:ext cx="6464808" cy="4525963"/>
          </a:xfrm>
        </p:spPr>
        <p:txBody>
          <a:bodyPr>
            <a:normAutofit/>
          </a:bodyPr>
          <a:lstStyle/>
          <a:p>
            <a:pPr marL="0" indent="0">
              <a:buNone/>
            </a:pPr>
            <a:endParaRPr lang="en-US" sz="1600" dirty="0">
              <a:solidFill>
                <a:schemeClr val="tx2"/>
              </a:solidFill>
              <a:latin typeface="Cambria" panose="02040503050406030204" pitchFamily="18" charset="0"/>
              <a:cs typeface="Arial" panose="020B0604020202020204" pitchFamily="34" charset="0"/>
            </a:endParaRPr>
          </a:p>
          <a:p>
            <a:r>
              <a:rPr lang="en-US" sz="1400" b="1" dirty="0">
                <a:solidFill>
                  <a:schemeClr val="tx2"/>
                </a:solidFill>
                <a:cs typeface="Arial" panose="020B0604020202020204" pitchFamily="34" charset="0"/>
              </a:rPr>
              <a:t>Years 1, 2 and 3</a:t>
            </a:r>
          </a:p>
          <a:p>
            <a:pPr lvl="1"/>
            <a:r>
              <a:rPr lang="en-US" sz="1400" dirty="0">
                <a:solidFill>
                  <a:schemeClr val="tx2"/>
                </a:solidFill>
                <a:cs typeface="Arial" panose="020B0604020202020204" pitchFamily="34" charset="0"/>
              </a:rPr>
              <a:t>375 teachers trained in Kagan Strategies (days 1-4)</a:t>
            </a:r>
          </a:p>
          <a:p>
            <a:pPr lvl="2"/>
            <a:r>
              <a:rPr lang="en-US" sz="1400" dirty="0">
                <a:solidFill>
                  <a:schemeClr val="tx2"/>
                </a:solidFill>
                <a:cs typeface="Arial" panose="020B0604020202020204" pitchFamily="34" charset="0"/>
              </a:rPr>
              <a:t>in-class coaching provided </a:t>
            </a:r>
          </a:p>
          <a:p>
            <a:pPr lvl="1"/>
            <a:r>
              <a:rPr lang="en-US" sz="1400" dirty="0">
                <a:solidFill>
                  <a:schemeClr val="tx2"/>
                </a:solidFill>
                <a:cs typeface="Arial" panose="020B0604020202020204" pitchFamily="34" charset="0"/>
              </a:rPr>
              <a:t>Thirty new teachers trained in Kagan Strategies (days 1-2) </a:t>
            </a:r>
          </a:p>
          <a:p>
            <a:r>
              <a:rPr lang="en-US" sz="1400" b="1" dirty="0">
                <a:solidFill>
                  <a:schemeClr val="tx2"/>
                </a:solidFill>
                <a:cs typeface="Arial" panose="020B0604020202020204" pitchFamily="34" charset="0"/>
              </a:rPr>
              <a:t>Year 4 Goal </a:t>
            </a:r>
          </a:p>
          <a:p>
            <a:pPr lvl="1"/>
            <a:r>
              <a:rPr lang="en-US" sz="1400" dirty="0">
                <a:solidFill>
                  <a:schemeClr val="tx2"/>
                </a:solidFill>
                <a:cs typeface="Arial" panose="020B0604020202020204" pitchFamily="34" charset="0"/>
              </a:rPr>
              <a:t>New teachers (30) trained in days three &amp; four</a:t>
            </a:r>
          </a:p>
          <a:p>
            <a:pPr lvl="1"/>
            <a:r>
              <a:rPr lang="en-US" sz="1400" dirty="0">
                <a:solidFill>
                  <a:schemeClr val="tx2"/>
                </a:solidFill>
                <a:cs typeface="Arial" panose="020B0604020202020204" pitchFamily="34" charset="0"/>
              </a:rPr>
              <a:t>New teachers (30) to receive coaching</a:t>
            </a:r>
          </a:p>
          <a:p>
            <a:pPr lvl="1"/>
            <a:r>
              <a:rPr lang="en-US" sz="1400" dirty="0">
                <a:solidFill>
                  <a:schemeClr val="tx2"/>
                </a:solidFill>
                <a:cs typeface="Arial" panose="020B0604020202020204" pitchFamily="34" charset="0"/>
              </a:rPr>
              <a:t>District (400) teachers trained in day 5 </a:t>
            </a:r>
          </a:p>
          <a:p>
            <a:pPr lvl="2"/>
            <a:r>
              <a:rPr lang="en-US" sz="1400" dirty="0">
                <a:solidFill>
                  <a:schemeClr val="tx2"/>
                </a:solidFill>
                <a:cs typeface="Arial" panose="020B0604020202020204" pitchFamily="34" charset="0"/>
              </a:rPr>
              <a:t>Coaching for all teachers on day 5 strategies </a:t>
            </a:r>
          </a:p>
          <a:p>
            <a:r>
              <a:rPr lang="en-US" sz="1400" b="1" dirty="0">
                <a:solidFill>
                  <a:schemeClr val="tx2"/>
                </a:solidFill>
                <a:cs typeface="Arial" panose="020B0604020202020204" pitchFamily="34" charset="0"/>
              </a:rPr>
              <a:t>Year 5 Goal</a:t>
            </a:r>
          </a:p>
          <a:p>
            <a:pPr lvl="1"/>
            <a:r>
              <a:rPr lang="en-US" sz="1400" dirty="0">
                <a:solidFill>
                  <a:schemeClr val="tx2"/>
                </a:solidFill>
                <a:cs typeface="Arial" panose="020B0604020202020204" pitchFamily="34" charset="0"/>
              </a:rPr>
              <a:t>All Teachers trained in Kagan Strategies (days 1-5)</a:t>
            </a:r>
          </a:p>
          <a:p>
            <a:pPr lvl="1"/>
            <a:r>
              <a:rPr lang="en-US" sz="1400" dirty="0">
                <a:solidFill>
                  <a:schemeClr val="tx2"/>
                </a:solidFill>
                <a:cs typeface="Arial" panose="020B0604020202020204" pitchFamily="34" charset="0"/>
              </a:rPr>
              <a:t>All teachers received in-class coaching for all days</a:t>
            </a:r>
          </a:p>
          <a:p>
            <a:pPr lvl="1"/>
            <a:r>
              <a:rPr lang="en-US" sz="1400" dirty="0">
                <a:solidFill>
                  <a:schemeClr val="tx2"/>
                </a:solidFill>
                <a:cs typeface="Arial" panose="020B0604020202020204" pitchFamily="34" charset="0"/>
              </a:rPr>
              <a:t>A Kagan Coach in all schools </a:t>
            </a:r>
          </a:p>
          <a:p>
            <a:pPr marL="428625" lvl="1" indent="0">
              <a:buNone/>
            </a:pPr>
            <a:endParaRPr lang="en-US" dirty="0">
              <a:solidFill>
                <a:schemeClr val="accent6">
                  <a:lumMod val="75000"/>
                </a:schemeClr>
              </a:solidFill>
              <a:ea typeface="Verdana"/>
            </a:endParaRPr>
          </a:p>
          <a:p>
            <a:endParaRPr lang="en-US" dirty="0"/>
          </a:p>
        </p:txBody>
      </p:sp>
      <p:sp>
        <p:nvSpPr>
          <p:cNvPr id="7" name="Title 1"/>
          <p:cNvSpPr txBox="1">
            <a:spLocks/>
          </p:cNvSpPr>
          <p:nvPr/>
        </p:nvSpPr>
        <p:spPr>
          <a:xfrm>
            <a:off x="310896" y="539496"/>
            <a:ext cx="8485632" cy="134864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000" kern="1200">
                <a:solidFill>
                  <a:schemeClr val="tx1"/>
                </a:solidFill>
                <a:latin typeface="Verdana"/>
                <a:ea typeface="+mj-ea"/>
                <a:cs typeface="Verdana"/>
              </a:defRPr>
            </a:lvl1pPr>
          </a:lstStyle>
          <a:p>
            <a:endParaRPr lang="en-US" sz="3000" b="1" dirty="0">
              <a:solidFill>
                <a:schemeClr val="accent1">
                  <a:lumMod val="75000"/>
                </a:schemeClr>
              </a:solidFill>
              <a:ea typeface="Verdana"/>
            </a:endParaRPr>
          </a:p>
          <a:p>
            <a:r>
              <a:rPr lang="en-US" sz="3000" b="1" dirty="0">
                <a:solidFill>
                  <a:schemeClr val="accent1">
                    <a:lumMod val="75000"/>
                  </a:schemeClr>
                </a:solidFill>
                <a:ea typeface="Verdana"/>
              </a:rPr>
              <a:t> </a:t>
            </a:r>
            <a:r>
              <a:rPr lang="en-US" sz="4400" b="1" dirty="0">
                <a:solidFill>
                  <a:schemeClr val="tx2"/>
                </a:solidFill>
                <a:latin typeface="Cambria" panose="02040503050406030204" pitchFamily="18" charset="0"/>
                <a:ea typeface="Verdana"/>
              </a:rPr>
              <a:t>Knox County </a:t>
            </a:r>
          </a:p>
          <a:p>
            <a:r>
              <a:rPr lang="en-US" sz="4400" b="1" dirty="0">
                <a:solidFill>
                  <a:schemeClr val="tx2"/>
                </a:solidFill>
                <a:latin typeface="Cambria" panose="02040503050406030204" pitchFamily="18" charset="0"/>
                <a:ea typeface="Verdana"/>
              </a:rPr>
              <a:t>Curriculum/PD</a:t>
            </a:r>
          </a:p>
          <a:p>
            <a:r>
              <a:rPr lang="en-US" sz="2400" b="1" dirty="0">
                <a:solidFill>
                  <a:schemeClr val="tx2"/>
                </a:solidFill>
                <a:latin typeface="Cambria" panose="02040503050406030204" pitchFamily="18" charset="0"/>
                <a:ea typeface="Verdana"/>
              </a:rPr>
              <a:t>2020-2021</a:t>
            </a:r>
            <a:r>
              <a:rPr lang="en-US" sz="2100" b="1" i="1" dirty="0">
                <a:solidFill>
                  <a:schemeClr val="tx2"/>
                </a:solidFill>
                <a:ea typeface="Verdana"/>
              </a:rPr>
              <a:t> </a:t>
            </a:r>
            <a:r>
              <a:rPr lang="en-US" sz="3000" b="1" i="1" dirty="0">
                <a:ea typeface="Verdana"/>
              </a:rPr>
              <a:t/>
            </a:r>
            <a:br>
              <a:rPr lang="en-US" sz="3000" b="1" i="1" dirty="0">
                <a:ea typeface="Verdana"/>
              </a:rPr>
            </a:br>
            <a:endParaRPr lang="en-US" sz="4500" b="1" i="1" dirty="0">
              <a:ea typeface="Verdana"/>
            </a:endParaRPr>
          </a:p>
        </p:txBody>
      </p:sp>
      <p:pic>
        <p:nvPicPr>
          <p:cNvPr id="5" name="Picture 4"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2718" y="5649935"/>
            <a:ext cx="1358900" cy="889000"/>
          </a:xfrm>
          <a:prstGeom prst="rect">
            <a:avLst/>
          </a:prstGeom>
        </p:spPr>
      </p:pic>
    </p:spTree>
    <p:extLst>
      <p:ext uri="{BB962C8B-B14F-4D97-AF65-F5344CB8AC3E}">
        <p14:creationId xmlns:p14="http://schemas.microsoft.com/office/powerpoint/2010/main" val="3962849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99" y="538735"/>
            <a:ext cx="7671816" cy="996378"/>
          </a:xfrm>
        </p:spPr>
        <p:txBody>
          <a:bodyPr>
            <a:normAutofit fontScale="90000"/>
          </a:bodyPr>
          <a:lstStyle/>
          <a:p>
            <a:pPr algn="ctr"/>
            <a:r>
              <a:rPr lang="en-US" b="1" dirty="0">
                <a:solidFill>
                  <a:schemeClr val="accent1">
                    <a:lumMod val="50000"/>
                  </a:schemeClr>
                </a:solidFill>
                <a:latin typeface="Cambria" panose="02040503050406030204" pitchFamily="18" charset="0"/>
              </a:rPr>
              <a:t>Barbourville Independent </a:t>
            </a:r>
            <a:br>
              <a:rPr lang="en-US" b="1" dirty="0">
                <a:solidFill>
                  <a:schemeClr val="accent1">
                    <a:lumMod val="50000"/>
                  </a:schemeClr>
                </a:solidFill>
                <a:latin typeface="Cambria" panose="02040503050406030204" pitchFamily="18" charset="0"/>
              </a:rPr>
            </a:br>
            <a:r>
              <a:rPr lang="en-US" b="1" dirty="0">
                <a:solidFill>
                  <a:schemeClr val="accent1">
                    <a:lumMod val="50000"/>
                  </a:schemeClr>
                </a:solidFill>
                <a:latin typeface="Cambria" panose="02040503050406030204" pitchFamily="18" charset="0"/>
              </a:rPr>
              <a:t>Curriculum/PD </a:t>
            </a:r>
            <a:r>
              <a:rPr lang="en-US" sz="2100" b="1" dirty="0">
                <a:solidFill>
                  <a:schemeClr val="accent1">
                    <a:lumMod val="50000"/>
                  </a:schemeClr>
                </a:solidFill>
              </a:rPr>
              <a:t/>
            </a:r>
            <a:br>
              <a:rPr lang="en-US" sz="2100" b="1" dirty="0">
                <a:solidFill>
                  <a:schemeClr val="accent1">
                    <a:lumMod val="50000"/>
                  </a:schemeClr>
                </a:solidFill>
              </a:rPr>
            </a:br>
            <a:r>
              <a:rPr lang="en-US" sz="3100" b="1" dirty="0">
                <a:solidFill>
                  <a:schemeClr val="accent1">
                    <a:lumMod val="50000"/>
                  </a:schemeClr>
                </a:solidFill>
                <a:latin typeface="Cambria" panose="02040503050406030204" pitchFamily="18" charset="0"/>
              </a:rPr>
              <a:t>2019-2021</a:t>
            </a:r>
          </a:p>
        </p:txBody>
      </p:sp>
      <p:sp>
        <p:nvSpPr>
          <p:cNvPr id="3" name="Text Placeholder 2"/>
          <p:cNvSpPr>
            <a:spLocks noGrp="1"/>
          </p:cNvSpPr>
          <p:nvPr>
            <p:ph type="body" idx="1"/>
          </p:nvPr>
        </p:nvSpPr>
        <p:spPr>
          <a:xfrm>
            <a:off x="457200" y="1857868"/>
            <a:ext cx="4040188" cy="639762"/>
          </a:xfrm>
        </p:spPr>
        <p:txBody>
          <a:bodyPr/>
          <a:lstStyle/>
          <a:p>
            <a:pPr algn="ctr"/>
            <a:r>
              <a:rPr lang="en-US" dirty="0" smtClean="0">
                <a:solidFill>
                  <a:srgbClr val="B04527"/>
                </a:solidFill>
                <a:latin typeface="Cambria" panose="02040503050406030204" pitchFamily="18" charset="0"/>
              </a:rPr>
              <a:t>Years 1, 2, and 3 </a:t>
            </a:r>
            <a:endParaRPr lang="en-US" dirty="0">
              <a:solidFill>
                <a:srgbClr val="B04527"/>
              </a:solidFill>
              <a:latin typeface="Cambria" panose="02040503050406030204" pitchFamily="18" charset="0"/>
            </a:endParaRPr>
          </a:p>
        </p:txBody>
      </p:sp>
      <p:sp>
        <p:nvSpPr>
          <p:cNvPr id="4" name="Content Placeholder 3"/>
          <p:cNvSpPr>
            <a:spLocks noGrp="1"/>
          </p:cNvSpPr>
          <p:nvPr>
            <p:ph sz="half" idx="2"/>
          </p:nvPr>
        </p:nvSpPr>
        <p:spPr>
          <a:xfrm>
            <a:off x="604837" y="2683987"/>
            <a:ext cx="4040188" cy="3951288"/>
          </a:xfrm>
        </p:spPr>
        <p:txBody>
          <a:bodyPr>
            <a:normAutofit fontScale="92500"/>
          </a:bodyPr>
          <a:lstStyle/>
          <a:p>
            <a:r>
              <a:rPr lang="en-US" sz="1425" b="1" dirty="0">
                <a:cs typeface="Arial" panose="020B0604020202020204" pitchFamily="34" charset="0"/>
              </a:rPr>
              <a:t>Curiosity Corner </a:t>
            </a:r>
            <a:r>
              <a:rPr lang="en-US" sz="1425" dirty="0">
                <a:cs typeface="Arial" panose="020B0604020202020204" pitchFamily="34" charset="0"/>
              </a:rPr>
              <a:t>(Preschool-Reading)</a:t>
            </a:r>
          </a:p>
          <a:p>
            <a:pPr marL="0" indent="0">
              <a:buNone/>
            </a:pPr>
            <a:r>
              <a:rPr lang="en-US" sz="1425" dirty="0">
                <a:cs typeface="Arial" panose="020B0604020202020204" pitchFamily="34" charset="0"/>
              </a:rPr>
              <a:t>         2  teachers-100% classroom implementation</a:t>
            </a:r>
          </a:p>
          <a:p>
            <a:r>
              <a:rPr lang="en-US" sz="1425" dirty="0">
                <a:cs typeface="Arial" panose="020B0604020202020204" pitchFamily="34" charset="0"/>
              </a:rPr>
              <a:t> </a:t>
            </a:r>
            <a:r>
              <a:rPr lang="en-US" sz="1425" b="1" dirty="0">
                <a:cs typeface="Arial" panose="020B0604020202020204" pitchFamily="34" charset="0"/>
              </a:rPr>
              <a:t>Reading Edge </a:t>
            </a:r>
            <a:r>
              <a:rPr lang="en-US" sz="1425" dirty="0">
                <a:cs typeface="Arial" panose="020B0604020202020204" pitchFamily="34" charset="0"/>
              </a:rPr>
              <a:t>(6</a:t>
            </a:r>
            <a:r>
              <a:rPr lang="en-US" sz="1425" baseline="30000" dirty="0">
                <a:cs typeface="Arial" panose="020B0604020202020204" pitchFamily="34" charset="0"/>
              </a:rPr>
              <a:t>th</a:t>
            </a:r>
            <a:r>
              <a:rPr lang="en-US" sz="1425" dirty="0">
                <a:cs typeface="Arial" panose="020B0604020202020204" pitchFamily="34" charset="0"/>
              </a:rPr>
              <a:t> grade-8</a:t>
            </a:r>
            <a:r>
              <a:rPr lang="en-US" sz="1425" baseline="30000" dirty="0">
                <a:cs typeface="Arial" panose="020B0604020202020204" pitchFamily="34" charset="0"/>
              </a:rPr>
              <a:t>th</a:t>
            </a:r>
            <a:r>
              <a:rPr lang="en-US" sz="1425" dirty="0">
                <a:cs typeface="Arial" panose="020B0604020202020204" pitchFamily="34" charset="0"/>
              </a:rPr>
              <a:t> grade reading)</a:t>
            </a:r>
          </a:p>
          <a:p>
            <a:pPr marL="0" indent="0">
              <a:buNone/>
            </a:pPr>
            <a:r>
              <a:rPr lang="en-US" sz="1425" b="1" dirty="0">
                <a:cs typeface="Arial" panose="020B0604020202020204" pitchFamily="34" charset="0"/>
              </a:rPr>
              <a:t>          </a:t>
            </a:r>
            <a:r>
              <a:rPr lang="en-US" sz="1425" dirty="0">
                <a:cs typeface="Arial" panose="020B0604020202020204" pitchFamily="34" charset="0"/>
              </a:rPr>
              <a:t>6 teachers-100% classroom implementation</a:t>
            </a:r>
          </a:p>
          <a:p>
            <a:r>
              <a:rPr lang="en-US" sz="1425" b="1" dirty="0">
                <a:cs typeface="Arial" panose="020B0604020202020204" pitchFamily="34" charset="0"/>
              </a:rPr>
              <a:t>Envision Math </a:t>
            </a:r>
            <a:r>
              <a:rPr lang="en-US" sz="1425" dirty="0">
                <a:cs typeface="Arial" panose="020B0604020202020204" pitchFamily="34" charset="0"/>
              </a:rPr>
              <a:t>(K-6</a:t>
            </a:r>
            <a:r>
              <a:rPr lang="en-US" sz="1425" baseline="30000" dirty="0">
                <a:cs typeface="Arial" panose="020B0604020202020204" pitchFamily="34" charset="0"/>
              </a:rPr>
              <a:t>th</a:t>
            </a:r>
            <a:r>
              <a:rPr lang="en-US" sz="1425" dirty="0">
                <a:cs typeface="Arial" panose="020B0604020202020204" pitchFamily="34" charset="0"/>
              </a:rPr>
              <a:t> grade)</a:t>
            </a:r>
          </a:p>
          <a:p>
            <a:pPr marL="0" indent="0">
              <a:buNone/>
            </a:pPr>
            <a:r>
              <a:rPr lang="en-US" sz="1425" b="1" dirty="0">
                <a:cs typeface="Arial" panose="020B0604020202020204" pitchFamily="34" charset="0"/>
              </a:rPr>
              <a:t>         </a:t>
            </a:r>
            <a:r>
              <a:rPr lang="en-US" sz="1425" dirty="0">
                <a:cs typeface="Arial" panose="020B0604020202020204" pitchFamily="34" charset="0"/>
              </a:rPr>
              <a:t>14 teachers-100% classroom implementation </a:t>
            </a:r>
          </a:p>
          <a:p>
            <a:r>
              <a:rPr lang="en-US" sz="1500" b="1" dirty="0">
                <a:cs typeface="Arial" panose="020B0604020202020204" pitchFamily="34" charset="0"/>
              </a:rPr>
              <a:t>Kagan Strategies</a:t>
            </a:r>
            <a:r>
              <a:rPr lang="en-US" sz="1500" dirty="0">
                <a:cs typeface="Arial" panose="020B0604020202020204" pitchFamily="34" charset="0"/>
              </a:rPr>
              <a:t> (K-12) District wide trainings, classroom observations, and coaching strategies. </a:t>
            </a:r>
            <a:endParaRPr lang="en-US" sz="1425" dirty="0">
              <a:cs typeface="Arial" panose="020B0604020202020204" pitchFamily="34" charset="0"/>
            </a:endParaRPr>
          </a:p>
          <a:p>
            <a:pPr marL="0" indent="0">
              <a:buNone/>
            </a:pPr>
            <a:endParaRPr lang="en-US" sz="1425" dirty="0">
              <a:latin typeface="Cambria" panose="02040503050406030204" pitchFamily="18" charset="0"/>
              <a:cs typeface="Arial" panose="020B0604020202020204" pitchFamily="34" charset="0"/>
            </a:endParaRPr>
          </a:p>
          <a:p>
            <a:pPr marL="0" indent="0">
              <a:buNone/>
            </a:pPr>
            <a:r>
              <a:rPr lang="en-US" sz="1575" i="1" dirty="0">
                <a:cs typeface="Arial" panose="020B0604020202020204" pitchFamily="34" charset="0"/>
              </a:rPr>
              <a:t>To ensure fidelity of the curriculum purchased, yearly PD sessions are scheduled.  These sessions provide a review for teachers who have used the program and introduce new teachers to the curriculum and its intended use.  </a:t>
            </a:r>
          </a:p>
          <a:p>
            <a:endParaRPr lang="en-US" dirty="0"/>
          </a:p>
        </p:txBody>
      </p:sp>
      <p:sp>
        <p:nvSpPr>
          <p:cNvPr id="5" name="Text Placeholder 4"/>
          <p:cNvSpPr>
            <a:spLocks noGrp="1"/>
          </p:cNvSpPr>
          <p:nvPr>
            <p:ph type="body" sz="quarter" idx="3"/>
          </p:nvPr>
        </p:nvSpPr>
        <p:spPr>
          <a:xfrm>
            <a:off x="4645025" y="1857868"/>
            <a:ext cx="4041775" cy="639762"/>
          </a:xfrm>
        </p:spPr>
        <p:txBody>
          <a:bodyPr/>
          <a:lstStyle/>
          <a:p>
            <a:pPr algn="ctr"/>
            <a:r>
              <a:rPr lang="en-US" dirty="0" smtClean="0">
                <a:solidFill>
                  <a:srgbClr val="B04527"/>
                </a:solidFill>
                <a:latin typeface="Cambria" panose="02040503050406030204" pitchFamily="18" charset="0"/>
              </a:rPr>
              <a:t>Years 4 and 5</a:t>
            </a:r>
            <a:endParaRPr lang="en-US" dirty="0">
              <a:solidFill>
                <a:srgbClr val="B04527"/>
              </a:solidFill>
              <a:latin typeface="Cambria" panose="02040503050406030204" pitchFamily="18" charset="0"/>
            </a:endParaRPr>
          </a:p>
        </p:txBody>
      </p:sp>
      <p:sp>
        <p:nvSpPr>
          <p:cNvPr id="6" name="Content Placeholder 5"/>
          <p:cNvSpPr>
            <a:spLocks noGrp="1"/>
          </p:cNvSpPr>
          <p:nvPr>
            <p:ph sz="quarter" idx="4"/>
          </p:nvPr>
        </p:nvSpPr>
        <p:spPr>
          <a:xfrm>
            <a:off x="4855337" y="2604643"/>
            <a:ext cx="4041775" cy="3951288"/>
          </a:xfrm>
        </p:spPr>
        <p:txBody>
          <a:bodyPr>
            <a:normAutofit/>
          </a:bodyPr>
          <a:lstStyle/>
          <a:p>
            <a:r>
              <a:rPr lang="en-US" sz="1350" dirty="0">
                <a:cs typeface="Arial" panose="020B0604020202020204" pitchFamily="34" charset="0"/>
              </a:rPr>
              <a:t>Fully staffed, and successfully working with teachers and staff.</a:t>
            </a:r>
          </a:p>
          <a:p>
            <a:r>
              <a:rPr lang="en-US" sz="1350" dirty="0">
                <a:cs typeface="Arial" panose="020B0604020202020204" pitchFamily="34" charset="0"/>
              </a:rPr>
              <a:t>All teachers using curriculum with fidelity.</a:t>
            </a:r>
          </a:p>
          <a:p>
            <a:r>
              <a:rPr lang="en-US" sz="1350" dirty="0">
                <a:cs typeface="Arial" panose="020B0604020202020204" pitchFamily="34" charset="0"/>
              </a:rPr>
              <a:t>Provide additional PD sessions requested by teachers. </a:t>
            </a:r>
          </a:p>
          <a:p>
            <a:r>
              <a:rPr lang="en-US" sz="1350" dirty="0">
                <a:cs typeface="Arial" panose="020B0604020202020204" pitchFamily="34" charset="0"/>
              </a:rPr>
              <a:t>Maker’s Spaces and STEAM labs usage has increased.</a:t>
            </a:r>
          </a:p>
          <a:p>
            <a:r>
              <a:rPr lang="en-US" sz="1350" dirty="0">
                <a:cs typeface="Arial" panose="020B0604020202020204" pitchFamily="34" charset="0"/>
              </a:rPr>
              <a:t>Trauma Informed Care PD for </a:t>
            </a:r>
            <a:r>
              <a:rPr lang="en-US" sz="1350" dirty="0" smtClean="0">
                <a:cs typeface="Arial" panose="020B0604020202020204" pitchFamily="34" charset="0"/>
              </a:rPr>
              <a:t>teachers </a:t>
            </a:r>
            <a:r>
              <a:rPr lang="en-US" sz="1350" dirty="0">
                <a:cs typeface="Arial" panose="020B0604020202020204" pitchFamily="34" charset="0"/>
              </a:rPr>
              <a:t>and staff</a:t>
            </a:r>
          </a:p>
          <a:p>
            <a:r>
              <a:rPr lang="en-US" sz="1350" dirty="0">
                <a:cs typeface="Arial" panose="020B0604020202020204" pitchFamily="34" charset="0"/>
              </a:rPr>
              <a:t>Ms. Kendra curriculum (elem.)</a:t>
            </a:r>
          </a:p>
          <a:p>
            <a:r>
              <a:rPr lang="en-US" sz="1350" dirty="0">
                <a:cs typeface="Arial" panose="020B0604020202020204" pitchFamily="34" charset="0"/>
              </a:rPr>
              <a:t>Student Leadership teams—successful</a:t>
            </a:r>
          </a:p>
          <a:p>
            <a:pPr marL="0" indent="0">
              <a:buNone/>
            </a:pPr>
            <a:endParaRPr lang="en-US" sz="1350" dirty="0"/>
          </a:p>
          <a:p>
            <a:pPr marL="0" indent="0">
              <a:buNone/>
            </a:pPr>
            <a:endParaRPr lang="en-US" sz="1350" dirty="0"/>
          </a:p>
          <a:p>
            <a:pPr marL="0" indent="0">
              <a:buNone/>
            </a:pPr>
            <a:endParaRPr lang="en-US" sz="1350" dirty="0"/>
          </a:p>
        </p:txBody>
      </p:sp>
      <p:pic>
        <p:nvPicPr>
          <p:cNvPr id="10" name="Picture 9"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8212" y="5666931"/>
            <a:ext cx="1358900" cy="889000"/>
          </a:xfrm>
          <a:prstGeom prst="rect">
            <a:avLst/>
          </a:prstGeom>
        </p:spPr>
      </p:pic>
    </p:spTree>
    <p:extLst>
      <p:ext uri="{BB962C8B-B14F-4D97-AF65-F5344CB8AC3E}">
        <p14:creationId xmlns:p14="http://schemas.microsoft.com/office/powerpoint/2010/main" val="11973049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714515"/>
          </a:xfrm>
        </p:spPr>
        <p:txBody>
          <a:bodyPr>
            <a:normAutofit fontScale="90000"/>
          </a:bodyPr>
          <a:lstStyle/>
          <a:p>
            <a:r>
              <a:rPr lang="en-US" b="1" dirty="0" smtClean="0">
                <a:solidFill>
                  <a:schemeClr val="tx2"/>
                </a:solidFill>
                <a:latin typeface="Cambria" panose="02040503050406030204" pitchFamily="18" charset="0"/>
              </a:rPr>
              <a:t>Corbin Independent Schools</a:t>
            </a:r>
            <a:r>
              <a:rPr lang="en-US" b="1" dirty="0" smtClean="0">
                <a:solidFill>
                  <a:srgbClr val="FF0000"/>
                </a:solidFill>
                <a:effectLst>
                  <a:outerShdw blurRad="38100" dist="38100" dir="2700000" algn="tl">
                    <a:srgbClr val="000000">
                      <a:alpha val="43137"/>
                    </a:srgbClr>
                  </a:outerShdw>
                </a:effectLst>
                <a:latin typeface="Cambria" panose="02040503050406030204" pitchFamily="18" charset="0"/>
              </a:rPr>
              <a:t/>
            </a:r>
            <a:br>
              <a:rPr lang="en-US" b="1" dirty="0" smtClean="0">
                <a:solidFill>
                  <a:srgbClr val="FF0000"/>
                </a:solidFill>
                <a:effectLst>
                  <a:outerShdw blurRad="38100" dist="38100" dir="2700000" algn="tl">
                    <a:srgbClr val="000000">
                      <a:alpha val="43137"/>
                    </a:srgbClr>
                  </a:outerShdw>
                </a:effectLst>
                <a:latin typeface="Cambria" panose="02040503050406030204" pitchFamily="18" charset="0"/>
              </a:rPr>
            </a:br>
            <a:r>
              <a:rPr lang="en-US" b="1" dirty="0" smtClean="0">
                <a:solidFill>
                  <a:srgbClr val="FF0000"/>
                </a:solidFill>
                <a:effectLst>
                  <a:outerShdw blurRad="38100" dist="38100" dir="2700000" algn="tl">
                    <a:srgbClr val="000000">
                      <a:alpha val="43137"/>
                    </a:srgbClr>
                  </a:outerShdw>
                </a:effectLst>
                <a:latin typeface="Cambria" panose="02040503050406030204" pitchFamily="18" charset="0"/>
              </a:rPr>
              <a:t>  </a:t>
            </a:r>
            <a:endParaRPr lang="en-US" b="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sp>
        <p:nvSpPr>
          <p:cNvPr id="3" name="Content Placeholder 2"/>
          <p:cNvSpPr>
            <a:spLocks noGrp="1"/>
          </p:cNvSpPr>
          <p:nvPr>
            <p:ph idx="1"/>
          </p:nvPr>
        </p:nvSpPr>
        <p:spPr>
          <a:xfrm>
            <a:off x="628650" y="1934836"/>
            <a:ext cx="7886700" cy="3913094"/>
          </a:xfrm>
        </p:spPr>
        <p:txBody>
          <a:bodyPr>
            <a:normAutofit fontScale="55000" lnSpcReduction="20000"/>
          </a:bodyPr>
          <a:lstStyle/>
          <a:p>
            <a:pPr marL="0" indent="0">
              <a:buNone/>
            </a:pPr>
            <a:r>
              <a:rPr lang="en-US" b="1" dirty="0" smtClean="0">
                <a:latin typeface="Cambria" panose="02040503050406030204" pitchFamily="18" charset="0"/>
                <a:cs typeface="Arial" panose="020B0604020202020204" pitchFamily="34" charset="0"/>
              </a:rPr>
              <a:t>GPRA 4A and 4B; GPRA 6</a:t>
            </a:r>
          </a:p>
          <a:p>
            <a:endParaRPr lang="en-US" sz="750" i="1" dirty="0">
              <a:latin typeface="Cambria" panose="02040503050406030204" pitchFamily="18" charset="0"/>
              <a:cs typeface="Arial" panose="020B0604020202020204" pitchFamily="34" charset="0"/>
            </a:endParaRPr>
          </a:p>
          <a:p>
            <a:r>
              <a:rPr lang="en-US" i="1" dirty="0" smtClean="0">
                <a:cs typeface="Arial" panose="020B0604020202020204" pitchFamily="34" charset="0"/>
              </a:rPr>
              <a:t>Year 3</a:t>
            </a:r>
            <a:r>
              <a:rPr lang="en-US" dirty="0" smtClean="0">
                <a:cs typeface="Arial" panose="020B0604020202020204" pitchFamily="34" charset="0"/>
              </a:rPr>
              <a:t>:</a:t>
            </a:r>
          </a:p>
          <a:p>
            <a:pPr lvl="1"/>
            <a:r>
              <a:rPr lang="en-US" dirty="0" smtClean="0">
                <a:cs typeface="Arial" panose="020B0604020202020204" pitchFamily="34" charset="0"/>
              </a:rPr>
              <a:t>Continued Implementation of Eureka Math in K – 4 from beginning of year</a:t>
            </a:r>
          </a:p>
          <a:p>
            <a:pPr lvl="1"/>
            <a:r>
              <a:rPr lang="en-US" dirty="0" smtClean="0">
                <a:cs typeface="Arial" panose="020B0604020202020204" pitchFamily="34" charset="0"/>
              </a:rPr>
              <a:t>Added Zearn online platform in collaboration with Eureka Math</a:t>
            </a:r>
          </a:p>
          <a:p>
            <a:pPr lvl="1"/>
            <a:r>
              <a:rPr lang="en-US" dirty="0" smtClean="0">
                <a:cs typeface="Arial" panose="020B0604020202020204" pitchFamily="34" charset="0"/>
              </a:rPr>
              <a:t>Continued AP incentives and ELA NMSI summer cohort (year 2 of 3)</a:t>
            </a:r>
          </a:p>
          <a:p>
            <a:endParaRPr lang="en-US" sz="1125" i="1" dirty="0">
              <a:latin typeface="Cambria" panose="02040503050406030204" pitchFamily="18" charset="0"/>
              <a:cs typeface="Arial" panose="020B0604020202020204" pitchFamily="34" charset="0"/>
            </a:endParaRPr>
          </a:p>
          <a:p>
            <a:r>
              <a:rPr lang="en-US" i="1" dirty="0" smtClean="0">
                <a:cs typeface="Arial" panose="020B0604020202020204" pitchFamily="34" charset="0"/>
              </a:rPr>
              <a:t>Year 4</a:t>
            </a:r>
            <a:r>
              <a:rPr lang="en-US" dirty="0" smtClean="0">
                <a:cs typeface="Arial" panose="020B0604020202020204" pitchFamily="34" charset="0"/>
              </a:rPr>
              <a:t>:</a:t>
            </a:r>
          </a:p>
          <a:p>
            <a:pPr lvl="1"/>
            <a:r>
              <a:rPr lang="en-US" dirty="0" smtClean="0">
                <a:cs typeface="Arial" panose="020B0604020202020204" pitchFamily="34" charset="0"/>
              </a:rPr>
              <a:t>Thorough study and review for new ELA curriculum with Fall 2020 target for implementation</a:t>
            </a:r>
          </a:p>
          <a:p>
            <a:pPr lvl="1"/>
            <a:r>
              <a:rPr lang="en-US" dirty="0" smtClean="0">
                <a:cs typeface="Arial" panose="020B0604020202020204" pitchFamily="34" charset="0"/>
              </a:rPr>
              <a:t>Emphasis on vertical alignment in district including professional development </a:t>
            </a:r>
          </a:p>
          <a:p>
            <a:pPr lvl="1"/>
            <a:r>
              <a:rPr lang="en-US" dirty="0" smtClean="0">
                <a:cs typeface="Arial" panose="020B0604020202020204" pitchFamily="34" charset="0"/>
              </a:rPr>
              <a:t>Continue AP incentives and ELA NMSI summer cohort (year 3 of 3)</a:t>
            </a:r>
          </a:p>
          <a:p>
            <a:pPr lvl="1"/>
            <a:endParaRPr lang="en-US" dirty="0">
              <a:latin typeface="Cambria" panose="02040503050406030204" pitchFamily="18" charset="0"/>
              <a:cs typeface="Arial" panose="020B0604020202020204" pitchFamily="34" charset="0"/>
            </a:endParaRPr>
          </a:p>
          <a:p>
            <a:pPr marL="0" indent="0">
              <a:buNone/>
            </a:pPr>
            <a:r>
              <a:rPr lang="en-US" b="1" dirty="0">
                <a:latin typeface="Cambria" panose="02040503050406030204" pitchFamily="18" charset="0"/>
                <a:cs typeface="Arial" panose="020B0604020202020204" pitchFamily="34" charset="0"/>
              </a:rPr>
              <a:t>GPRA </a:t>
            </a:r>
            <a:r>
              <a:rPr lang="en-US" b="1" dirty="0" smtClean="0">
                <a:latin typeface="Cambria" panose="02040503050406030204" pitchFamily="18" charset="0"/>
                <a:cs typeface="Arial" panose="020B0604020202020204" pitchFamily="34" charset="0"/>
              </a:rPr>
              <a:t>15 – </a:t>
            </a:r>
            <a:r>
              <a:rPr lang="en-US" sz="1800" dirty="0">
                <a:cs typeface="Arial" panose="020B0604020202020204" pitchFamily="34" charset="0"/>
              </a:rPr>
              <a:t>Recent tablet ‘check-out’ at schools (?)</a:t>
            </a:r>
            <a:endParaRPr lang="en-US" sz="1800" b="1" dirty="0">
              <a:cs typeface="Arial" panose="020B0604020202020204" pitchFamily="34" charset="0"/>
            </a:endParaRPr>
          </a:p>
          <a:p>
            <a:pPr marL="0" indent="0">
              <a:buNone/>
            </a:pPr>
            <a:endParaRPr lang="en-US" dirty="0"/>
          </a:p>
        </p:txBody>
      </p:sp>
      <p:pic>
        <p:nvPicPr>
          <p:cNvPr id="5" name="Picture 4"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196" y="5566347"/>
            <a:ext cx="1358900" cy="889000"/>
          </a:xfrm>
          <a:prstGeom prst="rect">
            <a:avLst/>
          </a:prstGeom>
        </p:spPr>
      </p:pic>
    </p:spTree>
    <p:extLst>
      <p:ext uri="{BB962C8B-B14F-4D97-AF65-F5344CB8AC3E}">
        <p14:creationId xmlns:p14="http://schemas.microsoft.com/office/powerpoint/2010/main" val="35454072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Early Childhood</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962" y="2129246"/>
            <a:ext cx="5172075" cy="4206240"/>
          </a:xfrm>
          <a:prstGeom prst="rect">
            <a:avLst/>
          </a:prstGeom>
        </p:spPr>
      </p:pic>
    </p:spTree>
    <p:extLst>
      <p:ext uri="{BB962C8B-B14F-4D97-AF65-F5344CB8AC3E}">
        <p14:creationId xmlns:p14="http://schemas.microsoft.com/office/powerpoint/2010/main" val="4688373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Early Childhood GPRA 1</a:t>
            </a:r>
          </a:p>
        </p:txBody>
      </p:sp>
      <p:sp>
        <p:nvSpPr>
          <p:cNvPr id="4" name="Subtitle 3"/>
          <p:cNvSpPr>
            <a:spLocks noGrp="1"/>
          </p:cNvSpPr>
          <p:nvPr>
            <p:ph type="subTitle" idx="1"/>
          </p:nvPr>
        </p:nvSpPr>
        <p:spPr>
          <a:xfrm>
            <a:off x="1371600" y="2495006"/>
            <a:ext cx="6400800" cy="3709851"/>
          </a:xfrm>
        </p:spPr>
        <p:txBody>
          <a:bodyPr>
            <a:normAutofit/>
          </a:bodyPr>
          <a:lstStyle/>
          <a:p>
            <a:pPr lvl="0"/>
            <a:r>
              <a:rPr lang="en-US" i="1" dirty="0"/>
              <a:t>Number and percent of children birth to five years old who have a place where they usually go, other than an emergency room, when they are sick or in need of advice about their health (medical home).</a:t>
            </a:r>
            <a:endParaRPr lang="en-US" dirty="0"/>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41801145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rPr>
              <a:t>Decrease; target not met</a:t>
            </a:r>
            <a:endParaRPr lang="en-US" b="1"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0028E2D9-A8B7-4E30-8BBA-1DCFF9D8421B}"/>
              </a:ext>
            </a:extLst>
          </p:cNvPr>
          <p:cNvSpPr txBox="1"/>
          <p:nvPr/>
        </p:nvSpPr>
        <p:spPr>
          <a:xfrm>
            <a:off x="756249" y="1600200"/>
            <a:ext cx="2642559"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smtClean="0">
                <a:latin typeface="Arial Black"/>
                <a:cs typeface="Calibri"/>
              </a:rPr>
              <a:t>2017actual</a:t>
            </a:r>
            <a:r>
              <a:rPr lang="en-US" sz="2400" u="sng" dirty="0">
                <a:latin typeface="Arial Black"/>
                <a:cs typeface="Calibri"/>
              </a:rPr>
              <a:t>:</a:t>
            </a:r>
            <a:r>
              <a:rPr lang="en-US" sz="2400" dirty="0">
                <a:latin typeface="Arial Black"/>
                <a:cs typeface="Calibri"/>
              </a:rPr>
              <a:t> </a:t>
            </a:r>
            <a:endParaRPr lang="en-US" dirty="0"/>
          </a:p>
          <a:p>
            <a:r>
              <a:rPr lang="en-US" sz="2400" dirty="0">
                <a:solidFill>
                  <a:srgbClr val="C00000"/>
                </a:solidFill>
                <a:latin typeface="Arial Black"/>
                <a:cs typeface="Calibri"/>
              </a:rPr>
              <a:t>86.9</a:t>
            </a:r>
            <a:r>
              <a:rPr lang="en-US" sz="2400" dirty="0" smtClean="0">
                <a:solidFill>
                  <a:srgbClr val="C00000"/>
                </a:solidFill>
                <a:latin typeface="Arial Black"/>
                <a:cs typeface="Calibri"/>
              </a:rPr>
              <a:t>%</a:t>
            </a:r>
            <a:endParaRPr lang="en-US" dirty="0" smtClean="0">
              <a:solidFill>
                <a:srgbClr val="C00000"/>
              </a:solidFill>
            </a:endParaRPr>
          </a:p>
          <a:p>
            <a:endParaRPr lang="en-US" sz="2400" dirty="0">
              <a:latin typeface="Arial Black"/>
              <a:cs typeface="Calibri"/>
            </a:endParaRPr>
          </a:p>
          <a:p>
            <a:r>
              <a:rPr lang="en-US" sz="2400" u="sng" dirty="0">
                <a:latin typeface="Arial Black"/>
                <a:cs typeface="Calibri"/>
              </a:rPr>
              <a:t>2019 Actual:</a:t>
            </a:r>
          </a:p>
          <a:p>
            <a:r>
              <a:rPr lang="en-US" sz="2400" dirty="0">
                <a:solidFill>
                  <a:srgbClr val="C00000"/>
                </a:solidFill>
                <a:latin typeface="Arial Black"/>
                <a:cs typeface="Calibri"/>
              </a:rPr>
              <a:t>83.7%</a:t>
            </a:r>
          </a:p>
          <a:p>
            <a:endParaRPr lang="en-US" sz="2400" u="sng" dirty="0" smtClean="0">
              <a:latin typeface="Arial Black"/>
              <a:cs typeface="Calibri"/>
            </a:endParaRPr>
          </a:p>
          <a:p>
            <a:r>
              <a:rPr lang="en-US" sz="2400" u="sng" dirty="0" smtClean="0">
                <a:latin typeface="Arial Black"/>
                <a:cs typeface="Calibri"/>
              </a:rPr>
              <a:t>2019 </a:t>
            </a:r>
            <a:r>
              <a:rPr lang="en-US" sz="2400" u="sng" dirty="0">
                <a:latin typeface="Arial Black"/>
                <a:cs typeface="Calibri"/>
              </a:rPr>
              <a:t>target:</a:t>
            </a:r>
            <a:r>
              <a:rPr lang="en-US" sz="2400" dirty="0">
                <a:solidFill>
                  <a:srgbClr val="C00000"/>
                </a:solidFill>
                <a:latin typeface="Arial Black"/>
                <a:cs typeface="Calibri"/>
              </a:rPr>
              <a:t> 92.7</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r>
              <a:rPr lang="en-US" sz="2400" dirty="0">
                <a:solidFill>
                  <a:srgbClr val="C00000"/>
                </a:solidFill>
                <a:latin typeface="Arial Black"/>
                <a:cs typeface="Calibri"/>
              </a:rPr>
              <a:t> </a:t>
            </a:r>
            <a:r>
              <a:rPr lang="en-US" sz="2400" dirty="0" smtClean="0">
                <a:solidFill>
                  <a:srgbClr val="C00000"/>
                </a:solidFill>
                <a:latin typeface="Arial Black"/>
                <a:cs typeface="Calibri"/>
              </a:rPr>
              <a:t>93.6%</a:t>
            </a:r>
            <a:endParaRPr lang="en-US" sz="2400" dirty="0">
              <a:solidFill>
                <a:srgbClr val="C00000"/>
              </a:solidFill>
              <a:latin typeface="Arial Black"/>
              <a:cs typeface="Calibri"/>
            </a:endParaRPr>
          </a:p>
          <a:p>
            <a:endParaRPr lang="en-US" sz="2400" dirty="0" smtClean="0">
              <a:solidFill>
                <a:srgbClr val="C00000"/>
              </a:solidFill>
              <a:latin typeface="Arial Black"/>
              <a:cs typeface="Calibri"/>
            </a:endParaRPr>
          </a:p>
          <a:p>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00199"/>
            <a:ext cx="1782955" cy="4525963"/>
          </a:xfrm>
          <a:prstGeom prst="rect">
            <a:avLst/>
          </a:prstGeom>
        </p:spPr>
      </p:pic>
    </p:spTree>
    <p:extLst>
      <p:ext uri="{BB962C8B-B14F-4D97-AF65-F5344CB8AC3E}">
        <p14:creationId xmlns:p14="http://schemas.microsoft.com/office/powerpoint/2010/main" val="12359180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5" name="Content Placeholder 4"/>
          <p:cNvPicPr>
            <a:picLocks noGrp="1" noChangeAspect="1"/>
          </p:cNvPicPr>
          <p:nvPr>
            <p:ph idx="1"/>
          </p:nvPr>
        </p:nvPicPr>
        <p:blipFill>
          <a:blip r:embed="rId2"/>
          <a:stretch>
            <a:fillRect/>
          </a:stretch>
        </p:blipFill>
        <p:spPr>
          <a:xfrm>
            <a:off x="457200" y="2440382"/>
            <a:ext cx="8229600" cy="2845598"/>
          </a:xfrm>
          <a:prstGeom prst="rect">
            <a:avLst/>
          </a:prstGeom>
        </p:spPr>
      </p:pic>
      <p:pic>
        <p:nvPicPr>
          <p:cNvPr id="4" name="Picture 3"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930" y="5975349"/>
            <a:ext cx="1019175" cy="666750"/>
          </a:xfrm>
          <a:prstGeom prst="rect">
            <a:avLst/>
          </a:prstGeom>
        </p:spPr>
      </p:pic>
    </p:spTree>
    <p:extLst>
      <p:ext uri="{BB962C8B-B14F-4D97-AF65-F5344CB8AC3E}">
        <p14:creationId xmlns:p14="http://schemas.microsoft.com/office/powerpoint/2010/main" val="14668910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9814" y="342097"/>
            <a:ext cx="5829300" cy="517232"/>
          </a:xfrm>
        </p:spPr>
        <p:txBody>
          <a:bodyPr>
            <a:noAutofit/>
          </a:bodyPr>
          <a:lstStyle/>
          <a:p>
            <a:r>
              <a:rPr lang="en-US" sz="2700" b="1" dirty="0">
                <a:solidFill>
                  <a:schemeClr val="tx2">
                    <a:lumMod val="75000"/>
                  </a:schemeClr>
                </a:solidFill>
                <a:latin typeface="Cambria" panose="02040503050406030204" pitchFamily="18" charset="0"/>
              </a:rPr>
              <a:t>Early Childhood GPRA 1</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30" y="6067000"/>
            <a:ext cx="1019175" cy="666750"/>
          </a:xfrm>
          <a:prstGeom prst="rect">
            <a:avLst/>
          </a:prstGeom>
        </p:spPr>
      </p:pic>
      <p:sp>
        <p:nvSpPr>
          <p:cNvPr id="5" name="Subtitle 3"/>
          <p:cNvSpPr>
            <a:spLocks noGrp="1"/>
          </p:cNvSpPr>
          <p:nvPr>
            <p:ph type="subTitle" idx="1"/>
          </p:nvPr>
        </p:nvSpPr>
        <p:spPr>
          <a:xfrm>
            <a:off x="547007" y="1474927"/>
            <a:ext cx="8294914" cy="4960995"/>
          </a:xfrm>
        </p:spPr>
        <p:txBody>
          <a:bodyPr vert="horz" lIns="68580" tIns="34290" rIns="68580" bIns="34290" numCol="2" rtlCol="0" anchor="t">
            <a:noAutofit/>
          </a:bodyPr>
          <a:lstStyle/>
          <a:p>
            <a:pPr algn="l" defTabSz="417513">
              <a:spcBef>
                <a:spcPts val="375"/>
              </a:spcBef>
              <a:tabLst>
                <a:tab pos="2857500" algn="l"/>
              </a:tabLst>
            </a:pPr>
            <a:r>
              <a:rPr lang="en-US" sz="1600" b="1" u="sng" dirty="0" smtClean="0">
                <a:solidFill>
                  <a:srgbClr val="B04527"/>
                </a:solidFill>
              </a:rPr>
              <a:t>Story </a:t>
            </a:r>
            <a:r>
              <a:rPr lang="en-US" sz="1600" b="1" u="sng" dirty="0">
                <a:solidFill>
                  <a:srgbClr val="B04527"/>
                </a:solidFill>
              </a:rPr>
              <a:t>Behind the </a:t>
            </a:r>
            <a:r>
              <a:rPr lang="en-US" sz="1600" b="1" u="sng" dirty="0" smtClean="0">
                <a:solidFill>
                  <a:srgbClr val="B04527"/>
                </a:solidFill>
              </a:rPr>
              <a:t>Curve</a:t>
            </a:r>
            <a:endParaRPr lang="en-US" sz="1600" b="1" u="sng" dirty="0">
              <a:solidFill>
                <a:srgbClr val="B04527"/>
              </a:solidFill>
            </a:endParaRPr>
          </a:p>
          <a:p>
            <a:pPr indent="-214313" algn="l" defTabSz="417513">
              <a:spcBef>
                <a:spcPts val="375"/>
              </a:spcBef>
              <a:buFont typeface="Arial" panose="020B0604020202020204" pitchFamily="34" charset="0"/>
              <a:buChar char="•"/>
              <a:tabLst>
                <a:tab pos="2857500" algn="l"/>
              </a:tabLst>
            </a:pPr>
            <a:r>
              <a:rPr lang="en-US" sz="1600" dirty="0" smtClean="0"/>
              <a:t>Response </a:t>
            </a:r>
            <a:r>
              <a:rPr lang="en-US" sz="1600" dirty="0"/>
              <a:t>rate for 2019 was </a:t>
            </a:r>
            <a:r>
              <a:rPr lang="en-US" sz="1600" dirty="0" smtClean="0"/>
              <a:t>nearly </a:t>
            </a:r>
          </a:p>
          <a:p>
            <a:pPr algn="l" defTabSz="417513">
              <a:spcBef>
                <a:spcPts val="375"/>
              </a:spcBef>
              <a:tabLst>
                <a:tab pos="2857500" algn="l"/>
              </a:tabLst>
            </a:pPr>
            <a:r>
              <a:rPr lang="en-US" sz="1600" dirty="0" smtClean="0"/>
              <a:t>20 </a:t>
            </a:r>
            <a:r>
              <a:rPr lang="en-US" sz="1600" dirty="0"/>
              <a:t>points higher than 2017 </a:t>
            </a:r>
          </a:p>
          <a:p>
            <a:pPr algn="l" defTabSz="417513">
              <a:spcBef>
                <a:spcPts val="375"/>
              </a:spcBef>
              <a:tabLst>
                <a:tab pos="2857500" algn="l"/>
              </a:tabLst>
            </a:pPr>
            <a:r>
              <a:rPr lang="en-US" sz="1600" dirty="0"/>
              <a:t>– possibly more educated</a:t>
            </a:r>
          </a:p>
          <a:p>
            <a:pPr algn="l" defTabSz="417513">
              <a:spcBef>
                <a:spcPts val="375"/>
              </a:spcBef>
              <a:tabLst>
                <a:tab pos="2857500" algn="l"/>
              </a:tabLst>
            </a:pPr>
            <a:endParaRPr lang="en-US" sz="1600" dirty="0"/>
          </a:p>
          <a:p>
            <a:pPr indent="-214313" algn="l" defTabSz="417513">
              <a:spcBef>
                <a:spcPts val="375"/>
              </a:spcBef>
              <a:buFont typeface="Arial" panose="020B0604020202020204" pitchFamily="34" charset="0"/>
              <a:buChar char="•"/>
              <a:tabLst>
                <a:tab pos="2857500" algn="l"/>
              </a:tabLst>
            </a:pPr>
            <a:r>
              <a:rPr lang="en-US" sz="1600" dirty="0"/>
              <a:t>2017 enrollment showed &gt;10% </a:t>
            </a:r>
            <a:endParaRPr lang="en-US" sz="1600" dirty="0" smtClean="0"/>
          </a:p>
          <a:p>
            <a:pPr algn="l" defTabSz="417513">
              <a:spcBef>
                <a:spcPts val="375"/>
              </a:spcBef>
              <a:tabLst>
                <a:tab pos="2857500" algn="l"/>
              </a:tabLst>
            </a:pPr>
            <a:r>
              <a:rPr lang="en-US" sz="1600" dirty="0" smtClean="0"/>
              <a:t>with </a:t>
            </a:r>
            <a:r>
              <a:rPr lang="en-US" sz="1600" dirty="0"/>
              <a:t>Masters degree; </a:t>
            </a:r>
            <a:r>
              <a:rPr lang="en-US" sz="1600" dirty="0" smtClean="0"/>
              <a:t>Census</a:t>
            </a:r>
          </a:p>
          <a:p>
            <a:pPr algn="l" defTabSz="417513">
              <a:spcBef>
                <a:spcPts val="375"/>
              </a:spcBef>
              <a:tabLst>
                <a:tab pos="2857500" algn="l"/>
              </a:tabLst>
            </a:pPr>
            <a:r>
              <a:rPr lang="en-US" sz="1600" dirty="0" smtClean="0"/>
              <a:t>showed </a:t>
            </a:r>
            <a:r>
              <a:rPr lang="en-US" sz="1600" dirty="0"/>
              <a:t>&lt;10</a:t>
            </a:r>
            <a:r>
              <a:rPr lang="en-US" sz="1600" dirty="0" smtClean="0"/>
              <a:t>% </a:t>
            </a:r>
            <a:r>
              <a:rPr lang="en-US" sz="1600" dirty="0"/>
              <a:t>with </a:t>
            </a:r>
            <a:r>
              <a:rPr lang="en-US" sz="1600" dirty="0" smtClean="0"/>
              <a:t>Bachelors</a:t>
            </a:r>
          </a:p>
          <a:p>
            <a:pPr algn="l" defTabSz="417513">
              <a:spcBef>
                <a:spcPts val="375"/>
              </a:spcBef>
              <a:tabLst>
                <a:tab pos="2857500" algn="l"/>
              </a:tabLst>
            </a:pPr>
            <a:endParaRPr lang="en-US" sz="1600" dirty="0"/>
          </a:p>
          <a:p>
            <a:pPr algn="l" defTabSz="417513">
              <a:spcBef>
                <a:spcPts val="375"/>
              </a:spcBef>
              <a:tabLst>
                <a:tab pos="2857500" algn="l"/>
              </a:tabLst>
            </a:pPr>
            <a:endParaRPr lang="en-US" sz="1600" dirty="0" smtClean="0"/>
          </a:p>
          <a:p>
            <a:pPr algn="l" defTabSz="417513">
              <a:spcBef>
                <a:spcPts val="375"/>
              </a:spcBef>
              <a:tabLst>
                <a:tab pos="2857500" algn="l"/>
              </a:tabLst>
            </a:pPr>
            <a:endParaRPr lang="en-US" sz="1600" dirty="0"/>
          </a:p>
          <a:p>
            <a:pPr algn="l" defTabSz="417513">
              <a:spcBef>
                <a:spcPts val="375"/>
              </a:spcBef>
              <a:tabLst>
                <a:tab pos="2857500" algn="l"/>
              </a:tabLst>
            </a:pPr>
            <a:endParaRPr lang="en-US" sz="1600" dirty="0" smtClean="0"/>
          </a:p>
          <a:p>
            <a:pPr algn="l" defTabSz="417513">
              <a:spcBef>
                <a:spcPts val="375"/>
              </a:spcBef>
              <a:tabLst>
                <a:tab pos="2857500" algn="l"/>
              </a:tabLst>
            </a:pPr>
            <a:endParaRPr lang="en-US" sz="1600" dirty="0"/>
          </a:p>
          <a:p>
            <a:pPr algn="l" defTabSz="417513">
              <a:spcBef>
                <a:spcPts val="375"/>
              </a:spcBef>
              <a:tabLst>
                <a:tab pos="2857500" algn="l"/>
              </a:tabLst>
            </a:pPr>
            <a:endParaRPr lang="en-US" sz="1600" dirty="0" smtClean="0"/>
          </a:p>
          <a:p>
            <a:pPr algn="l" defTabSz="417513">
              <a:spcBef>
                <a:spcPts val="375"/>
              </a:spcBef>
              <a:tabLst>
                <a:tab pos="2857500" algn="l"/>
              </a:tabLst>
            </a:pPr>
            <a:endParaRPr lang="en-US" sz="1600" dirty="0" smtClean="0"/>
          </a:p>
          <a:p>
            <a:pPr algn="l">
              <a:spcBef>
                <a:spcPts val="375"/>
              </a:spcBef>
            </a:pPr>
            <a:endParaRPr lang="en-US" sz="1600" b="1" u="sng" dirty="0" smtClean="0">
              <a:solidFill>
                <a:srgbClr val="B04527"/>
              </a:solidFill>
            </a:endParaRPr>
          </a:p>
          <a:p>
            <a:pPr algn="l">
              <a:spcBef>
                <a:spcPts val="375"/>
              </a:spcBef>
            </a:pPr>
            <a:r>
              <a:rPr lang="en-US" sz="1600" b="1" u="sng" dirty="0" smtClean="0">
                <a:solidFill>
                  <a:srgbClr val="B04527"/>
                </a:solidFill>
              </a:rPr>
              <a:t>Strategy</a:t>
            </a:r>
            <a:endParaRPr lang="en-US" sz="1600" b="1" u="sng" dirty="0">
              <a:solidFill>
                <a:srgbClr val="B04527"/>
              </a:solidFill>
            </a:endParaRPr>
          </a:p>
          <a:p>
            <a:pPr algn="l">
              <a:spcBef>
                <a:spcPts val="375"/>
              </a:spcBef>
            </a:pPr>
            <a:r>
              <a:rPr lang="en-US" sz="1600" b="1" dirty="0" smtClean="0"/>
              <a:t>SAVE </a:t>
            </a:r>
            <a:r>
              <a:rPr lang="en-US" sz="1600" b="1" dirty="0"/>
              <a:t>the Children </a:t>
            </a:r>
          </a:p>
          <a:p>
            <a:pPr marL="0" lvl="1" indent="-257175" algn="l">
              <a:buFont typeface="Arial" panose="020B0604020202020204" pitchFamily="34" charset="0"/>
              <a:buChar char="•"/>
            </a:pPr>
            <a:r>
              <a:rPr lang="en-US" sz="1600" dirty="0"/>
              <a:t>ESSS (422 </a:t>
            </a:r>
            <a:r>
              <a:rPr lang="en-US" sz="1600" dirty="0" smtClean="0"/>
              <a:t>families)</a:t>
            </a:r>
            <a:endParaRPr lang="en-US" sz="1600" dirty="0"/>
          </a:p>
          <a:p>
            <a:pPr marL="0" lvl="1" indent="-257175" algn="l">
              <a:buFont typeface="Arial" panose="020B0604020202020204" pitchFamily="34" charset="0"/>
              <a:buChar char="•"/>
            </a:pPr>
            <a:r>
              <a:rPr lang="en-US" sz="1600" dirty="0"/>
              <a:t>Playgroups (445 </a:t>
            </a:r>
            <a:r>
              <a:rPr lang="en-US" sz="1600" dirty="0" smtClean="0"/>
              <a:t>families) </a:t>
            </a:r>
            <a:endParaRPr lang="en-US" sz="1600" dirty="0"/>
          </a:p>
          <a:p>
            <a:pPr algn="l">
              <a:spcBef>
                <a:spcPts val="375"/>
              </a:spcBef>
            </a:pPr>
            <a:endParaRPr lang="en-US" sz="1600" dirty="0"/>
          </a:p>
          <a:p>
            <a:pPr algn="l">
              <a:spcBef>
                <a:spcPts val="375"/>
              </a:spcBef>
            </a:pPr>
            <a:r>
              <a:rPr lang="en-US" sz="1600" b="1" dirty="0"/>
              <a:t>Knox PN </a:t>
            </a:r>
          </a:p>
          <a:p>
            <a:pPr marL="0" lvl="1" indent="-257175" algn="l">
              <a:buFont typeface="Arial" panose="020B0604020202020204" pitchFamily="34" charset="0"/>
              <a:buChar char="•"/>
            </a:pPr>
            <a:r>
              <a:rPr lang="en-US" sz="1600" dirty="0" smtClean="0"/>
              <a:t>Promotes the </a:t>
            </a:r>
            <a:r>
              <a:rPr lang="en-US" sz="1600" dirty="0"/>
              <a:t>definition of school readiness in Kentucky, defined by the Governor’s Office of Early </a:t>
            </a:r>
            <a:r>
              <a:rPr lang="en-US" sz="1600" dirty="0" smtClean="0"/>
              <a:t>Childhood</a:t>
            </a:r>
          </a:p>
          <a:p>
            <a:pPr marL="0" lvl="1" indent="-257175" algn="l">
              <a:buFont typeface="Arial" panose="020B0604020202020204" pitchFamily="34" charset="0"/>
              <a:buChar char="•"/>
            </a:pPr>
            <a:r>
              <a:rPr lang="en-US" sz="1600" dirty="0"/>
              <a:t>P</a:t>
            </a:r>
            <a:r>
              <a:rPr lang="en-US" sz="1600" dirty="0" smtClean="0"/>
              <a:t>rovides </a:t>
            </a:r>
            <a:r>
              <a:rPr lang="en-US" sz="1600" dirty="0"/>
              <a:t>experiences that include a focus on health and physical well-being for both children and families. </a:t>
            </a:r>
          </a:p>
        </p:txBody>
      </p:sp>
    </p:spTree>
    <p:extLst>
      <p:ext uri="{BB962C8B-B14F-4D97-AF65-F5344CB8AC3E}">
        <p14:creationId xmlns:p14="http://schemas.microsoft.com/office/powerpoint/2010/main" val="8666564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Early Childhood GPRA </a:t>
            </a:r>
            <a:r>
              <a:rPr lang="en-US" sz="6000" b="1" dirty="0" smtClean="0">
                <a:solidFill>
                  <a:srgbClr val="B04527"/>
                </a:solidFill>
                <a:latin typeface="Cambria" panose="02040503050406030204" pitchFamily="18" charset="0"/>
              </a:rPr>
              <a:t>2A</a:t>
            </a:r>
            <a:endParaRPr lang="en-US" sz="6000" b="1" dirty="0">
              <a:solidFill>
                <a:srgbClr val="B04527"/>
              </a:solidFill>
              <a:latin typeface="Cambria" panose="02040503050406030204" pitchFamily="18" charset="0"/>
            </a:endParaRP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pPr lvl="0"/>
            <a:r>
              <a:rPr lang="en-US" i="1" dirty="0"/>
              <a:t>Number and percent of </a:t>
            </a:r>
            <a:r>
              <a:rPr lang="en-US" b="1" i="1" dirty="0">
                <a:solidFill>
                  <a:schemeClr val="tx2">
                    <a:lumMod val="50000"/>
                  </a:schemeClr>
                </a:solidFill>
              </a:rPr>
              <a:t>3-year olds</a:t>
            </a:r>
            <a:r>
              <a:rPr lang="en-US" i="1" dirty="0"/>
              <a:t> and children in kindergarten who demonstrate at the beginning of the program or school year age-appropriate functioning across multiple domains of early learning (GPRA 2A and 2B)</a:t>
            </a:r>
            <a:endParaRPr lang="en-US" dirty="0"/>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15010590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cs typeface="Calibri"/>
              </a:rPr>
              <a:t>Stayed same; target met</a:t>
            </a:r>
            <a:endParaRPr lang="en-US" dirty="0">
              <a:solidFill>
                <a:srgbClr val="B04527"/>
              </a:solidFill>
              <a:latin typeface="Cambria"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0522" y="1600200"/>
            <a:ext cx="1782955" cy="4525963"/>
          </a:xfrm>
        </p:spPr>
      </p:pic>
      <p:sp>
        <p:nvSpPr>
          <p:cNvPr id="3" name="TextBox 2">
            <a:extLst>
              <a:ext uri="{FF2B5EF4-FFF2-40B4-BE49-F238E27FC236}">
                <a16:creationId xmlns:a16="http://schemas.microsoft.com/office/drawing/2014/main" id="{20349C97-5B29-4C28-9592-C216C3F7FD86}"/>
              </a:ext>
            </a:extLst>
          </p:cNvPr>
          <p:cNvSpPr txBox="1"/>
          <p:nvPr/>
        </p:nvSpPr>
        <p:spPr>
          <a:xfrm>
            <a:off x="626852" y="1476557"/>
            <a:ext cx="2642559" cy="563231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smtClean="0">
                <a:latin typeface="Arial Black"/>
                <a:cs typeface="Calibri"/>
              </a:rPr>
              <a:t>3-year-old</a:t>
            </a:r>
          </a:p>
          <a:p>
            <a:pPr algn="ctr"/>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a:solidFill>
                  <a:srgbClr val="C00000"/>
                </a:solidFill>
                <a:latin typeface="Arial Black"/>
                <a:cs typeface="Calibri"/>
              </a:rPr>
              <a:t>87.0% (up 12%)</a:t>
            </a:r>
            <a:endParaRPr lang="en-US" dirty="0">
              <a:solidFill>
                <a:srgbClr val="C00000"/>
              </a:solidFill>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86.8%</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smtClean="0">
                <a:solidFill>
                  <a:srgbClr val="C00000"/>
                </a:solidFill>
                <a:latin typeface="Arial Black"/>
                <a:cs typeface="Calibri"/>
              </a:rPr>
              <a:t>85.5%</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92.2%</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217" y="1600200"/>
            <a:ext cx="1787565" cy="4525963"/>
          </a:xfrm>
          <a:prstGeom prst="rect">
            <a:avLst/>
          </a:prstGeom>
        </p:spPr>
      </p:pic>
      <p:sp>
        <p:nvSpPr>
          <p:cNvPr id="11" name="Oval 10"/>
          <p:cNvSpPr/>
          <p:nvPr/>
        </p:nvSpPr>
        <p:spPr>
          <a:xfrm>
            <a:off x="4797533" y="4234722"/>
            <a:ext cx="734518" cy="58461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5532051" y="2773180"/>
            <a:ext cx="1663228" cy="16489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92043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3600" dirty="0" smtClean="0">
                <a:latin typeface="Arial" panose="020B0604020202020204" pitchFamily="34" charset="0"/>
                <a:cs typeface="Arial" panose="020B0604020202020204" pitchFamily="34" charset="0"/>
              </a:rPr>
              <a:t>Did not meet target; did not progress</a:t>
            </a:r>
            <a:endParaRPr lang="en-US" sz="36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0522" y="1600200"/>
            <a:ext cx="1782955" cy="4525963"/>
          </a:xfrm>
        </p:spPr>
      </p:pic>
    </p:spTree>
    <p:extLst>
      <p:ext uri="{BB962C8B-B14F-4D97-AF65-F5344CB8AC3E}">
        <p14:creationId xmlns:p14="http://schemas.microsoft.com/office/powerpoint/2010/main" val="13700940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4" name="Content Placeholder 3"/>
          <p:cNvPicPr>
            <a:picLocks noGrp="1" noChangeAspect="1"/>
          </p:cNvPicPr>
          <p:nvPr>
            <p:ph idx="1"/>
          </p:nvPr>
        </p:nvPicPr>
        <p:blipFill>
          <a:blip r:embed="rId2"/>
          <a:stretch>
            <a:fillRect/>
          </a:stretch>
        </p:blipFill>
        <p:spPr>
          <a:xfrm>
            <a:off x="122783" y="2203554"/>
            <a:ext cx="8898433" cy="3087211"/>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041" y="5977192"/>
            <a:ext cx="1019175" cy="666750"/>
          </a:xfrm>
          <a:prstGeom prst="rect">
            <a:avLst/>
          </a:prstGeom>
        </p:spPr>
      </p:pic>
    </p:spTree>
    <p:extLst>
      <p:ext uri="{BB962C8B-B14F-4D97-AF65-F5344CB8AC3E}">
        <p14:creationId xmlns:p14="http://schemas.microsoft.com/office/powerpoint/2010/main" val="33794595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17605"/>
            <a:ext cx="5829300" cy="517232"/>
          </a:xfrm>
        </p:spPr>
        <p:txBody>
          <a:bodyPr>
            <a:noAutofit/>
          </a:bodyPr>
          <a:lstStyle/>
          <a:p>
            <a:r>
              <a:rPr lang="en-US" sz="2700" b="1" dirty="0">
                <a:solidFill>
                  <a:srgbClr val="0D486F"/>
                </a:solidFill>
                <a:latin typeface="Cambria" panose="02040503050406030204" pitchFamily="18" charset="0"/>
              </a:rPr>
              <a:t>Early Childhood GPRA 2A</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00" y="6066999"/>
            <a:ext cx="1019175" cy="666750"/>
          </a:xfrm>
          <a:prstGeom prst="rect">
            <a:avLst/>
          </a:prstGeom>
        </p:spPr>
      </p:pic>
      <p:sp>
        <p:nvSpPr>
          <p:cNvPr id="5" name="Subtitle 3"/>
          <p:cNvSpPr>
            <a:spLocks noGrp="1"/>
          </p:cNvSpPr>
          <p:nvPr>
            <p:ph type="subTitle" idx="1"/>
          </p:nvPr>
        </p:nvSpPr>
        <p:spPr>
          <a:xfrm>
            <a:off x="710293" y="1331523"/>
            <a:ext cx="7943850" cy="5189954"/>
          </a:xfrm>
        </p:spPr>
        <p:txBody>
          <a:bodyPr vert="horz" lIns="68580" tIns="34290" rIns="68580" bIns="34290" numCol="2" rtlCol="0" anchor="t">
            <a:noAutofit/>
          </a:bodyPr>
          <a:lstStyle/>
          <a:p>
            <a:pPr lvl="0" algn="l"/>
            <a:r>
              <a:rPr lang="en-US" sz="1600" b="1" u="sng" dirty="0">
                <a:solidFill>
                  <a:srgbClr val="B04527"/>
                </a:solidFill>
              </a:rPr>
              <a:t>Story Behind the Curve</a:t>
            </a:r>
            <a:endParaRPr lang="en-US" sz="1600" dirty="0">
              <a:solidFill>
                <a:srgbClr val="B04527"/>
              </a:solidFill>
            </a:endParaRPr>
          </a:p>
          <a:p>
            <a:pPr marL="285750" indent="-285750" algn="l">
              <a:buFont typeface="Arial" panose="020B0604020202020204" pitchFamily="34" charset="0"/>
              <a:buChar char="•"/>
            </a:pPr>
            <a:r>
              <a:rPr lang="en-US" sz="1400" dirty="0" smtClean="0"/>
              <a:t>Slight </a:t>
            </a:r>
            <a:r>
              <a:rPr lang="en-US" sz="1400" dirty="0"/>
              <a:t>decrease in the number of three-year-old children showing age-appropriate development (0.2 percentage point decrease)</a:t>
            </a:r>
          </a:p>
          <a:p>
            <a:pPr algn="l"/>
            <a:endParaRPr lang="en-US" sz="1400" dirty="0"/>
          </a:p>
          <a:p>
            <a:pPr marL="285750" indent="-285750" algn="l">
              <a:buFont typeface="Arial" panose="020B0604020202020204" pitchFamily="34" charset="0"/>
              <a:buChar char="•"/>
            </a:pPr>
            <a:r>
              <a:rPr lang="en-US" sz="1400" dirty="0" smtClean="0"/>
              <a:t>An </a:t>
            </a:r>
            <a:r>
              <a:rPr lang="en-US" sz="1400" dirty="0"/>
              <a:t>increase in the number of children meeting kindergarten readiness standards (2.5 percentage point increase).</a:t>
            </a:r>
          </a:p>
          <a:p>
            <a:pPr algn="l"/>
            <a:endParaRPr lang="en-US" sz="1400" dirty="0"/>
          </a:p>
          <a:p>
            <a:pPr algn="l"/>
            <a:endParaRPr lang="en-US" sz="1400" dirty="0"/>
          </a:p>
          <a:p>
            <a:pPr algn="l"/>
            <a:r>
              <a:rPr lang="en-US" sz="1400" dirty="0"/>
              <a:t> </a:t>
            </a:r>
            <a:r>
              <a:rPr lang="en-US" sz="1400" b="1" i="1" dirty="0"/>
              <a:t>Both data points are at or above our targets</a:t>
            </a:r>
            <a:r>
              <a:rPr lang="en-US" sz="1400" b="1" i="1" dirty="0" smtClean="0"/>
              <a:t>.</a:t>
            </a:r>
          </a:p>
          <a:p>
            <a:pPr algn="l"/>
            <a:endParaRPr lang="en-US" sz="1400" b="1" i="1" dirty="0"/>
          </a:p>
          <a:p>
            <a:pPr algn="l"/>
            <a:endParaRPr lang="en-US" sz="1400" b="1" i="1" dirty="0" smtClean="0"/>
          </a:p>
          <a:p>
            <a:pPr algn="l"/>
            <a:endParaRPr lang="en-US" sz="1400" b="1" i="1" dirty="0"/>
          </a:p>
          <a:p>
            <a:pPr algn="l"/>
            <a:endParaRPr lang="en-US" sz="1400" b="1" i="1" dirty="0" smtClean="0"/>
          </a:p>
          <a:p>
            <a:pPr algn="l"/>
            <a:endParaRPr lang="en-US" sz="1400" b="1" i="1" dirty="0"/>
          </a:p>
          <a:p>
            <a:pPr algn="l"/>
            <a:endParaRPr lang="en-US" sz="1400" b="1" i="1" dirty="0" smtClean="0"/>
          </a:p>
          <a:p>
            <a:pPr algn="l"/>
            <a:endParaRPr lang="en-US" sz="1400" b="1" i="1" dirty="0"/>
          </a:p>
          <a:p>
            <a:pPr algn="l"/>
            <a:endParaRPr lang="en-US" sz="1400" b="1" i="1" dirty="0"/>
          </a:p>
          <a:p>
            <a:pPr lvl="0" algn="l"/>
            <a:endParaRPr lang="en-US" sz="1400" b="1" u="sng" dirty="0"/>
          </a:p>
          <a:p>
            <a:pPr lvl="0" algn="l"/>
            <a:r>
              <a:rPr lang="en-US" sz="1600" b="1" u="sng" dirty="0" smtClean="0">
                <a:solidFill>
                  <a:srgbClr val="B04527"/>
                </a:solidFill>
              </a:rPr>
              <a:t>Strategy</a:t>
            </a:r>
            <a:endParaRPr lang="en-US" sz="1600" dirty="0">
              <a:solidFill>
                <a:srgbClr val="B04527"/>
              </a:solidFill>
            </a:endParaRPr>
          </a:p>
          <a:p>
            <a:pPr marL="342900" indent="-342900" algn="l">
              <a:buFont typeface="Arial" panose="020B0604020202020204" pitchFamily="34" charset="0"/>
              <a:buChar char="•"/>
            </a:pPr>
            <a:r>
              <a:rPr lang="en-US" sz="1400" dirty="0"/>
              <a:t>Minimal </a:t>
            </a:r>
            <a:r>
              <a:rPr lang="en-US" sz="1400" dirty="0" smtClean="0"/>
              <a:t>3 yr. </a:t>
            </a:r>
            <a:r>
              <a:rPr lang="en-US" sz="1400" dirty="0"/>
              <a:t>olds are enrolled in early care and education centers (child care) that conduct screenings</a:t>
            </a:r>
          </a:p>
          <a:p>
            <a:pPr marL="342900" indent="-342900" algn="l">
              <a:buFont typeface="Arial" panose="020B0604020202020204" pitchFamily="34" charset="0"/>
              <a:buChar char="•"/>
            </a:pPr>
            <a:r>
              <a:rPr lang="en-US" sz="1400" dirty="0"/>
              <a:t>Using DPIL database to find families </a:t>
            </a:r>
          </a:p>
          <a:p>
            <a:pPr marL="685800" lvl="1" indent="-342900" algn="l">
              <a:buFont typeface="Arial" panose="020B0604020202020204" pitchFamily="34" charset="0"/>
              <a:buChar char="•"/>
            </a:pPr>
            <a:r>
              <a:rPr lang="en-US" sz="1400" dirty="0"/>
              <a:t>fall of 2018 - 54 three year olds screened with ASQ.</a:t>
            </a:r>
          </a:p>
          <a:p>
            <a:pPr marL="685800" lvl="1" indent="-342900" algn="l">
              <a:buFont typeface="Arial" panose="020B0604020202020204" pitchFamily="34" charset="0"/>
              <a:buChar char="•"/>
            </a:pPr>
            <a:r>
              <a:rPr lang="en-US" sz="1400" dirty="0"/>
              <a:t>87% of these children demonstrated age appropriate </a:t>
            </a:r>
          </a:p>
          <a:p>
            <a:pPr marL="685800" lvl="1" indent="-342900" algn="l">
              <a:buFont typeface="Arial" panose="020B0604020202020204" pitchFamily="34" charset="0"/>
              <a:buChar char="•"/>
            </a:pPr>
            <a:r>
              <a:rPr lang="en-US" sz="1400" dirty="0"/>
              <a:t>Fall of 2019 - 42 three year olds screened with ASQ</a:t>
            </a:r>
          </a:p>
          <a:p>
            <a:pPr marL="685800" lvl="1" indent="-342900" algn="l">
              <a:buFont typeface="Arial" panose="020B0604020202020204" pitchFamily="34" charset="0"/>
              <a:buChar char="•"/>
            </a:pPr>
            <a:r>
              <a:rPr lang="en-US" sz="1400" dirty="0"/>
              <a:t>85.7% of these children demonstrated </a:t>
            </a:r>
            <a:r>
              <a:rPr lang="en-US" sz="1400" dirty="0" smtClean="0"/>
              <a:t>age-appropriate</a:t>
            </a:r>
          </a:p>
          <a:p>
            <a:pPr marL="342900" indent="-342900" algn="l">
              <a:buFont typeface="Arial" panose="020B0604020202020204" pitchFamily="34" charset="0"/>
              <a:buChar char="•"/>
            </a:pPr>
            <a:r>
              <a:rPr lang="en-US" sz="1400" dirty="0" smtClean="0"/>
              <a:t>Challenge </a:t>
            </a:r>
            <a:r>
              <a:rPr lang="en-US" sz="1400" dirty="0"/>
              <a:t>connecting with families</a:t>
            </a:r>
          </a:p>
          <a:p>
            <a:pPr marL="342900" indent="-342900" algn="l">
              <a:buFont typeface="Arial" panose="020B0604020202020204" pitchFamily="34" charset="0"/>
              <a:buChar char="•"/>
            </a:pPr>
            <a:r>
              <a:rPr lang="en-US" sz="1400" dirty="0" smtClean="0"/>
              <a:t>Help </a:t>
            </a:r>
            <a:r>
              <a:rPr lang="en-US" sz="1400" dirty="0"/>
              <a:t>Me Grow online community wide screener</a:t>
            </a:r>
          </a:p>
          <a:p>
            <a:pPr lvl="0" algn="l"/>
            <a:endParaRPr lang="en-US" sz="1400" dirty="0"/>
          </a:p>
        </p:txBody>
      </p:sp>
    </p:spTree>
    <p:extLst>
      <p:ext uri="{BB962C8B-B14F-4D97-AF65-F5344CB8AC3E}">
        <p14:creationId xmlns:p14="http://schemas.microsoft.com/office/powerpoint/2010/main" val="1973867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Early Childhood </a:t>
            </a:r>
            <a:r>
              <a:rPr lang="en-US" sz="6000" b="1" dirty="0" smtClean="0">
                <a:solidFill>
                  <a:srgbClr val="B04527"/>
                </a:solidFill>
                <a:latin typeface="Cambria" panose="02040503050406030204" pitchFamily="18" charset="0"/>
              </a:rPr>
              <a:t>GPRA 2B</a:t>
            </a:r>
            <a:endParaRPr lang="en-US" sz="6000" b="1" dirty="0">
              <a:solidFill>
                <a:srgbClr val="B04527"/>
              </a:solidFill>
              <a:latin typeface="Cambria" panose="02040503050406030204" pitchFamily="18" charset="0"/>
            </a:endParaRP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pPr lvl="0"/>
            <a:r>
              <a:rPr lang="en-US" i="1" dirty="0"/>
              <a:t>Number and percent of 3-year olds and children in </a:t>
            </a:r>
            <a:r>
              <a:rPr lang="en-US" b="1" i="1" dirty="0">
                <a:solidFill>
                  <a:schemeClr val="tx2">
                    <a:lumMod val="50000"/>
                  </a:schemeClr>
                </a:solidFill>
              </a:rPr>
              <a:t>kindergarten</a:t>
            </a:r>
            <a:r>
              <a:rPr lang="en-US" i="1" dirty="0"/>
              <a:t> who demonstrate at the beginning of the program or school year age-appropriate functioning across multiple domains of early learning (GPRA 2A and 2B)</a:t>
            </a:r>
            <a:endParaRPr lang="en-US" dirty="0"/>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42733639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B04527"/>
                </a:solidFill>
                <a:latin typeface="Cambria" panose="02040503050406030204" pitchFamily="18" charset="0"/>
              </a:rPr>
              <a:t>Increase; </a:t>
            </a:r>
            <a:r>
              <a:rPr lang="en-US" b="1" dirty="0" smtClean="0">
                <a:solidFill>
                  <a:srgbClr val="B04527"/>
                </a:solidFill>
                <a:latin typeface="Cambria" panose="02040503050406030204" pitchFamily="18" charset="0"/>
              </a:rPr>
              <a:t>almost met target</a:t>
            </a:r>
            <a:endParaRPr lang="en-US" b="1" dirty="0">
              <a:solidFill>
                <a:srgbClr val="B04527"/>
              </a:solidFill>
              <a:latin typeface="Cambria"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0589" y="1705156"/>
            <a:ext cx="1787565" cy="4525963"/>
          </a:xfrm>
        </p:spPr>
      </p:pic>
      <p:sp>
        <p:nvSpPr>
          <p:cNvPr id="3" name="TextBox 2">
            <a:extLst>
              <a:ext uri="{FF2B5EF4-FFF2-40B4-BE49-F238E27FC236}">
                <a16:creationId xmlns:a16="http://schemas.microsoft.com/office/drawing/2014/main" id="{4892BB43-028A-4BC1-85C1-DD2250ECA3DE}"/>
              </a:ext>
            </a:extLst>
          </p:cNvPr>
          <p:cNvSpPr txBox="1"/>
          <p:nvPr/>
        </p:nvSpPr>
        <p:spPr>
          <a:xfrm>
            <a:off x="626853" y="1705156"/>
            <a:ext cx="2642559"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smtClean="0">
                <a:latin typeface="Arial Black"/>
                <a:cs typeface="Calibri"/>
              </a:rPr>
              <a:t>K- </a:t>
            </a:r>
            <a:r>
              <a:rPr lang="en-US" sz="2400" dirty="0">
                <a:latin typeface="Arial Black"/>
                <a:cs typeface="Calibri"/>
              </a:rPr>
              <a:t>Readiness</a:t>
            </a:r>
            <a:endParaRPr lang="en-US" dirty="0">
              <a:latin typeface="Calibri"/>
              <a:cs typeface="Calibri"/>
            </a:endParaRPr>
          </a:p>
          <a:p>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a:solidFill>
                  <a:srgbClr val="C00000"/>
                </a:solidFill>
                <a:latin typeface="Arial Black"/>
                <a:cs typeface="Calibri"/>
              </a:rPr>
              <a:t>42.7% (up </a:t>
            </a:r>
            <a:r>
              <a:rPr lang="en-US" sz="2400" dirty="0" smtClean="0">
                <a:solidFill>
                  <a:srgbClr val="C00000"/>
                </a:solidFill>
                <a:latin typeface="Arial Black"/>
                <a:cs typeface="Calibri"/>
              </a:rPr>
              <a:t>7.6)</a:t>
            </a:r>
            <a:endParaRPr lang="en-US" dirty="0">
              <a:solidFill>
                <a:srgbClr val="C00000"/>
              </a:solidFill>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45.2% (up 2.5)</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a:solidFill>
                  <a:srgbClr val="C00000"/>
                </a:solidFill>
                <a:latin typeface="Arial Black"/>
                <a:cs typeface="Calibri"/>
              </a:rPr>
              <a:t>45.6</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47.2%</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spTree>
    <p:extLst>
      <p:ext uri="{BB962C8B-B14F-4D97-AF65-F5344CB8AC3E}">
        <p14:creationId xmlns:p14="http://schemas.microsoft.com/office/powerpoint/2010/main" val="30205469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5" name="Picture 4"/>
          <p:cNvPicPr>
            <a:picLocks noChangeAspect="1"/>
          </p:cNvPicPr>
          <p:nvPr/>
        </p:nvPicPr>
        <p:blipFill>
          <a:blip r:embed="rId2"/>
          <a:stretch>
            <a:fillRect/>
          </a:stretch>
        </p:blipFill>
        <p:spPr>
          <a:xfrm>
            <a:off x="426334" y="1909762"/>
            <a:ext cx="8260466" cy="2722199"/>
          </a:xfrm>
          <a:prstGeom prst="rect">
            <a:avLst/>
          </a:prstGeom>
        </p:spPr>
      </p:pic>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644" y="5960864"/>
            <a:ext cx="1019175" cy="666750"/>
          </a:xfrm>
          <a:prstGeom prst="rect">
            <a:avLst/>
          </a:prstGeom>
        </p:spPr>
      </p:pic>
    </p:spTree>
    <p:extLst>
      <p:ext uri="{BB962C8B-B14F-4D97-AF65-F5344CB8AC3E}">
        <p14:creationId xmlns:p14="http://schemas.microsoft.com/office/powerpoint/2010/main" val="40938102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003405"/>
            <a:ext cx="5829300" cy="517232"/>
          </a:xfrm>
        </p:spPr>
        <p:txBody>
          <a:bodyPr>
            <a:noAutofit/>
          </a:bodyPr>
          <a:lstStyle/>
          <a:p>
            <a:r>
              <a:rPr lang="en-US" sz="2700" b="1" dirty="0">
                <a:solidFill>
                  <a:srgbClr val="0D486F"/>
                </a:solidFill>
                <a:latin typeface="Cambria" panose="02040503050406030204" pitchFamily="18" charset="0"/>
              </a:rPr>
              <a:t>Early Childhood GPRA 2B</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8" y="6096981"/>
            <a:ext cx="1019175" cy="666750"/>
          </a:xfrm>
          <a:prstGeom prst="rect">
            <a:avLst/>
          </a:prstGeom>
        </p:spPr>
      </p:pic>
      <p:sp>
        <p:nvSpPr>
          <p:cNvPr id="5" name="Subtitle 3"/>
          <p:cNvSpPr>
            <a:spLocks noGrp="1"/>
          </p:cNvSpPr>
          <p:nvPr>
            <p:ph type="subTitle" idx="1"/>
          </p:nvPr>
        </p:nvSpPr>
        <p:spPr>
          <a:xfrm>
            <a:off x="1117928" y="1753296"/>
            <a:ext cx="6527056" cy="4343685"/>
          </a:xfrm>
        </p:spPr>
        <p:txBody>
          <a:bodyPr vert="horz" lIns="68580" tIns="34290" rIns="68580" bIns="34290" numCol="2" rtlCol="0" anchor="t">
            <a:normAutofit lnSpcReduction="10000"/>
          </a:bodyPr>
          <a:lstStyle/>
          <a:p>
            <a:pPr lvl="0"/>
            <a:r>
              <a:rPr lang="en-US" sz="1600" b="1" u="sng" dirty="0">
                <a:solidFill>
                  <a:srgbClr val="B04527"/>
                </a:solidFill>
              </a:rPr>
              <a:t>Story Behind the Curve</a:t>
            </a:r>
          </a:p>
          <a:p>
            <a:pPr lvl="0" algn="l"/>
            <a:endParaRPr lang="en-US" sz="1500" dirty="0"/>
          </a:p>
          <a:p>
            <a:pPr marL="257175" indent="-257175" algn="l">
              <a:buFont typeface="Arial" panose="020B0604020202020204" pitchFamily="34" charset="0"/>
              <a:buChar char="•"/>
            </a:pPr>
            <a:r>
              <a:rPr lang="en-US" sz="1500" dirty="0"/>
              <a:t>S</a:t>
            </a:r>
            <a:r>
              <a:rPr lang="en-US" sz="1500" dirty="0" smtClean="0"/>
              <a:t>light </a:t>
            </a:r>
            <a:r>
              <a:rPr lang="en-US" sz="1500" dirty="0"/>
              <a:t>decrease in the number of three-year-old children showing age-appropriate development (0.2 percentage point decrease)</a:t>
            </a:r>
          </a:p>
          <a:p>
            <a:pPr algn="l"/>
            <a:endParaRPr lang="en-US" sz="1500" dirty="0">
              <a:solidFill>
                <a:schemeClr val="bg1">
                  <a:lumMod val="75000"/>
                </a:schemeClr>
              </a:solidFill>
            </a:endParaRPr>
          </a:p>
          <a:p>
            <a:pPr marL="257175" indent="-257175" algn="l">
              <a:buFont typeface="Arial" panose="020B0604020202020204" pitchFamily="34" charset="0"/>
              <a:buChar char="•"/>
            </a:pPr>
            <a:r>
              <a:rPr lang="en-US" sz="1500" dirty="0"/>
              <a:t>A</a:t>
            </a:r>
            <a:r>
              <a:rPr lang="en-US" sz="1500" dirty="0" smtClean="0"/>
              <a:t>n </a:t>
            </a:r>
            <a:r>
              <a:rPr lang="en-US" sz="1500" dirty="0"/>
              <a:t>increase in the number of children meeting kindergarten readiness standards (2.5 percentage point increase).</a:t>
            </a:r>
          </a:p>
          <a:p>
            <a:pPr algn="l"/>
            <a:endParaRPr lang="en-US" sz="1500" dirty="0"/>
          </a:p>
          <a:p>
            <a:pPr algn="l"/>
            <a:r>
              <a:rPr lang="en-US" sz="1500" dirty="0"/>
              <a:t> </a:t>
            </a:r>
            <a:r>
              <a:rPr lang="en-US" sz="1500" b="1" i="1" dirty="0"/>
              <a:t>Both data points are at or above our targets.</a:t>
            </a:r>
          </a:p>
          <a:p>
            <a:pPr lvl="0" algn="l"/>
            <a:endParaRPr lang="en-US" sz="1500" b="1" u="sng" dirty="0" smtClean="0"/>
          </a:p>
          <a:p>
            <a:pPr lvl="0" algn="l"/>
            <a:endParaRPr lang="en-US" sz="1500" b="1" u="sng" dirty="0"/>
          </a:p>
          <a:p>
            <a:pPr lvl="0" algn="l"/>
            <a:endParaRPr lang="en-US" sz="1500" b="1" u="sng" dirty="0"/>
          </a:p>
          <a:p>
            <a:pPr lvl="0"/>
            <a:endParaRPr lang="en-US" sz="1500" b="1" u="sng" dirty="0"/>
          </a:p>
          <a:p>
            <a:pPr lvl="0"/>
            <a:r>
              <a:rPr lang="en-US" sz="1600" b="1" u="sng" dirty="0">
                <a:solidFill>
                  <a:srgbClr val="B04527"/>
                </a:solidFill>
              </a:rPr>
              <a:t>Strategy</a:t>
            </a:r>
          </a:p>
          <a:p>
            <a:pPr marL="257175" indent="-257175" algn="l">
              <a:buFont typeface="Arial" panose="020B0604020202020204" pitchFamily="34" charset="0"/>
              <a:buChar char="•"/>
            </a:pPr>
            <a:r>
              <a:rPr lang="en-US" sz="1500" dirty="0"/>
              <a:t>Fall 2019 </a:t>
            </a:r>
          </a:p>
          <a:p>
            <a:pPr marL="557213" lvl="1" indent="-214313" algn="l">
              <a:buFont typeface="Arial" panose="020B0604020202020204" pitchFamily="34" charset="0"/>
              <a:buChar char="•"/>
            </a:pPr>
            <a:r>
              <a:rPr lang="en-US" sz="1200" dirty="0"/>
              <a:t>504 children were assessed</a:t>
            </a:r>
          </a:p>
          <a:p>
            <a:pPr marL="900113" lvl="2" indent="-214313" algn="l">
              <a:buFont typeface="Arial" panose="020B0604020202020204" pitchFamily="34" charset="0"/>
              <a:buChar char="•"/>
            </a:pPr>
            <a:r>
              <a:rPr lang="en-US" sz="900" dirty="0"/>
              <a:t> Of those children, 228 or 45.2% demonstrated age </a:t>
            </a:r>
            <a:r>
              <a:rPr lang="en-US" sz="900" dirty="0" smtClean="0"/>
              <a:t>appropriate; </a:t>
            </a:r>
            <a:r>
              <a:rPr lang="en-US" sz="900" dirty="0"/>
              <a:t>an increase of 2.5 percentage points from 42.7 percent in 2018.</a:t>
            </a:r>
          </a:p>
          <a:p>
            <a:pPr marL="557213" lvl="1" indent="-214313" algn="l">
              <a:buFont typeface="Arial" panose="020B0604020202020204" pitchFamily="34" charset="0"/>
              <a:buChar char="•"/>
            </a:pPr>
            <a:r>
              <a:rPr lang="en-US" sz="1200" dirty="0"/>
              <a:t>DPIL</a:t>
            </a:r>
          </a:p>
          <a:p>
            <a:pPr marL="900113" lvl="2" indent="-214313" algn="l">
              <a:buFont typeface="Arial" panose="020B0604020202020204" pitchFamily="34" charset="0"/>
              <a:buChar char="•"/>
            </a:pPr>
            <a:r>
              <a:rPr lang="en-US" sz="900" dirty="0"/>
              <a:t>1466 children </a:t>
            </a:r>
            <a:r>
              <a:rPr lang="en-US" sz="900" dirty="0" smtClean="0"/>
              <a:t>served/11,176 </a:t>
            </a:r>
            <a:r>
              <a:rPr lang="en-US" sz="900" dirty="0"/>
              <a:t>books</a:t>
            </a:r>
          </a:p>
          <a:p>
            <a:pPr marL="557213" lvl="1" indent="-214313" algn="l">
              <a:buFont typeface="Arial" panose="020B0604020202020204" pitchFamily="34" charset="0"/>
              <a:buChar char="•"/>
            </a:pPr>
            <a:r>
              <a:rPr lang="en-US" sz="1200" dirty="0"/>
              <a:t>SAVE the Children </a:t>
            </a:r>
          </a:p>
          <a:p>
            <a:pPr marL="900113" lvl="2" indent="-214313" algn="l">
              <a:buFont typeface="Arial" panose="020B0604020202020204" pitchFamily="34" charset="0"/>
              <a:buChar char="•"/>
            </a:pPr>
            <a:r>
              <a:rPr lang="en-US" sz="900" dirty="0" smtClean="0"/>
              <a:t>KinderBoost </a:t>
            </a:r>
            <a:r>
              <a:rPr lang="en-US" sz="900" dirty="0"/>
              <a:t>(105)</a:t>
            </a:r>
          </a:p>
          <a:p>
            <a:pPr marL="900113" lvl="2" indent="-214313" algn="l">
              <a:buFont typeface="Arial" panose="020B0604020202020204" pitchFamily="34" charset="0"/>
              <a:buChar char="•"/>
            </a:pPr>
            <a:r>
              <a:rPr lang="en-US" sz="900" dirty="0"/>
              <a:t>ESSS (422), PLG (445), backpack </a:t>
            </a:r>
            <a:r>
              <a:rPr lang="en-US" sz="900" dirty="0" smtClean="0"/>
              <a:t>program </a:t>
            </a:r>
            <a:r>
              <a:rPr lang="en-US" sz="900" dirty="0"/>
              <a:t>(249). </a:t>
            </a:r>
          </a:p>
          <a:p>
            <a:pPr marL="900113" lvl="2" indent="-214313" algn="l">
              <a:buFont typeface="Arial" panose="020B0604020202020204" pitchFamily="34" charset="0"/>
              <a:buChar char="•"/>
            </a:pPr>
            <a:r>
              <a:rPr lang="en-US" sz="900" dirty="0"/>
              <a:t>VROOM</a:t>
            </a:r>
          </a:p>
          <a:p>
            <a:pPr marL="557213" lvl="1" indent="-214313" algn="l">
              <a:buFont typeface="Arial" panose="020B0604020202020204" pitchFamily="34" charset="0"/>
              <a:buChar char="•"/>
            </a:pPr>
            <a:r>
              <a:rPr lang="en-US" sz="1200" dirty="0"/>
              <a:t>Coaching and curriculum supports</a:t>
            </a:r>
          </a:p>
          <a:p>
            <a:pPr marL="557213" lvl="1" indent="-214313" algn="l">
              <a:buFont typeface="Arial" panose="020B0604020202020204" pitchFamily="34" charset="0"/>
              <a:buChar char="•"/>
            </a:pPr>
            <a:r>
              <a:rPr lang="en-US" sz="1200" dirty="0"/>
              <a:t>KY </a:t>
            </a:r>
            <a:r>
              <a:rPr lang="en-US" sz="1200" dirty="0" smtClean="0"/>
              <a:t>ALLStars</a:t>
            </a:r>
            <a:endParaRPr lang="en-US" sz="1200" dirty="0"/>
          </a:p>
          <a:p>
            <a:pPr marL="900113" lvl="2" indent="-214313" algn="l">
              <a:buFont typeface="Arial" panose="020B0604020202020204" pitchFamily="34" charset="0"/>
              <a:buChar char="•"/>
            </a:pPr>
            <a:r>
              <a:rPr lang="en-US" sz="900" dirty="0"/>
              <a:t>4 centers – 2/2</a:t>
            </a:r>
          </a:p>
          <a:p>
            <a:pPr marL="557213" lvl="1" indent="-214313" algn="l">
              <a:buFont typeface="Arial" panose="020B0604020202020204" pitchFamily="34" charset="0"/>
              <a:buChar char="•"/>
            </a:pPr>
            <a:r>
              <a:rPr lang="en-US" sz="1200" dirty="0"/>
              <a:t>Community Awareness</a:t>
            </a:r>
          </a:p>
          <a:p>
            <a:pPr marL="900113" lvl="2" indent="-214313" algn="l">
              <a:buFont typeface="Arial" panose="020B0604020202020204" pitchFamily="34" charset="0"/>
              <a:buChar char="•"/>
            </a:pPr>
            <a:r>
              <a:rPr lang="en-US" sz="900" dirty="0"/>
              <a:t>Community collaborative</a:t>
            </a:r>
          </a:p>
          <a:p>
            <a:pPr marL="900113" lvl="2" indent="-214313" algn="l">
              <a:buFont typeface="Arial" panose="020B0604020202020204" pitchFamily="34" charset="0"/>
              <a:buChar char="•"/>
            </a:pPr>
            <a:r>
              <a:rPr lang="en-US" sz="900" dirty="0"/>
              <a:t>WOYC</a:t>
            </a:r>
          </a:p>
          <a:p>
            <a:pPr marL="900113" lvl="2" indent="-214313" algn="l">
              <a:buFont typeface="Arial" panose="020B0604020202020204" pitchFamily="34" charset="0"/>
              <a:buChar char="•"/>
            </a:pPr>
            <a:r>
              <a:rPr lang="en-US" sz="900" dirty="0"/>
              <a:t>Partnerships</a:t>
            </a:r>
          </a:p>
          <a:p>
            <a:pPr marL="557213" lvl="1" indent="-214313" algn="l">
              <a:buFont typeface="Arial" panose="020B0604020202020204" pitchFamily="34" charset="0"/>
              <a:buChar char="•"/>
            </a:pPr>
            <a:r>
              <a:rPr lang="en-US" sz="1200" dirty="0"/>
              <a:t>Professional Development</a:t>
            </a:r>
          </a:p>
          <a:p>
            <a:pPr marL="900113" lvl="2" indent="-214313" algn="l">
              <a:buFont typeface="Arial" panose="020B0604020202020204" pitchFamily="34" charset="0"/>
              <a:buChar char="•"/>
            </a:pPr>
            <a:r>
              <a:rPr lang="en-US" sz="900" dirty="0"/>
              <a:t>53 teachers/835 children</a:t>
            </a:r>
          </a:p>
          <a:p>
            <a:pPr marL="900113" lvl="2" indent="-214313" algn="l">
              <a:buFont typeface="Arial" panose="020B0604020202020204" pitchFamily="34" charset="0"/>
              <a:buChar char="•"/>
            </a:pPr>
            <a:r>
              <a:rPr lang="en-US" sz="900" dirty="0"/>
              <a:t>Residencies – 6 centers/225 children</a:t>
            </a:r>
          </a:p>
        </p:txBody>
      </p:sp>
    </p:spTree>
    <p:extLst>
      <p:ext uri="{BB962C8B-B14F-4D97-AF65-F5344CB8AC3E}">
        <p14:creationId xmlns:p14="http://schemas.microsoft.com/office/powerpoint/2010/main" val="15987271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Early Childhood GPRA 3</a:t>
            </a: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r>
              <a:rPr lang="en-US" i="1" dirty="0"/>
              <a:t>Number and percent of children 0-5 attending center-based AND home-based care.</a:t>
            </a:r>
            <a:endParaRPr lang="en-US" b="1" i="1" dirty="0">
              <a:cs typeface="Calibri"/>
            </a:endParaRP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30681507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04527"/>
                </a:solidFill>
                <a:latin typeface="Cambria" panose="02040503050406030204" pitchFamily="18" charset="0"/>
              </a:rPr>
              <a:t>Increase; met target</a:t>
            </a:r>
            <a:endParaRPr lang="en-US" b="1"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0028E2D9-A8B7-4E30-8BBA-1DCFF9D8421B}"/>
              </a:ext>
            </a:extLst>
          </p:cNvPr>
          <p:cNvSpPr txBox="1"/>
          <p:nvPr/>
        </p:nvSpPr>
        <p:spPr>
          <a:xfrm>
            <a:off x="756249" y="2061510"/>
            <a:ext cx="2642559" cy="443198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latin typeface="Arial Black"/>
                <a:cs typeface="Calibri"/>
              </a:rPr>
              <a:t>2017 actual:</a:t>
            </a:r>
            <a:r>
              <a:rPr lang="en-US" sz="2400" dirty="0">
                <a:latin typeface="Arial Black"/>
                <a:cs typeface="Calibri"/>
              </a:rPr>
              <a:t> </a:t>
            </a:r>
            <a:endParaRPr lang="en-US" dirty="0"/>
          </a:p>
          <a:p>
            <a:r>
              <a:rPr lang="en-US" sz="2400" dirty="0">
                <a:solidFill>
                  <a:srgbClr val="C00000"/>
                </a:solidFill>
                <a:latin typeface="Arial Black"/>
                <a:cs typeface="Calibri"/>
              </a:rPr>
              <a:t>53.1</a:t>
            </a:r>
            <a:r>
              <a:rPr lang="en-US" sz="2400" dirty="0" smtClean="0">
                <a:solidFill>
                  <a:srgbClr val="C00000"/>
                </a:solidFill>
                <a:latin typeface="Arial Black"/>
                <a:cs typeface="Calibri"/>
              </a:rPr>
              <a:t>%</a:t>
            </a:r>
          </a:p>
          <a:p>
            <a:endParaRPr lang="en-US" dirty="0" smtClean="0">
              <a:solidFill>
                <a:srgbClr val="C00000"/>
              </a:solidFill>
            </a:endParaRPr>
          </a:p>
          <a:p>
            <a:r>
              <a:rPr lang="en-US" sz="2400" u="sng" dirty="0" smtClean="0">
                <a:latin typeface="Arial Black"/>
                <a:cs typeface="Calibri"/>
              </a:rPr>
              <a:t>2019 </a:t>
            </a:r>
            <a:r>
              <a:rPr lang="en-US" sz="2400" u="sng" dirty="0">
                <a:latin typeface="Arial Black"/>
                <a:cs typeface="Calibri"/>
              </a:rPr>
              <a:t>actual:</a:t>
            </a:r>
            <a:r>
              <a:rPr lang="en-US" dirty="0">
                <a:latin typeface="Arial Black"/>
                <a:cs typeface="Calibri"/>
              </a:rPr>
              <a:t> </a:t>
            </a:r>
            <a:endParaRPr lang="en-US" dirty="0"/>
          </a:p>
          <a:p>
            <a:r>
              <a:rPr lang="en-US" sz="2400" dirty="0" smtClean="0">
                <a:solidFill>
                  <a:srgbClr val="C00000"/>
                </a:solidFill>
                <a:latin typeface="Arial Black"/>
                <a:cs typeface="Calibri"/>
              </a:rPr>
              <a:t>75.3%</a:t>
            </a:r>
            <a:endParaRPr lang="en-US" sz="2400" dirty="0">
              <a:solidFill>
                <a:srgbClr val="C00000"/>
              </a:solidFill>
            </a:endParaRPr>
          </a:p>
          <a:p>
            <a:endParaRPr lang="en-US" sz="2400" dirty="0">
              <a:latin typeface="Arial Black"/>
              <a:cs typeface="Calibri"/>
            </a:endParaRPr>
          </a:p>
          <a:p>
            <a:r>
              <a:rPr lang="en-US" sz="2400" u="sng" dirty="0">
                <a:latin typeface="Arial Black"/>
                <a:cs typeface="Calibri"/>
              </a:rPr>
              <a:t>2019 target:</a:t>
            </a:r>
            <a:r>
              <a:rPr lang="en-US" sz="2400" dirty="0">
                <a:solidFill>
                  <a:srgbClr val="C00000"/>
                </a:solidFill>
                <a:latin typeface="Arial Black"/>
                <a:cs typeface="Calibri"/>
              </a:rPr>
              <a:t> 57.2</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target</a:t>
            </a:r>
            <a:r>
              <a:rPr lang="en-US" sz="2400" u="sng" dirty="0">
                <a:latin typeface="Arial Black"/>
                <a:cs typeface="Calibri"/>
              </a:rPr>
              <a:t>:</a:t>
            </a:r>
            <a:r>
              <a:rPr lang="en-US" sz="2400" dirty="0">
                <a:solidFill>
                  <a:srgbClr val="C00000"/>
                </a:solidFill>
                <a:latin typeface="Arial Black"/>
                <a:cs typeface="Calibri"/>
              </a:rPr>
              <a:t> </a:t>
            </a:r>
            <a:r>
              <a:rPr lang="en-US" sz="2400" dirty="0" smtClean="0">
                <a:solidFill>
                  <a:srgbClr val="C00000"/>
                </a:solidFill>
                <a:latin typeface="Arial Black"/>
                <a:cs typeface="Calibri"/>
              </a:rPr>
              <a:t>57.7%</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76626"/>
            <a:ext cx="1782955" cy="4525963"/>
          </a:xfrm>
          <a:prstGeom prst="rect">
            <a:avLst/>
          </a:prstGeom>
        </p:spPr>
      </p:pic>
    </p:spTree>
    <p:extLst>
      <p:ext uri="{BB962C8B-B14F-4D97-AF65-F5344CB8AC3E}">
        <p14:creationId xmlns:p14="http://schemas.microsoft.com/office/powerpoint/2010/main" val="3059533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4" name="Content Placeholder 3"/>
          <p:cNvPicPr>
            <a:picLocks noGrp="1" noChangeAspect="1"/>
          </p:cNvPicPr>
          <p:nvPr>
            <p:ph idx="1"/>
          </p:nvPr>
        </p:nvPicPr>
        <p:blipFill>
          <a:blip r:embed="rId2"/>
          <a:stretch>
            <a:fillRect/>
          </a:stretch>
        </p:blipFill>
        <p:spPr>
          <a:xfrm>
            <a:off x="185508" y="2128604"/>
            <a:ext cx="8772984" cy="3266816"/>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423" y="5944535"/>
            <a:ext cx="1019175" cy="666750"/>
          </a:xfrm>
          <a:prstGeom prst="rect">
            <a:avLst/>
          </a:prstGeom>
        </p:spPr>
      </p:pic>
    </p:spTree>
    <p:extLst>
      <p:ext uri="{BB962C8B-B14F-4D97-AF65-F5344CB8AC3E}">
        <p14:creationId xmlns:p14="http://schemas.microsoft.com/office/powerpoint/2010/main" val="17565424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570698"/>
            <a:ext cx="5829300" cy="517232"/>
          </a:xfrm>
        </p:spPr>
        <p:txBody>
          <a:bodyPr>
            <a:noAutofit/>
          </a:bodyPr>
          <a:lstStyle/>
          <a:p>
            <a:r>
              <a:rPr lang="en-US" sz="2700" b="1" dirty="0">
                <a:solidFill>
                  <a:srgbClr val="0D486F"/>
                </a:solidFill>
                <a:latin typeface="Cambria" panose="02040503050406030204" pitchFamily="18" charset="0"/>
              </a:rPr>
              <a:t>Early Childhood GPRA 3</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76" y="5815849"/>
            <a:ext cx="1019175" cy="666750"/>
          </a:xfrm>
          <a:prstGeom prst="rect">
            <a:avLst/>
          </a:prstGeom>
        </p:spPr>
      </p:pic>
      <p:sp>
        <p:nvSpPr>
          <p:cNvPr id="5" name="Subtitle 3"/>
          <p:cNvSpPr>
            <a:spLocks noGrp="1"/>
          </p:cNvSpPr>
          <p:nvPr>
            <p:ph type="subTitle" idx="1"/>
          </p:nvPr>
        </p:nvSpPr>
        <p:spPr>
          <a:xfrm>
            <a:off x="890933" y="1316531"/>
            <a:ext cx="7499231" cy="3990767"/>
          </a:xfrm>
        </p:spPr>
        <p:txBody>
          <a:bodyPr vert="horz" lIns="68580" tIns="34290" rIns="68580" bIns="34290" numCol="2" rtlCol="0" anchor="t">
            <a:normAutofit/>
          </a:bodyPr>
          <a:lstStyle/>
          <a:p>
            <a:pPr lvl="0"/>
            <a:r>
              <a:rPr lang="en-US" sz="1800" b="1" u="sng" dirty="0">
                <a:solidFill>
                  <a:srgbClr val="B04527"/>
                </a:solidFill>
              </a:rPr>
              <a:t>Story Behind the Curve</a:t>
            </a:r>
            <a:endParaRPr lang="en-US" sz="1800" dirty="0">
              <a:solidFill>
                <a:srgbClr val="B04527"/>
              </a:solidFill>
            </a:endParaRPr>
          </a:p>
          <a:p>
            <a:pPr marL="257175" indent="-257175" algn="l">
              <a:buFont typeface="Arial" panose="020B0604020202020204" pitchFamily="34" charset="0"/>
              <a:buChar char="•"/>
            </a:pPr>
            <a:endParaRPr lang="en-US" sz="1400" dirty="0"/>
          </a:p>
          <a:p>
            <a:pPr marL="257175" indent="-257175" algn="l">
              <a:buFont typeface="Arial" panose="020B0604020202020204" pitchFamily="34" charset="0"/>
              <a:buChar char="•"/>
            </a:pPr>
            <a:r>
              <a:rPr lang="en-US" sz="1400" dirty="0"/>
              <a:t>2017 Neighborhood Survey </a:t>
            </a:r>
          </a:p>
          <a:p>
            <a:pPr marL="600075" lvl="1" indent="-257175" algn="l">
              <a:buFont typeface="Arial" panose="020B0604020202020204" pitchFamily="34" charset="0"/>
              <a:buChar char="•"/>
            </a:pPr>
            <a:r>
              <a:rPr lang="en-US" sz="1400" dirty="0"/>
              <a:t>53.1%of families participating; </a:t>
            </a:r>
          </a:p>
          <a:p>
            <a:pPr marL="257175" indent="-257175" algn="l">
              <a:buFont typeface="Arial" panose="020B0604020202020204" pitchFamily="34" charset="0"/>
              <a:buChar char="•"/>
            </a:pPr>
            <a:r>
              <a:rPr lang="en-US" sz="1400" dirty="0"/>
              <a:t>2019 Neighborhood Survey -  </a:t>
            </a:r>
          </a:p>
          <a:p>
            <a:pPr marL="600075" lvl="1" indent="-257175" algn="l">
              <a:buFont typeface="Arial" panose="020B0604020202020204" pitchFamily="34" charset="0"/>
              <a:buChar char="•"/>
            </a:pPr>
            <a:r>
              <a:rPr lang="en-US" sz="1400" dirty="0"/>
              <a:t>75.3% participating (157 more children enrolled in center-based or home-based childcare)</a:t>
            </a:r>
          </a:p>
          <a:p>
            <a:pPr marL="214313" indent="-214313" algn="l">
              <a:buFont typeface="Arial" panose="020B0604020202020204" pitchFamily="34" charset="0"/>
              <a:buChar char="•"/>
            </a:pPr>
            <a:endParaRPr lang="en-US" sz="1400" dirty="0"/>
          </a:p>
          <a:p>
            <a:pPr marL="214313" indent="-214313" algn="l">
              <a:buFont typeface="Arial" panose="020B0604020202020204" pitchFamily="34" charset="0"/>
              <a:buChar char="•"/>
            </a:pPr>
            <a:r>
              <a:rPr lang="en-US" sz="1400" dirty="0"/>
              <a:t>Families are more aware </a:t>
            </a:r>
          </a:p>
          <a:p>
            <a:pPr marL="214313" indent="-214313" algn="l">
              <a:buFont typeface="Arial" panose="020B0604020202020204" pitchFamily="34" charset="0"/>
              <a:buChar char="•"/>
            </a:pPr>
            <a:r>
              <a:rPr lang="en-US" sz="1400" dirty="0"/>
              <a:t>High quality centers – KY </a:t>
            </a:r>
            <a:r>
              <a:rPr lang="en-US" sz="1400" dirty="0" smtClean="0"/>
              <a:t>ALLStars</a:t>
            </a:r>
            <a:endParaRPr lang="en-US" sz="1400" dirty="0"/>
          </a:p>
          <a:p>
            <a:pPr marL="214313" indent="-214313" algn="l">
              <a:buFont typeface="Arial" panose="020B0604020202020204" pitchFamily="34" charset="0"/>
              <a:buChar char="•"/>
            </a:pPr>
            <a:endParaRPr lang="en-US" sz="1400" dirty="0"/>
          </a:p>
          <a:p>
            <a:pPr lvl="0"/>
            <a:endParaRPr lang="en-US" sz="1800" b="1" u="sng" dirty="0" smtClean="0">
              <a:solidFill>
                <a:srgbClr val="C00000"/>
              </a:solidFill>
            </a:endParaRPr>
          </a:p>
          <a:p>
            <a:pPr lvl="0"/>
            <a:endParaRPr lang="en-US" sz="1800" b="1" u="sng" dirty="0">
              <a:solidFill>
                <a:srgbClr val="C00000"/>
              </a:solidFill>
            </a:endParaRPr>
          </a:p>
          <a:p>
            <a:pPr lvl="0"/>
            <a:r>
              <a:rPr lang="en-US" sz="1800" b="1" u="sng" dirty="0" smtClean="0">
                <a:solidFill>
                  <a:srgbClr val="B04527"/>
                </a:solidFill>
              </a:rPr>
              <a:t>Strategy</a:t>
            </a:r>
            <a:endParaRPr lang="en-US" sz="1800" b="1" u="sng" dirty="0">
              <a:solidFill>
                <a:srgbClr val="B04527"/>
              </a:solidFill>
            </a:endParaRPr>
          </a:p>
          <a:p>
            <a:pPr lvl="0"/>
            <a:endParaRPr lang="en-US" sz="1400" b="1" u="sng" dirty="0"/>
          </a:p>
          <a:p>
            <a:pPr marL="257175" indent="-257175" algn="l">
              <a:buFont typeface="Arial" panose="020B0604020202020204" pitchFamily="34" charset="0"/>
              <a:buChar char="•"/>
            </a:pPr>
            <a:r>
              <a:rPr lang="en-US" sz="1400" dirty="0"/>
              <a:t>KY-ALLStars</a:t>
            </a:r>
          </a:p>
          <a:p>
            <a:pPr marL="257175" indent="-257175" algn="l">
              <a:buFont typeface="Arial" panose="020B0604020202020204" pitchFamily="34" charset="0"/>
              <a:buChar char="•"/>
            </a:pPr>
            <a:r>
              <a:rPr lang="en-US" sz="1400" dirty="0"/>
              <a:t>Awareness in communities</a:t>
            </a:r>
          </a:p>
          <a:p>
            <a:pPr marL="257175" indent="-257175" algn="l">
              <a:buFont typeface="Arial" panose="020B0604020202020204" pitchFamily="34" charset="0"/>
              <a:buChar char="•"/>
            </a:pPr>
            <a:r>
              <a:rPr lang="en-US" sz="1400" dirty="0"/>
              <a:t>Toolkits</a:t>
            </a:r>
          </a:p>
          <a:p>
            <a:pPr marL="257175" indent="-257175" algn="l">
              <a:buFont typeface="Arial" panose="020B0604020202020204" pitchFamily="34" charset="0"/>
              <a:buChar char="•"/>
            </a:pPr>
            <a:r>
              <a:rPr lang="en-US" sz="1400" dirty="0"/>
              <a:t>Arts Integration </a:t>
            </a:r>
          </a:p>
          <a:p>
            <a:pPr marL="257175" indent="-257175" algn="l">
              <a:buFont typeface="Arial" panose="020B0604020202020204" pitchFamily="34" charset="0"/>
              <a:buChar char="•"/>
            </a:pPr>
            <a:endParaRPr lang="en-US" sz="1400" dirty="0"/>
          </a:p>
        </p:txBody>
      </p:sp>
      <p:sp>
        <p:nvSpPr>
          <p:cNvPr id="3" name="TextBox 2"/>
          <p:cNvSpPr txBox="1"/>
          <p:nvPr/>
        </p:nvSpPr>
        <p:spPr>
          <a:xfrm>
            <a:off x="0" y="4400550"/>
            <a:ext cx="9144000" cy="646331"/>
          </a:xfrm>
          <a:prstGeom prst="rect">
            <a:avLst/>
          </a:prstGeom>
          <a:noFill/>
        </p:spPr>
        <p:txBody>
          <a:bodyPr wrap="square" rtlCol="0">
            <a:spAutoFit/>
          </a:bodyPr>
          <a:lstStyle/>
          <a:p>
            <a:pPr lvl="0" algn="ctr"/>
            <a:r>
              <a:rPr lang="en-US" sz="1200" i="1" dirty="0"/>
              <a:t>We are not sure how our larger sample size played into this particular indicator.</a:t>
            </a:r>
            <a:r>
              <a:rPr lang="en-US" i="1" dirty="0"/>
              <a:t>	</a:t>
            </a:r>
          </a:p>
          <a:p>
            <a:endParaRPr lang="en-US" dirty="0"/>
          </a:p>
        </p:txBody>
      </p:sp>
    </p:spTree>
    <p:extLst>
      <p:ext uri="{BB962C8B-B14F-4D97-AF65-F5344CB8AC3E}">
        <p14:creationId xmlns:p14="http://schemas.microsoft.com/office/powerpoint/2010/main" val="37611453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Made progress; did not meet target</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8217" y="1600200"/>
            <a:ext cx="1787565" cy="4525963"/>
          </a:xfrm>
        </p:spPr>
      </p:pic>
    </p:spTree>
    <p:extLst>
      <p:ext uri="{BB962C8B-B14F-4D97-AF65-F5344CB8AC3E}">
        <p14:creationId xmlns:p14="http://schemas.microsoft.com/office/powerpoint/2010/main" val="39487913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Early Childhood GPRA 12</a:t>
            </a: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r>
              <a:rPr lang="en-US" i="1" dirty="0"/>
              <a:t>Number and percent of parents or family members who report reading to their children three or more times per week.</a:t>
            </a:r>
            <a:endParaRPr lang="en-US" i="1" dirty="0">
              <a:cs typeface="Calibri"/>
            </a:endParaRP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4149591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rPr>
              <a:t>Stagnant; did not met target</a:t>
            </a:r>
            <a:endParaRPr lang="en-US" b="1"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0028E2D9-A8B7-4E30-8BBA-1DCFF9D8421B}"/>
              </a:ext>
            </a:extLst>
          </p:cNvPr>
          <p:cNvSpPr txBox="1"/>
          <p:nvPr/>
        </p:nvSpPr>
        <p:spPr>
          <a:xfrm>
            <a:off x="756249" y="1787404"/>
            <a:ext cx="2642559"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latin typeface="Arial Black"/>
                <a:cs typeface="Calibri"/>
              </a:rPr>
              <a:t>2017 actual:</a:t>
            </a:r>
            <a:r>
              <a:rPr lang="en-US" sz="2400" dirty="0">
                <a:latin typeface="Arial Black"/>
                <a:cs typeface="Calibri"/>
              </a:rPr>
              <a:t> </a:t>
            </a:r>
            <a:endParaRPr lang="en-US" dirty="0"/>
          </a:p>
          <a:p>
            <a:r>
              <a:rPr lang="en-US" sz="2400" dirty="0">
                <a:solidFill>
                  <a:srgbClr val="C00000"/>
                </a:solidFill>
                <a:latin typeface="Arial Black"/>
                <a:cs typeface="Calibri"/>
              </a:rPr>
              <a:t>58.5</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2019 </a:t>
            </a:r>
            <a:r>
              <a:rPr lang="en-US" sz="2400" u="sng" dirty="0">
                <a:latin typeface="Arial Black"/>
                <a:cs typeface="Calibri"/>
              </a:rPr>
              <a:t>actual:</a:t>
            </a:r>
            <a:r>
              <a:rPr lang="en-US" sz="2400" dirty="0">
                <a:latin typeface="Arial Black"/>
                <a:cs typeface="Calibri"/>
              </a:rPr>
              <a:t> </a:t>
            </a:r>
            <a:endParaRPr lang="en-US" sz="2400" dirty="0"/>
          </a:p>
          <a:p>
            <a:r>
              <a:rPr lang="en-US" sz="2400" dirty="0" smtClean="0">
                <a:solidFill>
                  <a:srgbClr val="C00000"/>
                </a:solidFill>
                <a:latin typeface="Arial Black"/>
                <a:cs typeface="Calibri"/>
              </a:rPr>
              <a:t>58.3%</a:t>
            </a:r>
            <a:endParaRPr lang="en-US" sz="2400" dirty="0">
              <a:solidFill>
                <a:srgbClr val="C00000"/>
              </a:solidFill>
            </a:endParaRPr>
          </a:p>
          <a:p>
            <a:endParaRPr lang="en-US" sz="2400" dirty="0">
              <a:latin typeface="Arial Black"/>
              <a:cs typeface="Calibri"/>
            </a:endParaRPr>
          </a:p>
          <a:p>
            <a:r>
              <a:rPr lang="en-US" sz="2400" u="sng" dirty="0">
                <a:latin typeface="Arial Black"/>
                <a:cs typeface="Calibri"/>
              </a:rPr>
              <a:t>2019 target:</a:t>
            </a:r>
            <a:r>
              <a:rPr lang="en-US" sz="2400" dirty="0">
                <a:solidFill>
                  <a:srgbClr val="C00000"/>
                </a:solidFill>
                <a:latin typeface="Arial Black"/>
                <a:cs typeface="Calibri"/>
              </a:rPr>
              <a:t> 64.7</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r>
              <a:rPr lang="en-US" sz="2400" dirty="0">
                <a:solidFill>
                  <a:srgbClr val="C00000"/>
                </a:solidFill>
                <a:latin typeface="Arial Black"/>
                <a:cs typeface="Calibri"/>
              </a:rPr>
              <a:t> </a:t>
            </a:r>
            <a:r>
              <a:rPr lang="en-US" sz="2400" dirty="0" smtClean="0">
                <a:solidFill>
                  <a:srgbClr val="C00000"/>
                </a:solidFill>
                <a:latin typeface="Arial Black"/>
                <a:cs typeface="Calibri"/>
              </a:rPr>
              <a:t>65.4%</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643" y="1673678"/>
            <a:ext cx="1782955" cy="4525963"/>
          </a:xfrm>
          <a:prstGeom prst="rect">
            <a:avLst/>
          </a:prstGeom>
        </p:spPr>
      </p:pic>
    </p:spTree>
    <p:extLst>
      <p:ext uri="{BB962C8B-B14F-4D97-AF65-F5344CB8AC3E}">
        <p14:creationId xmlns:p14="http://schemas.microsoft.com/office/powerpoint/2010/main" val="39766232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5" name="Picture 4"/>
          <p:cNvPicPr>
            <a:picLocks noChangeAspect="1"/>
          </p:cNvPicPr>
          <p:nvPr/>
        </p:nvPicPr>
        <p:blipFill>
          <a:blip r:embed="rId2"/>
          <a:stretch>
            <a:fillRect/>
          </a:stretch>
        </p:blipFill>
        <p:spPr>
          <a:xfrm>
            <a:off x="457200" y="1852613"/>
            <a:ext cx="8376610" cy="2734377"/>
          </a:xfrm>
          <a:prstGeom prst="rect">
            <a:avLst/>
          </a:prstGeom>
        </p:spPr>
      </p:pic>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76" y="5815849"/>
            <a:ext cx="1019175" cy="666750"/>
          </a:xfrm>
          <a:prstGeom prst="rect">
            <a:avLst/>
          </a:prstGeom>
        </p:spPr>
      </p:pic>
    </p:spTree>
    <p:extLst>
      <p:ext uri="{BB962C8B-B14F-4D97-AF65-F5344CB8AC3E}">
        <p14:creationId xmlns:p14="http://schemas.microsoft.com/office/powerpoint/2010/main" val="41345450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003405"/>
            <a:ext cx="5829300" cy="517232"/>
          </a:xfrm>
        </p:spPr>
        <p:txBody>
          <a:bodyPr>
            <a:noAutofit/>
          </a:bodyPr>
          <a:lstStyle/>
          <a:p>
            <a:r>
              <a:rPr lang="en-US" sz="2700" b="1" dirty="0">
                <a:solidFill>
                  <a:srgbClr val="0D486F"/>
                </a:solidFill>
                <a:latin typeface="Cambria" panose="02040503050406030204" pitchFamily="18" charset="0"/>
              </a:rPr>
              <a:t>Early Childhood GPRA 12</a:t>
            </a:r>
          </a:p>
        </p:txBody>
      </p:sp>
      <p:sp>
        <p:nvSpPr>
          <p:cNvPr id="4" name="Subtitle 3"/>
          <p:cNvSpPr>
            <a:spLocks noGrp="1"/>
          </p:cNvSpPr>
          <p:nvPr>
            <p:ph type="subTitle" idx="1"/>
          </p:nvPr>
        </p:nvSpPr>
        <p:spPr>
          <a:xfrm>
            <a:off x="819150" y="1677963"/>
            <a:ext cx="7715250" cy="3832931"/>
          </a:xfrm>
        </p:spPr>
        <p:txBody>
          <a:bodyPr vert="horz" lIns="68580" tIns="34290" rIns="68580" bIns="34290" numCol="2" rtlCol="0" anchor="t">
            <a:normAutofit/>
          </a:bodyPr>
          <a:lstStyle/>
          <a:p>
            <a:pPr lvl="0"/>
            <a:r>
              <a:rPr lang="en-US" sz="1800" b="1" u="sng" dirty="0">
                <a:solidFill>
                  <a:srgbClr val="B04527"/>
                </a:solidFill>
              </a:rPr>
              <a:t>Story Behind the Curve</a:t>
            </a:r>
          </a:p>
          <a:p>
            <a:pPr marL="342900" indent="-342900" algn="l">
              <a:buFont typeface="Arial" panose="020B0604020202020204" pitchFamily="34" charset="0"/>
              <a:buChar char="•"/>
            </a:pPr>
            <a:r>
              <a:rPr lang="en-US" sz="1500" dirty="0"/>
              <a:t>2017 - 58.5% report reading to their children three or more times weekly</a:t>
            </a:r>
          </a:p>
          <a:p>
            <a:pPr marL="342900" indent="-342900" algn="l">
              <a:buFont typeface="Arial" panose="020B0604020202020204" pitchFamily="34" charset="0"/>
              <a:buChar char="•"/>
            </a:pPr>
            <a:r>
              <a:rPr lang="en-US" sz="1500" dirty="0"/>
              <a:t>2019  - 58.3% slight decrease (0.02 percentage points) </a:t>
            </a:r>
          </a:p>
          <a:p>
            <a:pPr algn="l"/>
            <a:endParaRPr lang="en-US" sz="1500" dirty="0"/>
          </a:p>
          <a:p>
            <a:pPr algn="l"/>
            <a:endParaRPr lang="en-US" sz="1500" i="1" dirty="0"/>
          </a:p>
          <a:p>
            <a:pPr algn="l"/>
            <a:r>
              <a:rPr lang="en-US" sz="1500" i="1" dirty="0"/>
              <a:t>2019 Neighborhood Survey response rate  - nearly 20 percentage points higher than it       was in 2017 (more than 1,400 additional     survey completions). </a:t>
            </a:r>
          </a:p>
          <a:p>
            <a:pPr lvl="0" algn="l"/>
            <a:endParaRPr lang="en-US" sz="1500" dirty="0"/>
          </a:p>
          <a:p>
            <a:pPr lvl="0"/>
            <a:endParaRPr lang="en-US" sz="1500" b="1" u="sng" dirty="0"/>
          </a:p>
          <a:p>
            <a:pPr lvl="0"/>
            <a:endParaRPr lang="en-US" sz="1500" b="1" u="sng" dirty="0"/>
          </a:p>
          <a:p>
            <a:pPr lvl="0"/>
            <a:r>
              <a:rPr lang="en-US" sz="1800" b="1" u="sng" dirty="0">
                <a:solidFill>
                  <a:srgbClr val="B04527"/>
                </a:solidFill>
              </a:rPr>
              <a:t>Strategy</a:t>
            </a:r>
          </a:p>
          <a:p>
            <a:pPr marL="257175" indent="-257175" algn="l">
              <a:buFont typeface="Arial" panose="020B0604020202020204" pitchFamily="34" charset="0"/>
              <a:buChar char="•"/>
            </a:pPr>
            <a:r>
              <a:rPr lang="en-US" sz="1500" dirty="0"/>
              <a:t>Increased enrollment in Save programs</a:t>
            </a:r>
          </a:p>
          <a:p>
            <a:pPr marL="257175" indent="-257175" algn="l">
              <a:buFont typeface="Arial" panose="020B0604020202020204" pitchFamily="34" charset="0"/>
              <a:buChar char="•"/>
            </a:pPr>
            <a:r>
              <a:rPr lang="en-US" sz="1500" dirty="0"/>
              <a:t>Ongoing Professional Development</a:t>
            </a:r>
          </a:p>
          <a:p>
            <a:pPr marL="600075" lvl="1" indent="-257175" algn="l">
              <a:buFont typeface="Arial" panose="020B0604020202020204" pitchFamily="34" charset="0"/>
              <a:buChar char="•"/>
            </a:pPr>
            <a:r>
              <a:rPr lang="en-US" sz="1200" dirty="0"/>
              <a:t>Many specific to literacy </a:t>
            </a:r>
          </a:p>
          <a:p>
            <a:pPr marL="257175" indent="-257175" algn="l">
              <a:buFont typeface="Arial" panose="020B0604020202020204" pitchFamily="34" charset="0"/>
              <a:buChar char="•"/>
            </a:pPr>
            <a:r>
              <a:rPr lang="en-US" sz="1500" dirty="0"/>
              <a:t>Union and PFS partnership </a:t>
            </a:r>
          </a:p>
          <a:p>
            <a:pPr marL="257175" indent="-257175" algn="l">
              <a:buFont typeface="Arial" panose="020B0604020202020204" pitchFamily="34" charset="0"/>
              <a:buChar char="•"/>
            </a:pPr>
            <a:r>
              <a:rPr lang="en-US" sz="1500" dirty="0"/>
              <a:t>Strengthening Families Framework embedded into programing</a:t>
            </a:r>
          </a:p>
          <a:p>
            <a:pPr marL="257175" indent="-257175" algn="l">
              <a:buFont typeface="Arial" panose="020B0604020202020204" pitchFamily="34" charset="0"/>
              <a:buChar char="•"/>
            </a:pPr>
            <a:r>
              <a:rPr lang="en-US" sz="1500" dirty="0"/>
              <a:t>DPIL and </a:t>
            </a:r>
            <a:r>
              <a:rPr lang="en-US" sz="1500" dirty="0" smtClean="0"/>
              <a:t>SignalVine</a:t>
            </a:r>
            <a:endParaRPr lang="en-US" sz="1500" dirty="0"/>
          </a:p>
          <a:p>
            <a:pPr marL="257175" indent="-257175" algn="l">
              <a:buFont typeface="Arial" panose="020B0604020202020204" pitchFamily="34" charset="0"/>
              <a:buChar char="•"/>
            </a:pPr>
            <a:r>
              <a:rPr lang="en-US" sz="1500" dirty="0"/>
              <a:t>WOYC </a:t>
            </a:r>
          </a:p>
          <a:p>
            <a:pPr marL="257175" indent="-257175" algn="l">
              <a:buFont typeface="Arial" panose="020B0604020202020204" pitchFamily="34" charset="0"/>
              <a:buChar char="•"/>
            </a:pPr>
            <a:endParaRPr lang="en-US" sz="1500" dirty="0"/>
          </a:p>
          <a:p>
            <a:pPr algn="l"/>
            <a:r>
              <a:rPr lang="en-US" sz="1500" i="1" dirty="0"/>
              <a:t>KPN = Many resources on reading to their children. </a:t>
            </a:r>
          </a:p>
          <a:p>
            <a:pPr algn="l"/>
            <a:endParaRPr lang="en-US" sz="1500" dirty="0"/>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628" y="5764499"/>
            <a:ext cx="1019175" cy="666750"/>
          </a:xfrm>
          <a:prstGeom prst="rect">
            <a:avLst/>
          </a:prstGeom>
        </p:spPr>
      </p:pic>
    </p:spTree>
    <p:extLst>
      <p:ext uri="{BB962C8B-B14F-4D97-AF65-F5344CB8AC3E}">
        <p14:creationId xmlns:p14="http://schemas.microsoft.com/office/powerpoint/2010/main" val="8072022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58" y="1194619"/>
            <a:ext cx="7940842" cy="3705726"/>
          </a:xfrm>
        </p:spPr>
        <p:txBody>
          <a:bodyPr>
            <a:noAutofit/>
          </a:bodyPr>
          <a:lstStyle/>
          <a:p>
            <a:r>
              <a:rPr lang="en-US" sz="6000" b="1" dirty="0">
                <a:solidFill>
                  <a:srgbClr val="B04527"/>
                </a:solidFill>
                <a:latin typeface="Cambria" panose="02040503050406030204" pitchFamily="18" charset="0"/>
              </a:rPr>
              <a:t>Family Engagement</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30434555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Student Mobility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11: </a:t>
            </a:r>
          </a:p>
        </p:txBody>
      </p:sp>
      <p:sp>
        <p:nvSpPr>
          <p:cNvPr id="4" name="Subtitle 3"/>
          <p:cNvSpPr>
            <a:spLocks noGrp="1"/>
          </p:cNvSpPr>
          <p:nvPr>
            <p:ph type="subTitle" idx="1"/>
          </p:nvPr>
        </p:nvSpPr>
        <p:spPr>
          <a:xfrm>
            <a:off x="1371600" y="2552515"/>
            <a:ext cx="6400800" cy="3666719"/>
          </a:xfrm>
        </p:spPr>
        <p:txBody>
          <a:bodyPr vert="horz" lIns="91440" tIns="45720" rIns="91440" bIns="45720" rtlCol="0" anchor="t">
            <a:normAutofit/>
          </a:bodyPr>
          <a:lstStyle/>
          <a:p>
            <a:r>
              <a:rPr lang="en-US" i="1" dirty="0">
                <a:cs typeface="Calibri"/>
              </a:rPr>
              <a:t>Student mobility </a:t>
            </a:r>
            <a:r>
              <a:rPr lang="en-US" i="1" dirty="0" smtClean="0">
                <a:cs typeface="Calibri"/>
              </a:rPr>
              <a:t>rate: the </a:t>
            </a:r>
            <a:r>
              <a:rPr lang="en-US" i="1" dirty="0">
                <a:cs typeface="Calibri"/>
              </a:rPr>
              <a:t>number of student entries and withdrawals from the first day of official enrollment.</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41690810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B04527"/>
                </a:solidFill>
                <a:latin typeface="Cambria" panose="02040503050406030204" pitchFamily="18" charset="0"/>
                <a:cs typeface="Calibri"/>
              </a:rPr>
              <a:t>Decrease and target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386220" y="1436124"/>
            <a:ext cx="8198960" cy="52629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Black"/>
                <a:cs typeface="Calibri"/>
              </a:rPr>
              <a:t>Mobility</a:t>
            </a:r>
            <a:endParaRPr lang="en-US" dirty="0">
              <a:cs typeface="Calibri"/>
            </a:endParaRPr>
          </a:p>
          <a:p>
            <a:endParaRPr lang="en-US" sz="2400" u="sng" dirty="0">
              <a:latin typeface="Arial Black"/>
              <a:cs typeface="Calibri"/>
            </a:endParaRPr>
          </a:p>
          <a:p>
            <a:r>
              <a:rPr lang="en-US" sz="2400" u="sng" dirty="0">
                <a:latin typeface="Arial Black"/>
                <a:cs typeface="Calibri"/>
              </a:rPr>
              <a:t>2018 actual:</a:t>
            </a:r>
            <a:r>
              <a:rPr lang="en-US" sz="2400" dirty="0">
                <a:latin typeface="Arial Black"/>
                <a:cs typeface="Calibri"/>
              </a:rPr>
              <a:t> </a:t>
            </a:r>
            <a:endParaRPr lang="en-US" dirty="0">
              <a:cs typeface="Calibri"/>
            </a:endParaRPr>
          </a:p>
          <a:p>
            <a:r>
              <a:rPr lang="en-US" sz="2400" dirty="0">
                <a:solidFill>
                  <a:srgbClr val="C00000"/>
                </a:solidFill>
                <a:latin typeface="Arial Black"/>
                <a:cs typeface="Calibri"/>
              </a:rPr>
              <a:t>9.6% </a:t>
            </a:r>
            <a:r>
              <a:rPr lang="en-US" sz="2400" dirty="0" smtClean="0">
                <a:solidFill>
                  <a:srgbClr val="C00000"/>
                </a:solidFill>
                <a:latin typeface="Arial Black"/>
                <a:cs typeface="Calibri"/>
              </a:rPr>
              <a:t>(</a:t>
            </a:r>
            <a:r>
              <a:rPr lang="en-US" sz="2400" dirty="0">
                <a:solidFill>
                  <a:srgbClr val="C00000"/>
                </a:solidFill>
                <a:latin typeface="Arial Black"/>
                <a:cs typeface="Calibri"/>
              </a:rPr>
              <a:t>-</a:t>
            </a:r>
            <a:r>
              <a:rPr lang="en-US" sz="2400" dirty="0" smtClean="0">
                <a:solidFill>
                  <a:srgbClr val="C00000"/>
                </a:solidFill>
                <a:latin typeface="Arial Black"/>
                <a:cs typeface="Calibri"/>
              </a:rPr>
              <a:t>10.1)</a:t>
            </a:r>
            <a:endParaRPr lang="en-US" sz="2400" dirty="0">
              <a:solidFill>
                <a:srgbClr val="C00000"/>
              </a:solidFill>
              <a:latin typeface="Arial Black"/>
              <a:cs typeface="Calibri"/>
            </a:endParaRPr>
          </a:p>
          <a:p>
            <a:endParaRPr lang="en-US" sz="2400" dirty="0">
              <a:latin typeface="Arial Black"/>
              <a:cs typeface="Calibri"/>
            </a:endParaRPr>
          </a:p>
          <a:p>
            <a:r>
              <a:rPr lang="en-US" sz="2400" u="sng" dirty="0" smtClean="0">
                <a:latin typeface="Arial Black"/>
                <a:cs typeface="Calibri"/>
              </a:rPr>
              <a:t>2019 actual:</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8.2% (-1.4)</a:t>
            </a:r>
            <a:endParaRPr lang="en-US" dirty="0">
              <a:solidFill>
                <a:srgbClr val="000000"/>
              </a:solidFill>
              <a:latin typeface="Calibri"/>
              <a:cs typeface="Calibri"/>
            </a:endParaRPr>
          </a:p>
          <a:p>
            <a:endParaRPr lang="en-US" sz="2400" dirty="0">
              <a:solidFill>
                <a:srgbClr val="C00000"/>
              </a:solidFill>
              <a:latin typeface="Arial Black"/>
              <a:cs typeface="Calibri"/>
            </a:endParaRPr>
          </a:p>
          <a:p>
            <a:r>
              <a:rPr lang="en-US" sz="2400" u="sng" dirty="0">
                <a:latin typeface="Arial Black"/>
                <a:cs typeface="Calibri"/>
              </a:rPr>
              <a:t>2019 target:</a:t>
            </a:r>
          </a:p>
          <a:p>
            <a:r>
              <a:rPr lang="en-US" sz="2400" dirty="0">
                <a:solidFill>
                  <a:srgbClr val="C00000"/>
                </a:solidFill>
                <a:latin typeface="Arial Black"/>
                <a:cs typeface="Calibri"/>
              </a:rPr>
              <a:t>18.9</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p>
          <a:p>
            <a:r>
              <a:rPr lang="en-US" sz="2400" dirty="0" smtClean="0">
                <a:solidFill>
                  <a:srgbClr val="C00000"/>
                </a:solidFill>
                <a:latin typeface="Arial Black"/>
                <a:cs typeface="Calibri"/>
              </a:rPr>
              <a:t>18.8%</a:t>
            </a:r>
            <a:endParaRPr lang="en-US" sz="2400" dirty="0">
              <a:solidFill>
                <a:srgbClr val="C00000"/>
              </a:solidFill>
              <a:latin typeface="Arial Black"/>
              <a:cs typeface="Calibri"/>
            </a:endParaRPr>
          </a:p>
          <a:p>
            <a:r>
              <a:rPr lang="en-US" sz="2400" dirty="0" smtClean="0">
                <a:solidFill>
                  <a:srgbClr val="C00000"/>
                </a:solidFill>
                <a:latin typeface="Arial Black"/>
                <a:cs typeface="Calibri"/>
              </a:rPr>
              <a:t>Additional info.: </a:t>
            </a:r>
            <a:r>
              <a:rPr lang="en-US" sz="2400" dirty="0">
                <a:solidFill>
                  <a:srgbClr val="C00000"/>
                </a:solidFill>
                <a:latin typeface="Arial Black"/>
                <a:cs typeface="Calibri"/>
              </a:rPr>
              <a:t>2017 mobility </a:t>
            </a:r>
            <a:r>
              <a:rPr lang="en-US" sz="2400" dirty="0" smtClean="0">
                <a:solidFill>
                  <a:srgbClr val="C00000"/>
                </a:solidFill>
                <a:latin typeface="Arial Black"/>
                <a:cs typeface="Calibri"/>
              </a:rPr>
              <a:t>rate: 19.7</a:t>
            </a:r>
            <a:r>
              <a:rPr lang="en-US" sz="2400" dirty="0">
                <a:solidFill>
                  <a:srgbClr val="C00000"/>
                </a:solidFill>
                <a:latin typeface="Arial Black"/>
                <a:cs typeface="Calibri"/>
              </a:rPr>
              <a:t>%.</a:t>
            </a:r>
          </a:p>
        </p:txBody>
      </p:sp>
      <p:pic>
        <p:nvPicPr>
          <p:cNvPr id="10" name="Content Placeholder 3">
            <a:extLst>
              <a:ext uri="{FF2B5EF4-FFF2-40B4-BE49-F238E27FC236}">
                <a16:creationId xmlns:a16="http://schemas.microsoft.com/office/drawing/2014/main" id="{35CEE4D1-6088-4524-8BE1-F1B648DB9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50433"/>
            <a:ext cx="1782955" cy="4525963"/>
          </a:xfrm>
          <a:prstGeom prst="rect">
            <a:avLst/>
          </a:prstGeom>
        </p:spPr>
      </p:pic>
    </p:spTree>
    <p:extLst>
      <p:ext uri="{BB962C8B-B14F-4D97-AF65-F5344CB8AC3E}">
        <p14:creationId xmlns:p14="http://schemas.microsoft.com/office/powerpoint/2010/main" val="5910058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4" name="Content Placeholder 3"/>
          <p:cNvPicPr>
            <a:picLocks noGrp="1" noChangeAspect="1"/>
          </p:cNvPicPr>
          <p:nvPr>
            <p:ph idx="1"/>
          </p:nvPr>
        </p:nvPicPr>
        <p:blipFill>
          <a:blip r:embed="rId2"/>
          <a:stretch>
            <a:fillRect/>
          </a:stretch>
        </p:blipFill>
        <p:spPr>
          <a:xfrm>
            <a:off x="457200" y="2367978"/>
            <a:ext cx="8229600" cy="2990406"/>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76" y="5815849"/>
            <a:ext cx="1019175" cy="666750"/>
          </a:xfrm>
          <a:prstGeom prst="rect">
            <a:avLst/>
          </a:prstGeom>
        </p:spPr>
      </p:pic>
    </p:spTree>
    <p:extLst>
      <p:ext uri="{BB962C8B-B14F-4D97-AF65-F5344CB8AC3E}">
        <p14:creationId xmlns:p14="http://schemas.microsoft.com/office/powerpoint/2010/main" val="6147821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0263"/>
            <a:ext cx="7772400" cy="1658983"/>
          </a:xfrm>
        </p:spPr>
        <p:txBody>
          <a:bodyPr>
            <a:noAutofit/>
          </a:bodyPr>
          <a:lstStyle/>
          <a:p>
            <a:r>
              <a:rPr lang="en-US" sz="6000" b="1" dirty="0">
                <a:solidFill>
                  <a:srgbClr val="B04527"/>
                </a:solidFill>
                <a:latin typeface="Cambria" panose="02040503050406030204" pitchFamily="18" charset="0"/>
              </a:rPr>
              <a:t>K-8 Literacy</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13</a:t>
            </a:r>
          </a:p>
        </p:txBody>
      </p:sp>
      <p:sp>
        <p:nvSpPr>
          <p:cNvPr id="4" name="Subtitle 3"/>
          <p:cNvSpPr>
            <a:spLocks noGrp="1"/>
          </p:cNvSpPr>
          <p:nvPr>
            <p:ph type="subTitle" idx="1"/>
          </p:nvPr>
        </p:nvSpPr>
        <p:spPr>
          <a:xfrm>
            <a:off x="1371600" y="2495006"/>
            <a:ext cx="6400800" cy="3709851"/>
          </a:xfrm>
        </p:spPr>
        <p:txBody>
          <a:bodyPr vert="horz" lIns="91440" tIns="45720" rIns="91440" bIns="45720" rtlCol="0" anchor="t">
            <a:normAutofit/>
          </a:bodyPr>
          <a:lstStyle/>
          <a:p>
            <a:r>
              <a:rPr lang="en-US" i="1" dirty="0"/>
              <a:t>For children in kindergarten through 8th grades, the number and percent of parents or family members who report encouraging their children to read books outside of school.</a:t>
            </a:r>
            <a:endParaRPr lang="en-US" i="1" dirty="0">
              <a:cs typeface="Calibri"/>
            </a:endParaRP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4072066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04527"/>
                </a:solidFill>
                <a:latin typeface="Cambria" panose="02040503050406030204" pitchFamily="18" charset="0"/>
              </a:rPr>
              <a:t>Decrease; target not met</a:t>
            </a:r>
            <a:endParaRPr lang="en-US" b="1"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0028E2D9-A8B7-4E30-8BBA-1DCFF9D8421B}"/>
              </a:ext>
            </a:extLst>
          </p:cNvPr>
          <p:cNvSpPr txBox="1"/>
          <p:nvPr/>
        </p:nvSpPr>
        <p:spPr>
          <a:xfrm>
            <a:off x="756249" y="1829719"/>
            <a:ext cx="2642559" cy="443198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latin typeface="Arial Black"/>
                <a:cs typeface="Calibri"/>
              </a:rPr>
              <a:t>2017 actual:</a:t>
            </a:r>
            <a:r>
              <a:rPr lang="en-US" sz="2400" dirty="0">
                <a:latin typeface="Arial Black"/>
                <a:cs typeface="Calibri"/>
              </a:rPr>
              <a:t> </a:t>
            </a:r>
            <a:endParaRPr lang="en-US" dirty="0"/>
          </a:p>
          <a:p>
            <a:r>
              <a:rPr lang="en-US" sz="2400" dirty="0" smtClean="0">
                <a:solidFill>
                  <a:srgbClr val="C00000"/>
                </a:solidFill>
                <a:latin typeface="Arial Black"/>
                <a:cs typeface="Calibri"/>
              </a:rPr>
              <a:t>72.1%</a:t>
            </a:r>
          </a:p>
          <a:p>
            <a:endParaRPr lang="en-US" sz="2400" dirty="0">
              <a:solidFill>
                <a:srgbClr val="C00000"/>
              </a:solidFill>
              <a:latin typeface="Arial Black"/>
              <a:cs typeface="Calibri"/>
            </a:endParaRPr>
          </a:p>
          <a:p>
            <a:r>
              <a:rPr lang="en-US" sz="2400" u="sng" dirty="0" smtClean="0">
                <a:latin typeface="Arial Black"/>
                <a:cs typeface="Calibri"/>
              </a:rPr>
              <a:t>2019 </a:t>
            </a:r>
            <a:r>
              <a:rPr lang="en-US" sz="2400" u="sng" dirty="0">
                <a:latin typeface="Arial Black"/>
                <a:cs typeface="Calibri"/>
              </a:rPr>
              <a:t>actual:</a:t>
            </a:r>
            <a:r>
              <a:rPr lang="en-US" sz="2400" dirty="0">
                <a:latin typeface="Arial Black"/>
                <a:cs typeface="Calibri"/>
              </a:rPr>
              <a:t> </a:t>
            </a:r>
            <a:endParaRPr lang="en-US" sz="2400" dirty="0"/>
          </a:p>
          <a:p>
            <a:r>
              <a:rPr lang="en-US" sz="2400" dirty="0" smtClean="0">
                <a:solidFill>
                  <a:srgbClr val="C00000"/>
                </a:solidFill>
                <a:latin typeface="Arial Black"/>
                <a:cs typeface="Calibri"/>
              </a:rPr>
              <a:t>59.4% (-12.6)</a:t>
            </a:r>
            <a:endParaRPr lang="en-US" sz="2400" dirty="0">
              <a:solidFill>
                <a:srgbClr val="C00000"/>
              </a:solidFill>
            </a:endParaRPr>
          </a:p>
          <a:p>
            <a:endParaRPr lang="en-US" dirty="0">
              <a:solidFill>
                <a:srgbClr val="C00000"/>
              </a:solidFill>
            </a:endParaRPr>
          </a:p>
          <a:p>
            <a:r>
              <a:rPr lang="en-US" sz="2400" u="sng" dirty="0" smtClean="0">
                <a:latin typeface="Arial Black"/>
                <a:cs typeface="Calibri"/>
              </a:rPr>
              <a:t>2019 </a:t>
            </a:r>
            <a:r>
              <a:rPr lang="en-US" sz="2400" u="sng" dirty="0">
                <a:latin typeface="Arial Black"/>
                <a:cs typeface="Calibri"/>
              </a:rPr>
              <a:t>target:</a:t>
            </a:r>
            <a:r>
              <a:rPr lang="en-US" sz="2400" dirty="0">
                <a:solidFill>
                  <a:srgbClr val="C00000"/>
                </a:solidFill>
                <a:latin typeface="Arial Black"/>
                <a:cs typeface="Calibri"/>
              </a:rPr>
              <a:t> </a:t>
            </a:r>
            <a:r>
              <a:rPr lang="en-US" sz="2400" dirty="0" smtClean="0">
                <a:solidFill>
                  <a:srgbClr val="C00000"/>
                </a:solidFill>
                <a:latin typeface="Arial Black"/>
                <a:cs typeface="Calibri"/>
              </a:rPr>
              <a:t>73.9%</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r>
              <a:rPr lang="en-US" sz="2400" dirty="0">
                <a:solidFill>
                  <a:srgbClr val="C00000"/>
                </a:solidFill>
                <a:latin typeface="Arial Black"/>
                <a:cs typeface="Calibri"/>
              </a:rPr>
              <a:t> </a:t>
            </a:r>
            <a:r>
              <a:rPr lang="en-US" sz="2400" dirty="0" smtClean="0">
                <a:solidFill>
                  <a:srgbClr val="C00000"/>
                </a:solidFill>
                <a:latin typeface="Arial Black"/>
                <a:cs typeface="Calibri"/>
              </a:rPr>
              <a:t>74.1%</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65" y="1572453"/>
            <a:ext cx="1782955" cy="4525963"/>
          </a:xfrm>
          <a:prstGeom prst="rect">
            <a:avLst/>
          </a:prstGeom>
        </p:spPr>
      </p:pic>
    </p:spTree>
    <p:extLst>
      <p:ext uri="{BB962C8B-B14F-4D97-AF65-F5344CB8AC3E}">
        <p14:creationId xmlns:p14="http://schemas.microsoft.com/office/powerpoint/2010/main" val="14734930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anose="020B0604020202020204" pitchFamily="34" charset="0"/>
                <a:cs typeface="Arial" panose="020B0604020202020204" pitchFamily="34" charset="0"/>
              </a:rPr>
              <a:t>Met target; made progress</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0522" y="1600200"/>
            <a:ext cx="1782955" cy="4525963"/>
          </a:xfrm>
        </p:spPr>
      </p:pic>
    </p:spTree>
    <p:extLst>
      <p:ext uri="{BB962C8B-B14F-4D97-AF65-F5344CB8AC3E}">
        <p14:creationId xmlns:p14="http://schemas.microsoft.com/office/powerpoint/2010/main" val="14457979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5" name="Picture 4"/>
          <p:cNvPicPr>
            <a:picLocks noChangeAspect="1"/>
          </p:cNvPicPr>
          <p:nvPr/>
        </p:nvPicPr>
        <p:blipFill>
          <a:blip r:embed="rId2"/>
          <a:stretch>
            <a:fillRect/>
          </a:stretch>
        </p:blipFill>
        <p:spPr>
          <a:xfrm>
            <a:off x="269965" y="2091267"/>
            <a:ext cx="8549221" cy="3156021"/>
          </a:xfrm>
          <a:prstGeom prst="rect">
            <a:avLst/>
          </a:prstGeom>
        </p:spPr>
      </p:pic>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76" y="5815849"/>
            <a:ext cx="1019175" cy="666750"/>
          </a:xfrm>
          <a:prstGeom prst="rect">
            <a:avLst/>
          </a:prstGeom>
        </p:spPr>
      </p:pic>
    </p:spTree>
    <p:extLst>
      <p:ext uri="{BB962C8B-B14F-4D97-AF65-F5344CB8AC3E}">
        <p14:creationId xmlns:p14="http://schemas.microsoft.com/office/powerpoint/2010/main" val="8563016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763"/>
            <a:ext cx="7772400" cy="1658983"/>
          </a:xfrm>
        </p:spPr>
        <p:txBody>
          <a:bodyPr>
            <a:noAutofit/>
          </a:bodyPr>
          <a:lstStyle/>
          <a:p>
            <a:r>
              <a:rPr lang="en-US" sz="4800" b="1" dirty="0">
                <a:solidFill>
                  <a:srgbClr val="B04527"/>
                </a:solidFill>
                <a:latin typeface="Cambria" panose="02040503050406030204" pitchFamily="18" charset="0"/>
              </a:rPr>
              <a:t>Talking about College &amp; Career</a:t>
            </a:r>
            <a:r>
              <a:rPr lang="en-US" sz="6000" b="1" dirty="0">
                <a:solidFill>
                  <a:srgbClr val="B04527"/>
                </a:solidFill>
                <a:latin typeface="Cambria" panose="02040503050406030204" pitchFamily="18" charset="0"/>
              </a:rPr>
              <a:t/>
            </a:r>
            <a:br>
              <a:rPr lang="en-US" sz="6000" b="1" dirty="0">
                <a:solidFill>
                  <a:srgbClr val="B04527"/>
                </a:solidFill>
                <a:latin typeface="Cambria" panose="02040503050406030204" pitchFamily="18" charset="0"/>
              </a:rPr>
            </a:br>
            <a:r>
              <a:rPr lang="en-US" sz="6000" b="1" dirty="0">
                <a:solidFill>
                  <a:srgbClr val="B04527"/>
                </a:solidFill>
                <a:latin typeface="Cambria" panose="02040503050406030204" pitchFamily="18" charset="0"/>
              </a:rPr>
              <a:t>GPRA 14</a:t>
            </a:r>
          </a:p>
        </p:txBody>
      </p:sp>
      <p:sp>
        <p:nvSpPr>
          <p:cNvPr id="4" name="Subtitle 3"/>
          <p:cNvSpPr>
            <a:spLocks noGrp="1"/>
          </p:cNvSpPr>
          <p:nvPr>
            <p:ph type="subTitle" idx="1"/>
          </p:nvPr>
        </p:nvSpPr>
        <p:spPr>
          <a:xfrm>
            <a:off x="1371600" y="2969458"/>
            <a:ext cx="6400800" cy="3249776"/>
          </a:xfrm>
        </p:spPr>
        <p:txBody>
          <a:bodyPr vert="horz" lIns="91440" tIns="45720" rIns="91440" bIns="45720" rtlCol="0" anchor="t">
            <a:normAutofit/>
          </a:bodyPr>
          <a:lstStyle/>
          <a:p>
            <a:r>
              <a:rPr lang="en-US" i="1" dirty="0">
                <a:cs typeface="Calibri"/>
              </a:rPr>
              <a:t>For children in the 9th-12th grades, the number </a:t>
            </a:r>
            <a:r>
              <a:rPr lang="en-US" i="1" dirty="0" smtClean="0">
                <a:cs typeface="Calibri"/>
              </a:rPr>
              <a:t>and </a:t>
            </a:r>
            <a:r>
              <a:rPr lang="en-US" i="1" dirty="0">
                <a:cs typeface="Calibri"/>
              </a:rPr>
              <a:t>percent of parents or family members who report talking with their child about the important of college and career (last 6 months)</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18754525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04527"/>
                </a:solidFill>
                <a:latin typeface="Cambria" panose="02040503050406030204" pitchFamily="18" charset="0"/>
              </a:rPr>
              <a:t>Decrease; target not met</a:t>
            </a:r>
            <a:endParaRPr lang="en-US" b="1"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0028E2D9-A8B7-4E30-8BBA-1DCFF9D8421B}"/>
              </a:ext>
            </a:extLst>
          </p:cNvPr>
          <p:cNvSpPr txBox="1"/>
          <p:nvPr/>
        </p:nvSpPr>
        <p:spPr>
          <a:xfrm>
            <a:off x="836680" y="1663968"/>
            <a:ext cx="2843842"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latin typeface="Arial Black"/>
                <a:cs typeface="Calibri"/>
              </a:rPr>
              <a:t>2017 actual:</a:t>
            </a:r>
            <a:r>
              <a:rPr lang="en-US" sz="2400" dirty="0">
                <a:latin typeface="Arial Black"/>
                <a:cs typeface="Calibri"/>
              </a:rPr>
              <a:t> </a:t>
            </a:r>
            <a:endParaRPr lang="en-US" dirty="0"/>
          </a:p>
          <a:p>
            <a:r>
              <a:rPr lang="en-US" sz="2400" dirty="0">
                <a:solidFill>
                  <a:srgbClr val="C00000"/>
                </a:solidFill>
                <a:latin typeface="Arial Black"/>
                <a:cs typeface="Calibri"/>
              </a:rPr>
              <a:t>83.9</a:t>
            </a:r>
            <a:r>
              <a:rPr lang="en-US" sz="2400" dirty="0" smtClean="0">
                <a:solidFill>
                  <a:srgbClr val="C00000"/>
                </a:solidFill>
                <a:latin typeface="Arial Black"/>
                <a:cs typeface="Calibri"/>
              </a:rPr>
              <a:t>%</a:t>
            </a:r>
          </a:p>
          <a:p>
            <a:endParaRPr lang="en-US" sz="2400" dirty="0">
              <a:solidFill>
                <a:srgbClr val="C00000"/>
              </a:solidFill>
              <a:latin typeface="Arial Black"/>
              <a:cs typeface="Calibri"/>
            </a:endParaRPr>
          </a:p>
          <a:p>
            <a:r>
              <a:rPr lang="en-US" sz="2400" u="sng" dirty="0" smtClean="0">
                <a:latin typeface="Arial Black"/>
                <a:cs typeface="Calibri"/>
              </a:rPr>
              <a:t>2019 </a:t>
            </a:r>
            <a:r>
              <a:rPr lang="en-US" sz="2400" u="sng" dirty="0">
                <a:latin typeface="Arial Black"/>
                <a:cs typeface="Calibri"/>
              </a:rPr>
              <a:t>actual:</a:t>
            </a:r>
            <a:r>
              <a:rPr lang="en-US" sz="2400" dirty="0">
                <a:latin typeface="Arial Black"/>
                <a:cs typeface="Calibri"/>
              </a:rPr>
              <a:t> </a:t>
            </a:r>
            <a:endParaRPr lang="en-US" sz="2400" dirty="0"/>
          </a:p>
          <a:p>
            <a:r>
              <a:rPr lang="en-US" sz="2400" dirty="0" smtClean="0">
                <a:solidFill>
                  <a:srgbClr val="C00000"/>
                </a:solidFill>
                <a:latin typeface="Arial Black"/>
                <a:cs typeface="Calibri"/>
              </a:rPr>
              <a:t>81.3% (-2.6)</a:t>
            </a:r>
            <a:endParaRPr lang="en-US" sz="2400" dirty="0">
              <a:solidFill>
                <a:srgbClr val="C00000"/>
              </a:solidFill>
            </a:endParaRPr>
          </a:p>
          <a:p>
            <a:endParaRPr lang="en-US" sz="2400" dirty="0">
              <a:latin typeface="Arial Black"/>
              <a:cs typeface="Calibri"/>
            </a:endParaRPr>
          </a:p>
          <a:p>
            <a:r>
              <a:rPr lang="en-US" sz="2400" u="sng" dirty="0" smtClean="0">
                <a:latin typeface="Arial Black"/>
                <a:cs typeface="Calibri"/>
              </a:rPr>
              <a:t>2019 target</a:t>
            </a:r>
            <a:r>
              <a:rPr lang="en-US" sz="2400" u="sng" dirty="0">
                <a:latin typeface="Arial Black"/>
                <a:cs typeface="Calibri"/>
              </a:rPr>
              <a:t>:</a:t>
            </a:r>
            <a:r>
              <a:rPr lang="en-US" sz="2400" dirty="0">
                <a:solidFill>
                  <a:srgbClr val="C00000"/>
                </a:solidFill>
                <a:latin typeface="Arial Black"/>
                <a:cs typeface="Calibri"/>
              </a:rPr>
              <a:t>  </a:t>
            </a:r>
            <a:endParaRPr lang="en-US" sz="2400" dirty="0" smtClean="0">
              <a:solidFill>
                <a:srgbClr val="C00000"/>
              </a:solidFill>
              <a:latin typeface="Arial Black"/>
              <a:cs typeface="Calibri"/>
            </a:endParaRPr>
          </a:p>
          <a:p>
            <a:r>
              <a:rPr lang="en-US" sz="2400" dirty="0" smtClean="0">
                <a:solidFill>
                  <a:srgbClr val="C00000"/>
                </a:solidFill>
                <a:latin typeface="Arial Black"/>
                <a:cs typeface="Calibri"/>
              </a:rPr>
              <a:t>87.3%</a:t>
            </a:r>
          </a:p>
          <a:p>
            <a:endParaRPr lang="en-US" sz="2400" dirty="0">
              <a:solidFill>
                <a:srgbClr val="C00000"/>
              </a:solidFill>
              <a:latin typeface="Arial Black"/>
              <a:cs typeface="Calibri"/>
            </a:endParaRPr>
          </a:p>
          <a:p>
            <a:r>
              <a:rPr lang="en-US" sz="2400" u="sng" dirty="0" smtClean="0">
                <a:latin typeface="Arial Black"/>
                <a:cs typeface="Calibri"/>
              </a:rPr>
              <a:t>2020 </a:t>
            </a:r>
            <a:r>
              <a:rPr lang="en-US" sz="2400" u="sng" dirty="0">
                <a:latin typeface="Arial Black"/>
                <a:cs typeface="Calibri"/>
              </a:rPr>
              <a:t>target:</a:t>
            </a:r>
            <a:r>
              <a:rPr lang="en-US" sz="2400" dirty="0">
                <a:solidFill>
                  <a:srgbClr val="C00000"/>
                </a:solidFill>
                <a:latin typeface="Arial Black"/>
                <a:cs typeface="Calibri"/>
              </a:rPr>
              <a:t>  </a:t>
            </a:r>
          </a:p>
          <a:p>
            <a:r>
              <a:rPr lang="en-US" sz="2400" dirty="0" smtClean="0">
                <a:solidFill>
                  <a:srgbClr val="C00000"/>
                </a:solidFill>
                <a:latin typeface="Arial Black"/>
                <a:cs typeface="Calibri"/>
              </a:rPr>
              <a:t>88%</a:t>
            </a:r>
            <a:endParaRPr lang="en-US" sz="2400" dirty="0">
              <a:solidFill>
                <a:srgbClr val="C00000"/>
              </a:solidFill>
              <a:latin typeface="Arial Black"/>
              <a:cs typeface="Calibri"/>
            </a:endParaRPr>
          </a:p>
          <a:p>
            <a:endParaRPr lang="en-US" sz="2400" dirty="0">
              <a:solidFill>
                <a:srgbClr val="C00000"/>
              </a:solidFill>
              <a:latin typeface="Arial Black"/>
              <a:cs typeface="Calibri"/>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929" y="1583870"/>
            <a:ext cx="1782955" cy="4525963"/>
          </a:xfrm>
          <a:prstGeom prst="rect">
            <a:avLst/>
          </a:prstGeom>
        </p:spPr>
      </p:pic>
    </p:spTree>
    <p:extLst>
      <p:ext uri="{BB962C8B-B14F-4D97-AF65-F5344CB8AC3E}">
        <p14:creationId xmlns:p14="http://schemas.microsoft.com/office/powerpoint/2010/main" val="29434647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04527"/>
                </a:solidFill>
                <a:latin typeface="Cambria" panose="02040503050406030204" pitchFamily="18" charset="0"/>
              </a:rPr>
              <a:t>Visually… </a:t>
            </a:r>
            <a:endParaRPr lang="en-US" dirty="0"/>
          </a:p>
        </p:txBody>
      </p:sp>
      <p:pic>
        <p:nvPicPr>
          <p:cNvPr id="4" name="Picture 3"/>
          <p:cNvPicPr>
            <a:picLocks noChangeAspect="1"/>
          </p:cNvPicPr>
          <p:nvPr/>
        </p:nvPicPr>
        <p:blipFill>
          <a:blip r:embed="rId2"/>
          <a:stretch>
            <a:fillRect/>
          </a:stretch>
        </p:blipFill>
        <p:spPr>
          <a:xfrm>
            <a:off x="653143" y="2035735"/>
            <a:ext cx="8033657" cy="2720182"/>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76" y="5815849"/>
            <a:ext cx="1019175" cy="666750"/>
          </a:xfrm>
          <a:prstGeom prst="rect">
            <a:avLst/>
          </a:prstGeom>
        </p:spPr>
      </p:pic>
    </p:spTree>
    <p:extLst>
      <p:ext uri="{BB962C8B-B14F-4D97-AF65-F5344CB8AC3E}">
        <p14:creationId xmlns:p14="http://schemas.microsoft.com/office/powerpoint/2010/main" val="12663048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21976"/>
            <a:ext cx="8229600" cy="1143000"/>
          </a:xfrm>
        </p:spPr>
        <p:txBody>
          <a:bodyPr>
            <a:noAutofit/>
          </a:bodyPr>
          <a:lstStyle/>
          <a:p>
            <a:pPr algn="ctr"/>
            <a:r>
              <a:rPr lang="en-US" sz="4800" dirty="0" smtClean="0"/>
              <a:t/>
            </a:r>
            <a:br>
              <a:rPr lang="en-US" sz="4800" dirty="0" smtClean="0"/>
            </a:br>
            <a:r>
              <a:rPr lang="en-US" sz="4800" dirty="0"/>
              <a:t/>
            </a:r>
            <a:br>
              <a:rPr lang="en-US" sz="4800" dirty="0"/>
            </a:br>
            <a:r>
              <a:rPr lang="en-US" sz="4000" b="1" dirty="0" smtClean="0">
                <a:solidFill>
                  <a:schemeClr val="tx2"/>
                </a:solidFill>
                <a:latin typeface="Cambria" panose="02040503050406030204" pitchFamily="18" charset="0"/>
              </a:rPr>
              <a:t>Family </a:t>
            </a:r>
            <a:r>
              <a:rPr lang="en-US" sz="3600" b="1" dirty="0" smtClean="0">
                <a:solidFill>
                  <a:schemeClr val="tx2"/>
                </a:solidFill>
                <a:latin typeface="Cambria" panose="02040503050406030204" pitchFamily="18" charset="0"/>
              </a:rPr>
              <a:t>Engagement</a:t>
            </a:r>
            <a:r>
              <a:rPr lang="en-US" sz="4000" b="1" dirty="0" smtClean="0">
                <a:solidFill>
                  <a:schemeClr val="tx2"/>
                </a:solidFill>
                <a:latin typeface="Cambria" panose="02040503050406030204" pitchFamily="18" charset="0"/>
              </a:rPr>
              <a:t> Programs</a:t>
            </a:r>
            <a:br>
              <a:rPr lang="en-US" sz="4000" b="1" dirty="0" smtClean="0">
                <a:solidFill>
                  <a:schemeClr val="tx2"/>
                </a:solidFill>
                <a:latin typeface="Cambria" panose="02040503050406030204" pitchFamily="18" charset="0"/>
              </a:rPr>
            </a:br>
            <a:r>
              <a:rPr lang="en-US" sz="3200" b="1" dirty="0" smtClean="0">
                <a:solidFill>
                  <a:schemeClr val="tx2"/>
                </a:solidFill>
                <a:latin typeface="Cambria" panose="02040503050406030204" pitchFamily="18" charset="0"/>
              </a:rPr>
              <a:t>2019-2020</a:t>
            </a:r>
            <a:r>
              <a:rPr lang="en-US" sz="4800" dirty="0" smtClean="0"/>
              <a:t/>
            </a:r>
            <a:br>
              <a:rPr lang="en-US" sz="4800" dirty="0" smtClean="0"/>
            </a:br>
            <a:endParaRPr lang="en-US" sz="4800" dirty="0"/>
          </a:p>
        </p:txBody>
      </p:sp>
      <p:sp>
        <p:nvSpPr>
          <p:cNvPr id="3" name="Content Placeholder 2"/>
          <p:cNvSpPr>
            <a:spLocks noGrp="1"/>
          </p:cNvSpPr>
          <p:nvPr>
            <p:ph idx="1"/>
          </p:nvPr>
        </p:nvSpPr>
        <p:spPr>
          <a:xfrm>
            <a:off x="787400" y="2073656"/>
            <a:ext cx="7569200" cy="4203700"/>
          </a:xfrm>
        </p:spPr>
        <p:txBody>
          <a:bodyPr>
            <a:normAutofit/>
          </a:bodyPr>
          <a:lstStyle/>
          <a:p>
            <a:r>
              <a:rPr lang="en-US" sz="1800" dirty="0" smtClean="0">
                <a:cs typeface="Arial" panose="020B0604020202020204" pitchFamily="34" charset="0"/>
              </a:rPr>
              <a:t>FAST</a:t>
            </a:r>
            <a:r>
              <a:rPr lang="en-US" sz="1800" dirty="0">
                <a:cs typeface="Arial" panose="020B0604020202020204" pitchFamily="34" charset="0"/>
              </a:rPr>
              <a:t> </a:t>
            </a:r>
            <a:r>
              <a:rPr lang="en-US" sz="1800" dirty="0" smtClean="0">
                <a:cs typeface="Arial" panose="020B0604020202020204" pitchFamily="34" charset="0"/>
              </a:rPr>
              <a:t>(GPRA 11, 13, 14)</a:t>
            </a:r>
            <a:endParaRPr lang="en-US" sz="1800" dirty="0">
              <a:cs typeface="Arial" panose="020B0604020202020204" pitchFamily="34" charset="0"/>
            </a:endParaRPr>
          </a:p>
          <a:p>
            <a:r>
              <a:rPr lang="en-US" sz="1800" dirty="0">
                <a:cs typeface="Arial" panose="020B0604020202020204" pitchFamily="34" charset="0"/>
              </a:rPr>
              <a:t>Parenting for Success (GPRA 11, </a:t>
            </a:r>
            <a:r>
              <a:rPr lang="en-US" sz="1800" dirty="0" smtClean="0">
                <a:cs typeface="Arial" panose="020B0604020202020204" pitchFamily="34" charset="0"/>
              </a:rPr>
              <a:t>13 </a:t>
            </a:r>
            <a:r>
              <a:rPr lang="en-US" sz="1800" dirty="0">
                <a:cs typeface="Arial" panose="020B0604020202020204" pitchFamily="34" charset="0"/>
              </a:rPr>
              <a:t>14</a:t>
            </a:r>
            <a:r>
              <a:rPr lang="en-US" sz="1800" dirty="0" smtClean="0">
                <a:cs typeface="Arial" panose="020B0604020202020204" pitchFamily="34" charset="0"/>
              </a:rPr>
              <a:t>)</a:t>
            </a:r>
          </a:p>
          <a:p>
            <a:r>
              <a:rPr lang="en-US" sz="1800" dirty="0" smtClean="0">
                <a:cs typeface="Arial" panose="020B0604020202020204" pitchFamily="34" charset="0"/>
              </a:rPr>
              <a:t>All </a:t>
            </a:r>
            <a:r>
              <a:rPr lang="en-US" sz="1800" dirty="0">
                <a:cs typeface="Arial" panose="020B0604020202020204" pitchFamily="34" charset="0"/>
              </a:rPr>
              <a:t>Pro </a:t>
            </a:r>
            <a:r>
              <a:rPr lang="en-US" sz="1800" dirty="0" smtClean="0">
                <a:cs typeface="Arial" panose="020B0604020202020204" pitchFamily="34" charset="0"/>
              </a:rPr>
              <a:t>Dads </a:t>
            </a:r>
            <a:r>
              <a:rPr lang="en-US" sz="1800" dirty="0">
                <a:cs typeface="Arial" panose="020B0604020202020204" pitchFamily="34" charset="0"/>
              </a:rPr>
              <a:t>(GPRA 11, </a:t>
            </a:r>
            <a:r>
              <a:rPr lang="en-US" sz="1800" dirty="0" smtClean="0">
                <a:cs typeface="Arial" panose="020B0604020202020204" pitchFamily="34" charset="0"/>
              </a:rPr>
              <a:t>13, </a:t>
            </a:r>
            <a:r>
              <a:rPr lang="en-US" sz="1800" dirty="0">
                <a:cs typeface="Arial" panose="020B0604020202020204" pitchFamily="34" charset="0"/>
              </a:rPr>
              <a:t>14</a:t>
            </a:r>
            <a:r>
              <a:rPr lang="en-US" sz="1800" dirty="0" smtClean="0">
                <a:cs typeface="Arial" panose="020B0604020202020204" pitchFamily="34" charset="0"/>
              </a:rPr>
              <a:t>)</a:t>
            </a:r>
            <a:endParaRPr lang="en-US" sz="1800" dirty="0">
              <a:cs typeface="Arial" panose="020B0604020202020204" pitchFamily="34" charset="0"/>
            </a:endParaRPr>
          </a:p>
          <a:p>
            <a:r>
              <a:rPr lang="en-US" sz="1800" dirty="0" smtClean="0">
                <a:cs typeface="Arial" panose="020B0604020202020204" pitchFamily="34" charset="0"/>
              </a:rPr>
              <a:t>Book Clubs (In Person &amp; Virtual) (GPRA 11,13)</a:t>
            </a:r>
            <a:endParaRPr lang="en-US" sz="1800" dirty="0">
              <a:cs typeface="Arial" panose="020B0604020202020204" pitchFamily="34" charset="0"/>
            </a:endParaRPr>
          </a:p>
          <a:p>
            <a:r>
              <a:rPr lang="en-US" sz="1800" dirty="0" smtClean="0">
                <a:cs typeface="Arial" panose="020B0604020202020204" pitchFamily="34" charset="0"/>
              </a:rPr>
              <a:t>Academic Interventionist </a:t>
            </a:r>
            <a:r>
              <a:rPr lang="en-US" sz="1800" dirty="0">
                <a:cs typeface="Arial" panose="020B0604020202020204" pitchFamily="34" charset="0"/>
              </a:rPr>
              <a:t>Monthly contacts (GPRA </a:t>
            </a:r>
            <a:r>
              <a:rPr lang="en-US" sz="1800" dirty="0" smtClean="0">
                <a:cs typeface="Arial" panose="020B0604020202020204" pitchFamily="34" charset="0"/>
              </a:rPr>
              <a:t>11,13,14)</a:t>
            </a:r>
          </a:p>
          <a:p>
            <a:r>
              <a:rPr lang="en-US" sz="1800" dirty="0" smtClean="0">
                <a:cs typeface="Arial" panose="020B0604020202020204" pitchFamily="34" charset="0"/>
              </a:rPr>
              <a:t>Family College Visits (GPRA 11, 14)</a:t>
            </a:r>
          </a:p>
          <a:p>
            <a:r>
              <a:rPr lang="en-US" sz="1800" dirty="0" smtClean="0">
                <a:cs typeface="Arial" panose="020B0604020202020204" pitchFamily="34" charset="0"/>
              </a:rPr>
              <a:t>myOn Family Literacy Academy (GPRA 11,13)</a:t>
            </a:r>
            <a:endParaRPr lang="en-US" sz="1800" dirty="0">
              <a:cs typeface="Arial" panose="020B0604020202020204" pitchFamily="34" charset="0"/>
            </a:endParaRPr>
          </a:p>
          <a:p>
            <a:r>
              <a:rPr lang="en-US" sz="1800" dirty="0">
                <a:cs typeface="Arial" panose="020B0604020202020204" pitchFamily="34" charset="0"/>
              </a:rPr>
              <a:t>Family </a:t>
            </a:r>
            <a:r>
              <a:rPr lang="en-US" sz="1800" dirty="0" smtClean="0">
                <a:cs typeface="Arial" panose="020B0604020202020204" pitchFamily="34" charset="0"/>
              </a:rPr>
              <a:t>Reading/Math/STEAM nights </a:t>
            </a:r>
            <a:r>
              <a:rPr lang="en-US" sz="1800" dirty="0">
                <a:cs typeface="Arial" panose="020B0604020202020204" pitchFamily="34" charset="0"/>
              </a:rPr>
              <a:t>(GPRA </a:t>
            </a:r>
            <a:r>
              <a:rPr lang="en-US" sz="1800" dirty="0" smtClean="0">
                <a:cs typeface="Arial" panose="020B0604020202020204" pitchFamily="34" charset="0"/>
              </a:rPr>
              <a:t>11,13, 14)</a:t>
            </a:r>
            <a:endParaRPr lang="en-US" sz="1800" dirty="0">
              <a:cs typeface="Arial" panose="020B0604020202020204" pitchFamily="34" charset="0"/>
            </a:endParaRPr>
          </a:p>
          <a:p>
            <a:r>
              <a:rPr lang="en-US" sz="1800" dirty="0" smtClean="0">
                <a:cs typeface="Arial" panose="020B0604020202020204" pitchFamily="34" charset="0"/>
              </a:rPr>
              <a:t>FAFSA/KHEAA </a:t>
            </a:r>
            <a:r>
              <a:rPr lang="en-US" sz="1800" dirty="0">
                <a:cs typeface="Arial" panose="020B0604020202020204" pitchFamily="34" charset="0"/>
              </a:rPr>
              <a:t>parent </a:t>
            </a:r>
            <a:r>
              <a:rPr lang="en-US" sz="1800" dirty="0" smtClean="0">
                <a:cs typeface="Arial" panose="020B0604020202020204" pitchFamily="34" charset="0"/>
              </a:rPr>
              <a:t>nights (GPRA 11,14)</a:t>
            </a:r>
            <a:endParaRPr lang="en-US" sz="1800" dirty="0">
              <a:cs typeface="Arial" panose="020B0604020202020204" pitchFamily="34" charset="0"/>
            </a:endParaRPr>
          </a:p>
          <a:p>
            <a:r>
              <a:rPr lang="en-US" sz="1800" dirty="0" smtClean="0">
                <a:cs typeface="Arial" panose="020B0604020202020204" pitchFamily="34" charset="0"/>
              </a:rPr>
              <a:t>Transition Workshops ( GPRA 11, 13, 14)</a:t>
            </a:r>
          </a:p>
          <a:p>
            <a:r>
              <a:rPr lang="en-US" sz="1800" dirty="0" smtClean="0">
                <a:cs typeface="Arial" panose="020B0604020202020204" pitchFamily="34" charset="0"/>
              </a:rPr>
              <a:t>Partnerships with PN school coordinators, AI’s, schools (FRYSC &amp; teachers), and community partners</a:t>
            </a:r>
          </a:p>
          <a:p>
            <a:pPr marL="0" indent="0">
              <a:buNone/>
            </a:pPr>
            <a:endParaRPr lang="en-US" sz="1800" dirty="0"/>
          </a:p>
          <a:p>
            <a:endParaRPr lang="en-US" sz="1800" dirty="0"/>
          </a:p>
        </p:txBody>
      </p:sp>
      <p:pic>
        <p:nvPicPr>
          <p:cNvPr id="5" name="Picture 4"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4708" y="6049736"/>
            <a:ext cx="972630" cy="636300"/>
          </a:xfrm>
          <a:prstGeom prst="rect">
            <a:avLst/>
          </a:prstGeom>
        </p:spPr>
      </p:pic>
    </p:spTree>
    <p:extLst>
      <p:ext uri="{BB962C8B-B14F-4D97-AF65-F5344CB8AC3E}">
        <p14:creationId xmlns:p14="http://schemas.microsoft.com/office/powerpoint/2010/main" val="21901457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47057"/>
            <a:ext cx="8229600" cy="5097127"/>
          </a:xfrm>
        </p:spPr>
        <p:txBody>
          <a:bodyPr>
            <a:normAutofit fontScale="62500" lnSpcReduction="20000"/>
          </a:bodyPr>
          <a:lstStyle/>
          <a:p>
            <a:pPr lvl="0"/>
            <a:endParaRPr lang="en-US" dirty="0" smtClean="0"/>
          </a:p>
          <a:p>
            <a:pPr lvl="0"/>
            <a:r>
              <a:rPr lang="en-US" dirty="0" smtClean="0">
                <a:cs typeface="Arial" panose="020B0604020202020204" pitchFamily="34" charset="0"/>
              </a:rPr>
              <a:t>Building </a:t>
            </a:r>
            <a:r>
              <a:rPr lang="en-US" dirty="0">
                <a:cs typeface="Arial" panose="020B0604020202020204" pitchFamily="34" charset="0"/>
              </a:rPr>
              <a:t>social capital for parents &amp; children</a:t>
            </a:r>
            <a:endParaRPr lang="en-US" sz="2800" dirty="0">
              <a:cs typeface="Arial" panose="020B0604020202020204" pitchFamily="34" charset="0"/>
            </a:endParaRPr>
          </a:p>
          <a:p>
            <a:pPr lvl="0"/>
            <a:r>
              <a:rPr lang="en-US" dirty="0">
                <a:cs typeface="Arial" panose="020B0604020202020204" pitchFamily="34" charset="0"/>
              </a:rPr>
              <a:t>Receive social &amp; emotional support</a:t>
            </a:r>
            <a:endParaRPr lang="en-US" sz="2800" dirty="0">
              <a:cs typeface="Arial" panose="020B0604020202020204" pitchFamily="34" charset="0"/>
            </a:endParaRPr>
          </a:p>
          <a:p>
            <a:pPr lvl="0"/>
            <a:r>
              <a:rPr lang="en-US" dirty="0">
                <a:cs typeface="Arial" panose="020B0604020202020204" pitchFamily="34" charset="0"/>
              </a:rPr>
              <a:t>Linkage to community resources</a:t>
            </a:r>
            <a:endParaRPr lang="en-US" sz="2800" dirty="0">
              <a:cs typeface="Arial" panose="020B0604020202020204" pitchFamily="34" charset="0"/>
            </a:endParaRPr>
          </a:p>
          <a:p>
            <a:pPr lvl="0"/>
            <a:r>
              <a:rPr lang="en-US" dirty="0">
                <a:cs typeface="Arial" panose="020B0604020202020204" pitchFamily="34" charset="0"/>
              </a:rPr>
              <a:t>Support to become effective parents &amp; successful adults</a:t>
            </a:r>
            <a:endParaRPr lang="en-US" sz="2800" dirty="0">
              <a:cs typeface="Arial" panose="020B0604020202020204" pitchFamily="34" charset="0"/>
            </a:endParaRPr>
          </a:p>
          <a:p>
            <a:pPr lvl="0"/>
            <a:r>
              <a:rPr lang="en-US" dirty="0">
                <a:cs typeface="Arial" panose="020B0604020202020204" pitchFamily="34" charset="0"/>
              </a:rPr>
              <a:t>Knowledge of the importance of early literacy skills</a:t>
            </a:r>
            <a:endParaRPr lang="en-US" sz="2800" dirty="0">
              <a:cs typeface="Arial" panose="020B0604020202020204" pitchFamily="34" charset="0"/>
            </a:endParaRPr>
          </a:p>
          <a:p>
            <a:pPr lvl="0"/>
            <a:r>
              <a:rPr lang="en-US" dirty="0">
                <a:cs typeface="Arial" panose="020B0604020202020204" pitchFamily="34" charset="0"/>
              </a:rPr>
              <a:t>Increased sense of empowerment</a:t>
            </a:r>
            <a:endParaRPr lang="en-US" sz="2800" dirty="0">
              <a:cs typeface="Arial" panose="020B0604020202020204" pitchFamily="34" charset="0"/>
            </a:endParaRPr>
          </a:p>
          <a:p>
            <a:pPr lvl="0"/>
            <a:r>
              <a:rPr lang="en-US" dirty="0">
                <a:cs typeface="Arial" panose="020B0604020202020204" pitchFamily="34" charset="0"/>
              </a:rPr>
              <a:t>Gain a feeling of belonging</a:t>
            </a:r>
            <a:endParaRPr lang="en-US" sz="2800" dirty="0">
              <a:cs typeface="Arial" panose="020B0604020202020204" pitchFamily="34" charset="0"/>
            </a:endParaRPr>
          </a:p>
          <a:p>
            <a:pPr lvl="0"/>
            <a:r>
              <a:rPr lang="en-US" dirty="0">
                <a:cs typeface="Arial" panose="020B0604020202020204" pitchFamily="34" charset="0"/>
              </a:rPr>
              <a:t>Reduces student mobility</a:t>
            </a:r>
            <a:endParaRPr lang="en-US" sz="2800" dirty="0">
              <a:cs typeface="Arial" panose="020B0604020202020204" pitchFamily="34" charset="0"/>
            </a:endParaRPr>
          </a:p>
          <a:p>
            <a:pPr lvl="0"/>
            <a:r>
              <a:rPr lang="en-US" dirty="0">
                <a:cs typeface="Arial" panose="020B0604020202020204" pitchFamily="34" charset="0"/>
              </a:rPr>
              <a:t>Learn age-appropriate development of their children </a:t>
            </a:r>
            <a:endParaRPr lang="en-US" sz="2800" dirty="0">
              <a:cs typeface="Arial" panose="020B0604020202020204" pitchFamily="34" charset="0"/>
            </a:endParaRPr>
          </a:p>
          <a:p>
            <a:pPr lvl="0"/>
            <a:r>
              <a:rPr lang="en-US" dirty="0">
                <a:cs typeface="Arial" panose="020B0604020202020204" pitchFamily="34" charset="0"/>
              </a:rPr>
              <a:t>Benefits of crafting together: </a:t>
            </a:r>
            <a:endParaRPr lang="en-US" sz="2800" dirty="0">
              <a:cs typeface="Arial" panose="020B0604020202020204" pitchFamily="34" charset="0"/>
            </a:endParaRPr>
          </a:p>
          <a:p>
            <a:pPr lvl="1"/>
            <a:r>
              <a:rPr lang="en-US" dirty="0">
                <a:cs typeface="Arial" panose="020B0604020202020204" pitchFamily="34" charset="0"/>
              </a:rPr>
              <a:t>Breaks down barriers</a:t>
            </a:r>
            <a:endParaRPr lang="en-US" sz="2400" dirty="0">
              <a:cs typeface="Arial" panose="020B0604020202020204" pitchFamily="34" charset="0"/>
            </a:endParaRPr>
          </a:p>
          <a:p>
            <a:pPr lvl="1"/>
            <a:r>
              <a:rPr lang="en-US" dirty="0">
                <a:cs typeface="Arial" panose="020B0604020202020204" pitchFamily="34" charset="0"/>
              </a:rPr>
              <a:t>Improves skills and knowledge</a:t>
            </a:r>
            <a:endParaRPr lang="en-US" sz="2400" dirty="0">
              <a:cs typeface="Arial" panose="020B0604020202020204" pitchFamily="34" charset="0"/>
            </a:endParaRPr>
          </a:p>
          <a:p>
            <a:pPr lvl="1"/>
            <a:r>
              <a:rPr lang="en-US" dirty="0">
                <a:cs typeface="Arial" panose="020B0604020202020204" pitchFamily="34" charset="0"/>
              </a:rPr>
              <a:t>Reduces stress</a:t>
            </a:r>
            <a:endParaRPr lang="en-US" sz="2400" dirty="0">
              <a:cs typeface="Arial" panose="020B0604020202020204" pitchFamily="34" charset="0"/>
            </a:endParaRPr>
          </a:p>
          <a:p>
            <a:pPr lvl="1"/>
            <a:r>
              <a:rPr lang="en-US" dirty="0">
                <a:cs typeface="Arial" panose="020B0604020202020204" pitchFamily="34" charset="0"/>
              </a:rPr>
              <a:t>Increases self-esteem</a:t>
            </a:r>
            <a:endParaRPr lang="en-US" sz="2400" dirty="0">
              <a:cs typeface="Arial" panose="020B0604020202020204" pitchFamily="34" charset="0"/>
            </a:endParaRPr>
          </a:p>
          <a:p>
            <a:pPr lvl="1"/>
            <a:r>
              <a:rPr lang="en-US" dirty="0">
                <a:cs typeface="Arial" panose="020B0604020202020204" pitchFamily="34" charset="0"/>
              </a:rPr>
              <a:t>Increases the ability to express self</a:t>
            </a:r>
            <a:endParaRPr lang="en-US" sz="2400" dirty="0">
              <a:cs typeface="Arial" panose="020B0604020202020204"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404" y="4355591"/>
            <a:ext cx="2794000" cy="2095501"/>
          </a:xfrm>
          <a:prstGeom prst="rect">
            <a:avLst/>
          </a:prstGeom>
        </p:spPr>
      </p:pic>
      <p:sp>
        <p:nvSpPr>
          <p:cNvPr id="5" name="Title 1"/>
          <p:cNvSpPr>
            <a:spLocks noGrp="1"/>
          </p:cNvSpPr>
          <p:nvPr>
            <p:ph type="title"/>
          </p:nvPr>
        </p:nvSpPr>
        <p:spPr>
          <a:xfrm>
            <a:off x="788633" y="224564"/>
            <a:ext cx="7761007" cy="722493"/>
          </a:xfrm>
        </p:spPr>
        <p:txBody>
          <a:bodyPr>
            <a:normAutofit fontScale="90000"/>
          </a:bodyPr>
          <a:lstStyle/>
          <a:p>
            <a:pPr algn="ctr"/>
            <a:r>
              <a:rPr lang="en-US" sz="4400" b="1" cap="none" dirty="0" smtClean="0">
                <a:solidFill>
                  <a:schemeClr val="tx2"/>
                </a:solidFill>
                <a:latin typeface="Cambria" panose="02040503050406030204" pitchFamily="18" charset="0"/>
              </a:rPr>
              <a:t>Parenting for Success</a:t>
            </a:r>
            <a:endParaRPr lang="en-US" sz="4400" b="1" cap="none" dirty="0">
              <a:solidFill>
                <a:schemeClr val="tx2"/>
              </a:solidFill>
              <a:latin typeface="Cambria" panose="02040503050406030204" pitchFamily="18" charset="0"/>
            </a:endParaRPr>
          </a:p>
        </p:txBody>
      </p:sp>
    </p:spTree>
    <p:extLst>
      <p:ext uri="{BB962C8B-B14F-4D97-AF65-F5344CB8AC3E}">
        <p14:creationId xmlns:p14="http://schemas.microsoft.com/office/powerpoint/2010/main" val="11508318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75348" y="1500188"/>
            <a:ext cx="6858000" cy="38576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
            <a:ext cx="5143500" cy="6858000"/>
          </a:xfrm>
          <a:prstGeom prst="rect">
            <a:avLst/>
          </a:prstGeom>
        </p:spPr>
      </p:pic>
      <p:pic>
        <p:nvPicPr>
          <p:cNvPr id="4" name="Picture 3" descr="cap only vecto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68" y="5730939"/>
            <a:ext cx="1358900" cy="889000"/>
          </a:xfrm>
          <a:prstGeom prst="rect">
            <a:avLst/>
          </a:prstGeom>
        </p:spPr>
      </p:pic>
    </p:spTree>
    <p:extLst>
      <p:ext uri="{BB962C8B-B14F-4D97-AF65-F5344CB8AC3E}">
        <p14:creationId xmlns:p14="http://schemas.microsoft.com/office/powerpoint/2010/main" val="10691937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358329"/>
            <a:ext cx="8074153" cy="3116262"/>
          </a:xfrm>
        </p:spPr>
        <p:txBody>
          <a:bodyPr>
            <a:normAutofit/>
          </a:bodyPr>
          <a:lstStyle/>
          <a:p>
            <a:pPr algn="ctr"/>
            <a:r>
              <a:rPr lang="en-US" sz="5400" cap="none" dirty="0" smtClean="0">
                <a:solidFill>
                  <a:srgbClr val="0D486F"/>
                </a:solidFill>
                <a:latin typeface="Cambria" panose="02040503050406030204" pitchFamily="18" charset="0"/>
              </a:rPr>
              <a:t>College/Career</a:t>
            </a:r>
            <a:endParaRPr lang="en-US" sz="5400" cap="none" dirty="0">
              <a:solidFill>
                <a:srgbClr val="0D486F"/>
              </a:solidFill>
              <a:latin typeface="Cambria" panose="02040503050406030204" pitchFamily="18" charset="0"/>
            </a:endParaRPr>
          </a:p>
        </p:txBody>
      </p:sp>
      <p:pic>
        <p:nvPicPr>
          <p:cNvPr id="3" name="Picture 2"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0" y="5703824"/>
            <a:ext cx="1358900" cy="889000"/>
          </a:xfrm>
          <a:prstGeom prst="rect">
            <a:avLst/>
          </a:prstGeom>
        </p:spPr>
      </p:pic>
      <p:pic>
        <p:nvPicPr>
          <p:cNvPr id="4" name="Picture 3">
            <a:extLst>
              <a:ext uri="{FF2B5EF4-FFF2-40B4-BE49-F238E27FC236}">
                <a16:creationId xmlns:a16="http://schemas.microsoft.com/office/drawing/2014/main" id="{54C82929-2406-48CF-AFD5-A1B97114E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523" y="1477736"/>
            <a:ext cx="6478114" cy="3756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74981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E9217C-5D4E-4D4C-9D03-87D59EFD470D}"/>
              </a:ext>
            </a:extLst>
          </p:cNvPr>
          <p:cNvSpPr/>
          <p:nvPr/>
        </p:nvSpPr>
        <p:spPr>
          <a:xfrm>
            <a:off x="-1097498" y="224923"/>
            <a:ext cx="7048583" cy="1508105"/>
          </a:xfrm>
          <a:prstGeom prst="rect">
            <a:avLst/>
          </a:prstGeom>
          <a:noFill/>
        </p:spPr>
        <p:txBody>
          <a:bodyPr wrap="square" lIns="91440" tIns="45720" rIns="91440" bIns="45720">
            <a:spAutoFit/>
          </a:bodyPr>
          <a:lstStyle/>
          <a:p>
            <a:pPr algn="ctr"/>
            <a:r>
              <a:rPr lang="en-US" sz="3200" b="0" u="sng"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Freshman Orientation</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Earning KEES money, day one.</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Dual Credit opportunities.</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ACT importance. </a:t>
            </a:r>
          </a:p>
        </p:txBody>
      </p:sp>
      <p:sp>
        <p:nvSpPr>
          <p:cNvPr id="3" name="Rectangle 2">
            <a:extLst>
              <a:ext uri="{FF2B5EF4-FFF2-40B4-BE49-F238E27FC236}">
                <a16:creationId xmlns:a16="http://schemas.microsoft.com/office/drawing/2014/main" id="{A93F059E-5674-4CB2-B88F-AF15A8553CEE}"/>
              </a:ext>
            </a:extLst>
          </p:cNvPr>
          <p:cNvSpPr/>
          <p:nvPr/>
        </p:nvSpPr>
        <p:spPr>
          <a:xfrm>
            <a:off x="3489474" y="233847"/>
            <a:ext cx="7280403" cy="2339102"/>
          </a:xfrm>
          <a:prstGeom prst="rect">
            <a:avLst/>
          </a:prstGeom>
          <a:noFill/>
        </p:spPr>
        <p:txBody>
          <a:bodyPr wrap="square" lIns="91440" tIns="45720" rIns="91440" bIns="45720">
            <a:spAutoFit/>
          </a:bodyPr>
          <a:lstStyle/>
          <a:p>
            <a:pPr algn="ctr"/>
            <a:r>
              <a:rPr lang="en-US" sz="3200" u="sng"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Family College Visits      </a:t>
            </a:r>
          </a:p>
          <a:p>
            <a:pPr algn="ctr"/>
            <a:r>
              <a:rPr lang="en-US" sz="2000" b="0"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Middle school and high school</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p</a:t>
            </a:r>
            <a:r>
              <a:rPr lang="en-US" sz="2000" b="0" cap="none" spc="0" dirty="0" smtClean="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artnerships </a:t>
            </a: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with gear up  </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p</a:t>
            </a:r>
            <a:r>
              <a:rPr lang="en-US" sz="2000" dirty="0" smtClean="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artnerships </a:t>
            </a: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between districts </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Rectangle 3">
            <a:extLst>
              <a:ext uri="{FF2B5EF4-FFF2-40B4-BE49-F238E27FC236}">
                <a16:creationId xmlns:a16="http://schemas.microsoft.com/office/drawing/2014/main" id="{9E4E915F-321F-4775-BDE5-573840769F87}"/>
              </a:ext>
            </a:extLst>
          </p:cNvPr>
          <p:cNvSpPr/>
          <p:nvPr/>
        </p:nvSpPr>
        <p:spPr>
          <a:xfrm>
            <a:off x="567965" y="2039207"/>
            <a:ext cx="3937167" cy="1754326"/>
          </a:xfrm>
          <a:prstGeom prst="rect">
            <a:avLst/>
          </a:prstGeom>
          <a:noFill/>
        </p:spPr>
        <p:txBody>
          <a:bodyPr wrap="none" lIns="91440" tIns="45720" rIns="91440" bIns="45720">
            <a:spAutoFit/>
          </a:bodyPr>
          <a:lstStyle/>
          <a:p>
            <a:pPr algn="ctr"/>
            <a:r>
              <a:rPr lang="en-US" sz="2800" b="0" u="sng"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Mailing Literature Home</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KEES Money Information</a:t>
            </a:r>
          </a:p>
          <a:p>
            <a:pPr algn="ctr"/>
            <a:r>
              <a:rPr lang="en-US" sz="2000" b="0"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KHEAA Resources</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ACT Guide</a:t>
            </a:r>
          </a:p>
          <a:p>
            <a:pPr algn="ctr"/>
            <a:r>
              <a:rPr lang="en-US" sz="2000" b="0"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ACT Dates</a:t>
            </a:r>
          </a:p>
        </p:txBody>
      </p:sp>
      <p:sp>
        <p:nvSpPr>
          <p:cNvPr id="5" name="Rectangle 4">
            <a:extLst>
              <a:ext uri="{FF2B5EF4-FFF2-40B4-BE49-F238E27FC236}">
                <a16:creationId xmlns:a16="http://schemas.microsoft.com/office/drawing/2014/main" id="{1BABAD39-6953-4C20-AB9C-9D14378CFF4D}"/>
              </a:ext>
            </a:extLst>
          </p:cNvPr>
          <p:cNvSpPr/>
          <p:nvPr/>
        </p:nvSpPr>
        <p:spPr>
          <a:xfrm>
            <a:off x="4970546" y="1996715"/>
            <a:ext cx="3079497" cy="1200329"/>
          </a:xfrm>
          <a:prstGeom prst="rect">
            <a:avLst/>
          </a:prstGeom>
          <a:noFill/>
        </p:spPr>
        <p:txBody>
          <a:bodyPr wrap="none" lIns="91440" tIns="45720" rIns="91440" bIns="45720">
            <a:spAutoFit/>
          </a:bodyPr>
          <a:lstStyle/>
          <a:p>
            <a:pPr algn="ctr"/>
            <a:r>
              <a:rPr lang="en-US" sz="3200" b="0" u="sng"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FAFSA Nights</a:t>
            </a:r>
          </a:p>
          <a:p>
            <a:pPr algn="ctr"/>
            <a:r>
              <a:rPr lang="en-US" sz="200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Partnerships with KHEAA </a:t>
            </a:r>
          </a:p>
          <a:p>
            <a:pPr algn="ctr"/>
            <a:r>
              <a:rPr lang="en-US" sz="2000" b="0"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Partnerships with Gear Up</a:t>
            </a:r>
          </a:p>
        </p:txBody>
      </p:sp>
      <p:pic>
        <p:nvPicPr>
          <p:cNvPr id="6" name="Graphic 31" descr="Pin">
            <a:extLst>
              <a:ext uri="{FF2B5EF4-FFF2-40B4-BE49-F238E27FC236}">
                <a16:creationId xmlns:a16="http://schemas.microsoft.com/office/drawing/2014/main" id="{0CA7B04B-2DF2-4DCC-BA7D-D456E502CD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9676" y="99291"/>
            <a:ext cx="507987" cy="507987"/>
          </a:xfrm>
          <a:prstGeom prst="rect">
            <a:avLst/>
          </a:prstGeom>
        </p:spPr>
      </p:pic>
      <p:pic>
        <p:nvPicPr>
          <p:cNvPr id="7" name="Graphic 41" descr="Open envelope">
            <a:extLst>
              <a:ext uri="{FF2B5EF4-FFF2-40B4-BE49-F238E27FC236}">
                <a16:creationId xmlns:a16="http://schemas.microsoft.com/office/drawing/2014/main" id="{16B036BE-5E6B-45F0-ACCD-552CA1254B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53669" y="3136285"/>
            <a:ext cx="792999" cy="653873"/>
          </a:xfrm>
          <a:prstGeom prst="rect">
            <a:avLst/>
          </a:prstGeom>
          <a:solidFill>
            <a:schemeClr val="accent6">
              <a:lumMod val="50000"/>
            </a:schemeClr>
          </a:solidFill>
          <a:effectLst>
            <a:outerShdw blurRad="50800" dist="38100" dir="2700000" algn="tl" rotWithShape="0">
              <a:prstClr val="black">
                <a:alpha val="40000"/>
              </a:prstClr>
            </a:outerShdw>
          </a:effectLst>
        </p:spPr>
      </p:pic>
      <p:pic>
        <p:nvPicPr>
          <p:cNvPr id="8" name="Graphic 33" descr="Group of women">
            <a:extLst>
              <a:ext uri="{FF2B5EF4-FFF2-40B4-BE49-F238E27FC236}">
                <a16:creationId xmlns:a16="http://schemas.microsoft.com/office/drawing/2014/main" id="{2D14215A-771A-443A-A144-D97F6DE036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52328" y="1307171"/>
            <a:ext cx="786344" cy="633001"/>
          </a:xfrm>
          <a:prstGeom prst="rect">
            <a:avLst/>
          </a:prstGeom>
          <a:solidFill>
            <a:schemeClr val="accent6">
              <a:lumMod val="50000"/>
            </a:schemeClr>
          </a:solidFill>
          <a:effectLst>
            <a:outerShdw blurRad="50800" dist="38100" dir="2700000" algn="tl" rotWithShape="0">
              <a:prstClr val="black">
                <a:alpha val="40000"/>
              </a:prstClr>
            </a:outerShdw>
          </a:effectLst>
        </p:spPr>
      </p:pic>
      <p:pic>
        <p:nvPicPr>
          <p:cNvPr id="9" name="Graphic 35" descr="Checklist">
            <a:extLst>
              <a:ext uri="{FF2B5EF4-FFF2-40B4-BE49-F238E27FC236}">
                <a16:creationId xmlns:a16="http://schemas.microsoft.com/office/drawing/2014/main" id="{D662E338-C873-420F-8B0E-E0054078CF8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246072" y="2622046"/>
            <a:ext cx="682369" cy="693570"/>
          </a:xfrm>
          <a:prstGeom prst="rect">
            <a:avLst/>
          </a:prstGeom>
          <a:solidFill>
            <a:schemeClr val="accent6">
              <a:lumMod val="50000"/>
            </a:schemeClr>
          </a:solidFill>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D3D10D12-CA70-46F3-9688-6E13F05FE1BB}"/>
              </a:ext>
            </a:extLst>
          </p:cNvPr>
          <p:cNvSpPr/>
          <p:nvPr/>
        </p:nvSpPr>
        <p:spPr>
          <a:xfrm>
            <a:off x="3256810" y="3871358"/>
            <a:ext cx="2883803" cy="707886"/>
          </a:xfrm>
          <a:prstGeom prst="rect">
            <a:avLst/>
          </a:prstGeom>
          <a:noFill/>
        </p:spPr>
        <p:txBody>
          <a:bodyPr wrap="none" lIns="91440" tIns="45720" rIns="91440" bIns="45720">
            <a:spAutoFit/>
          </a:bodyPr>
          <a:lstStyle/>
          <a:p>
            <a:pPr algn="ctr"/>
            <a:r>
              <a:rPr lang="en-US" sz="4000" b="0" u="sng"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KEES Nights</a:t>
            </a:r>
          </a:p>
        </p:txBody>
      </p:sp>
      <p:sp>
        <p:nvSpPr>
          <p:cNvPr id="12" name="Rectangle 11">
            <a:extLst>
              <a:ext uri="{FF2B5EF4-FFF2-40B4-BE49-F238E27FC236}">
                <a16:creationId xmlns:a16="http://schemas.microsoft.com/office/drawing/2014/main" id="{D990CF8E-3FD0-451A-A25E-7A5C2BC6DE56}"/>
              </a:ext>
            </a:extLst>
          </p:cNvPr>
          <p:cNvSpPr/>
          <p:nvPr/>
        </p:nvSpPr>
        <p:spPr>
          <a:xfrm>
            <a:off x="2536548" y="4605969"/>
            <a:ext cx="4288032" cy="707886"/>
          </a:xfrm>
          <a:prstGeom prst="rect">
            <a:avLst/>
          </a:prstGeom>
          <a:noFill/>
        </p:spPr>
        <p:txBody>
          <a:bodyPr wrap="none" lIns="91440" tIns="45720" rIns="91440" bIns="45720">
            <a:spAutoFit/>
          </a:bodyPr>
          <a:lstStyle/>
          <a:p>
            <a:pPr algn="ctr"/>
            <a:r>
              <a:rPr lang="en-US" sz="4000" b="0" u="sng" cap="none" spc="0" dirty="0">
                <a:ln w="0"/>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rPr>
              <a:t>Scholarship Nights</a:t>
            </a:r>
          </a:p>
        </p:txBody>
      </p:sp>
      <p:pic>
        <p:nvPicPr>
          <p:cNvPr id="13" name="Picture 12" descr="cap only vector.eps"/>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66050" y="5681791"/>
            <a:ext cx="1358900" cy="889000"/>
          </a:xfrm>
          <a:prstGeom prst="rect">
            <a:avLst/>
          </a:prstGeom>
        </p:spPr>
      </p:pic>
    </p:spTree>
    <p:extLst>
      <p:ext uri="{BB962C8B-B14F-4D97-AF65-F5344CB8AC3E}">
        <p14:creationId xmlns:p14="http://schemas.microsoft.com/office/powerpoint/2010/main" val="26100850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A28466-0E41-4C0C-BAD8-BC84857C454B}"/>
              </a:ext>
            </a:extLst>
          </p:cNvPr>
          <p:cNvSpPr/>
          <p:nvPr/>
        </p:nvSpPr>
        <p:spPr>
          <a:xfrm>
            <a:off x="5173169" y="127200"/>
            <a:ext cx="4141934" cy="1879599"/>
          </a:xfrm>
          <a:prstGeom prst="rect">
            <a:avLst/>
          </a:prstGeom>
        </p:spPr>
        <p:txBody>
          <a:bodyPr vert="horz" lIns="91440" tIns="45720" rIns="91440" bIns="45720" rtlCol="0" anchor="b">
            <a:normAutofit/>
          </a:bodyPr>
          <a:lstStyle/>
          <a:p>
            <a:pPr algn="ctr">
              <a:spcBef>
                <a:spcPct val="0"/>
              </a:spcBef>
              <a:spcAft>
                <a:spcPts val="600"/>
              </a:spcAft>
            </a:pPr>
            <a:r>
              <a:rPr lang="en-US" sz="3600" b="0" spc="0" dirty="0" smtClean="0">
                <a:ln w="3175" cmpd="sng">
                  <a:noFill/>
                </a:ln>
                <a:solidFill>
                  <a:schemeClr val="bg1"/>
                </a:solidFill>
                <a:latin typeface="Cambria" panose="02040503050406030204" pitchFamily="18" charset="0"/>
                <a:ea typeface="+mj-ea"/>
                <a:cs typeface="+mj-cs"/>
              </a:rPr>
              <a:t>myOn</a:t>
            </a:r>
          </a:p>
          <a:p>
            <a:pPr algn="ctr">
              <a:spcBef>
                <a:spcPct val="0"/>
              </a:spcBef>
              <a:spcAft>
                <a:spcPts val="600"/>
              </a:spcAft>
            </a:pPr>
            <a:r>
              <a:rPr lang="en-US" sz="3200" b="0" cap="all" spc="0" dirty="0" smtClean="0">
                <a:ln w="3175" cmpd="sng">
                  <a:noFill/>
                </a:ln>
                <a:solidFill>
                  <a:schemeClr val="bg1"/>
                </a:solidFill>
                <a:latin typeface="Cambria" panose="02040503050406030204" pitchFamily="18" charset="0"/>
                <a:ea typeface="+mj-ea"/>
                <a:cs typeface="+mj-cs"/>
              </a:rPr>
              <a:t>Family </a:t>
            </a:r>
            <a:r>
              <a:rPr lang="en-US" sz="3200" b="0" cap="all" spc="0" dirty="0">
                <a:ln w="3175" cmpd="sng">
                  <a:noFill/>
                </a:ln>
                <a:solidFill>
                  <a:schemeClr val="bg1"/>
                </a:solidFill>
                <a:latin typeface="Cambria" panose="02040503050406030204" pitchFamily="18" charset="0"/>
                <a:ea typeface="+mj-ea"/>
                <a:cs typeface="+mj-cs"/>
              </a:rPr>
              <a:t>Learning Academies</a:t>
            </a:r>
          </a:p>
        </p:txBody>
      </p:sp>
      <p:sp>
        <p:nvSpPr>
          <p:cNvPr id="3" name="Rectangle 2">
            <a:extLst>
              <a:ext uri="{FF2B5EF4-FFF2-40B4-BE49-F238E27FC236}">
                <a16:creationId xmlns:a16="http://schemas.microsoft.com/office/drawing/2014/main" id="{8C4AEA75-5B41-48CC-9842-4C92EF220891}"/>
              </a:ext>
            </a:extLst>
          </p:cNvPr>
          <p:cNvSpPr/>
          <p:nvPr/>
        </p:nvSpPr>
        <p:spPr>
          <a:xfrm>
            <a:off x="5439266" y="2535856"/>
            <a:ext cx="3609741" cy="4647426"/>
          </a:xfrm>
          <a:prstGeom prst="rect">
            <a:avLst/>
          </a:prstGeom>
          <a:noFill/>
        </p:spPr>
        <p:txBody>
          <a:bodyPr wrap="square" lIns="91440" tIns="45720" rIns="91440" bIns="45720">
            <a:spAutoFit/>
          </a:bodyPr>
          <a:lstStyle/>
          <a:p>
            <a:pPr marL="342900" indent="-342900">
              <a:buFont typeface="Wingdings" panose="05000000000000000000" pitchFamily="2" charset="2"/>
              <a:buChar char="Ø"/>
            </a:pPr>
            <a:r>
              <a:rPr lang="en-US" sz="20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Traditionally using myOn</a:t>
            </a:r>
          </a:p>
          <a:p>
            <a:pPr marL="342900" indent="-342900">
              <a:buFont typeface="Wingdings" panose="05000000000000000000" pitchFamily="2" charset="2"/>
              <a:buChar char="Ø"/>
            </a:pPr>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Offering to targeted grades</a:t>
            </a:r>
          </a:p>
          <a:p>
            <a:pPr marL="342900" indent="-342900">
              <a:buFont typeface="Wingdings" panose="05000000000000000000" pitchFamily="2" charset="2"/>
              <a:buChar char="Ø"/>
            </a:pPr>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Offering to entire schools</a:t>
            </a:r>
          </a:p>
          <a:p>
            <a:pPr marL="342900" indent="-342900">
              <a:buFont typeface="Wingdings" panose="05000000000000000000" pitchFamily="2" charset="2"/>
              <a:buChar char="Ø"/>
            </a:pPr>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Reading Pledges</a:t>
            </a:r>
          </a:p>
          <a:p>
            <a:pPr marL="342900" indent="-342900">
              <a:buFont typeface="Wingdings" panose="05000000000000000000" pitchFamily="2" charset="2"/>
              <a:buChar char="Ø"/>
            </a:pPr>
            <a:r>
              <a:rPr lang="en-US" sz="20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Providing </a:t>
            </a:r>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devices</a:t>
            </a:r>
            <a:endParaRPr lang="en-US" sz="2000" b="0" cap="none" spc="0" dirty="0">
              <a:ln w="0"/>
              <a:solidFill>
                <a:schemeClr val="bg1"/>
              </a:solidFill>
              <a:effectLst>
                <a:outerShdw blurRad="38100" dist="19050" dir="2700000" algn="tl" rotWithShape="0">
                  <a:schemeClr val="dk1">
                    <a:alpha val="40000"/>
                  </a:schemeClr>
                </a:outerShdw>
              </a:effectLst>
              <a:latin typeface="Cambria" panose="02040503050406030204" pitchFamily="18" charset="0"/>
            </a:endParaRPr>
          </a:p>
          <a:p>
            <a:pPr marL="342900" indent="-342900">
              <a:buFont typeface="Wingdings" panose="05000000000000000000" pitchFamily="2" charset="2"/>
              <a:buChar char="Ø"/>
            </a:pPr>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Providing physical books</a:t>
            </a:r>
          </a:p>
          <a:p>
            <a:pPr marL="342900" indent="-342900">
              <a:buFont typeface="Wingdings" panose="05000000000000000000" pitchFamily="2" charset="2"/>
              <a:buChar char="Ø"/>
            </a:pPr>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Three sessions: </a:t>
            </a:r>
          </a:p>
          <a:p>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     1. Introduction To myOn</a:t>
            </a:r>
          </a:p>
          <a:p>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     2. Internet Safety</a:t>
            </a:r>
          </a:p>
          <a:p>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        - </a:t>
            </a:r>
            <a:r>
              <a:rPr lang="en-US" sz="2000" dirty="0" smtClean="0">
                <a:ln w="0"/>
                <a:solidFill>
                  <a:schemeClr val="bg1"/>
                </a:solidFill>
                <a:effectLst>
                  <a:outerShdw blurRad="38100" dist="19050" dir="2700000" algn="tl" rotWithShape="0">
                    <a:schemeClr val="dk1">
                      <a:alpha val="40000"/>
                    </a:schemeClr>
                  </a:outerShdw>
                </a:effectLst>
                <a:latin typeface="Cambria" panose="02040503050406030204" pitchFamily="18" charset="0"/>
              </a:rPr>
              <a:t>with </a:t>
            </a:r>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Kayla Hubbard</a:t>
            </a:r>
          </a:p>
          <a:p>
            <a:r>
              <a:rPr lang="en-US" sz="2000" dirty="0">
                <a:ln w="0"/>
                <a:solidFill>
                  <a:schemeClr val="bg1"/>
                </a:solidFill>
                <a:effectLst>
                  <a:outerShdw blurRad="38100" dist="19050" dir="2700000" algn="tl" rotWithShape="0">
                    <a:schemeClr val="dk1">
                      <a:alpha val="40000"/>
                    </a:schemeClr>
                  </a:outerShdw>
                </a:effectLst>
                <a:latin typeface="Cambria" panose="02040503050406030204" pitchFamily="18" charset="0"/>
              </a:rPr>
              <a:t>     3. Final Session- get device</a:t>
            </a:r>
          </a:p>
          <a:p>
            <a:r>
              <a:rPr lang="en-US" sz="2000" dirty="0">
                <a:ln w="0"/>
                <a:effectLst>
                  <a:outerShdw blurRad="38100" dist="19050" dir="2700000" algn="tl" rotWithShape="0">
                    <a:schemeClr val="dk1">
                      <a:alpha val="40000"/>
                    </a:schemeClr>
                  </a:outerShdw>
                </a:effectLst>
              </a:rPr>
              <a:t>        </a:t>
            </a:r>
          </a:p>
          <a:p>
            <a:pPr algn="ctr"/>
            <a:endParaRPr lang="en-US" sz="2800" dirty="0">
              <a:ln w="0"/>
              <a:effectLst>
                <a:outerShdw blurRad="38100" dist="19050" dir="2700000" algn="tl" rotWithShape="0">
                  <a:schemeClr val="dk1">
                    <a:alpha val="40000"/>
                  </a:schemeClr>
                </a:outerShdw>
              </a:effectLst>
            </a:endParaRPr>
          </a:p>
          <a:p>
            <a:pPr algn="ctr"/>
            <a:r>
              <a:rPr lang="en-US" sz="2800" b="0" cap="none" spc="0" dirty="0">
                <a:ln w="0"/>
                <a:solidFill>
                  <a:schemeClr val="tx1"/>
                </a:solidFill>
                <a:effectLst>
                  <a:outerShdw blurRad="38100" dist="19050" dir="2700000" algn="tl" rotWithShape="0">
                    <a:schemeClr val="dk1">
                      <a:alpha val="40000"/>
                    </a:schemeClr>
                  </a:outerShdw>
                </a:effectLst>
              </a:rPr>
              <a:t> </a:t>
            </a:r>
          </a:p>
        </p:txBody>
      </p:sp>
      <p:pic>
        <p:nvPicPr>
          <p:cNvPr id="4" name="Picture 6" descr="Image preview">
            <a:extLst>
              <a:ext uri="{FF2B5EF4-FFF2-40B4-BE49-F238E27FC236}">
                <a16:creationId xmlns:a16="http://schemas.microsoft.com/office/drawing/2014/main" id="{613B6C89-1695-4C7A-8E88-1C1E269A4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65" y="146054"/>
            <a:ext cx="5189125" cy="18900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995C07A0-FEE0-4EF9-B013-2AEF13F4E7B4}"/>
              </a:ext>
            </a:extLst>
          </p:cNvPr>
          <p:cNvGraphicFramePr/>
          <p:nvPr>
            <p:extLst>
              <p:ext uri="{D42A27DB-BD31-4B8C-83A1-F6EECF244321}">
                <p14:modId xmlns:p14="http://schemas.microsoft.com/office/powerpoint/2010/main" val="588062303"/>
              </p:ext>
            </p:extLst>
          </p:nvPr>
        </p:nvGraphicFramePr>
        <p:xfrm>
          <a:off x="194657" y="2036082"/>
          <a:ext cx="4608507" cy="46776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33310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58" y="1194619"/>
            <a:ext cx="7940842" cy="3705726"/>
          </a:xfrm>
        </p:spPr>
        <p:txBody>
          <a:bodyPr>
            <a:noAutofit/>
          </a:bodyPr>
          <a:lstStyle/>
          <a:p>
            <a:r>
              <a:rPr lang="en-US" sz="6000" b="1" dirty="0">
                <a:solidFill>
                  <a:srgbClr val="B04527"/>
                </a:solidFill>
                <a:latin typeface="Cambria" panose="02040503050406030204" pitchFamily="18" charset="0"/>
              </a:rPr>
              <a:t>Overview of Spending</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2543106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39700"/>
            <a:ext cx="7772400" cy="773176"/>
          </a:xfrm>
        </p:spPr>
        <p:txBody>
          <a:bodyPr>
            <a:normAutofit/>
          </a:bodyPr>
          <a:lstStyle/>
          <a:p>
            <a:pPr algn="ctr"/>
            <a:r>
              <a:rPr lang="en-US" sz="3600" b="1" dirty="0">
                <a:solidFill>
                  <a:srgbClr val="0D486F"/>
                </a:solidFill>
                <a:latin typeface="Cambria" panose="02040503050406030204" pitchFamily="18" charset="0"/>
              </a:rPr>
              <a:t>All Pro </a:t>
            </a:r>
            <a:r>
              <a:rPr lang="en-US" sz="3600" b="1" dirty="0" smtClean="0">
                <a:solidFill>
                  <a:srgbClr val="0D486F"/>
                </a:solidFill>
                <a:latin typeface="Cambria" panose="02040503050406030204" pitchFamily="18" charset="0"/>
              </a:rPr>
              <a:t>Dad- </a:t>
            </a:r>
            <a:r>
              <a:rPr lang="en-US" sz="3600" dirty="0">
                <a:solidFill>
                  <a:srgbClr val="0D486F"/>
                </a:solidFill>
                <a:latin typeface="Cambria" panose="02040503050406030204" pitchFamily="18" charset="0"/>
              </a:rPr>
              <a:t>Breakfast </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0" y="1019175"/>
            <a:ext cx="3886200" cy="2590800"/>
          </a:xfrm>
        </p:spPr>
      </p:pic>
      <p:sp>
        <p:nvSpPr>
          <p:cNvPr id="4" name="Content Placeholder 3"/>
          <p:cNvSpPr>
            <a:spLocks noGrp="1"/>
          </p:cNvSpPr>
          <p:nvPr>
            <p:ph sz="half" idx="2"/>
          </p:nvPr>
        </p:nvSpPr>
        <p:spPr>
          <a:xfrm>
            <a:off x="4629150" y="1120774"/>
            <a:ext cx="3886200" cy="5102225"/>
          </a:xfrm>
        </p:spPr>
        <p:txBody>
          <a:bodyPr>
            <a:normAutofit fontScale="70000" lnSpcReduction="20000"/>
          </a:bodyPr>
          <a:lstStyle/>
          <a:p>
            <a:pPr marL="0" indent="0">
              <a:buNone/>
            </a:pPr>
            <a:r>
              <a:rPr lang="en-US" sz="2850" b="1" dirty="0">
                <a:latin typeface="Cambria" panose="02040503050406030204" pitchFamily="18" charset="0"/>
                <a:cs typeface="Arial" panose="020B0604020202020204" pitchFamily="34" charset="0"/>
              </a:rPr>
              <a:t>Objectives: </a:t>
            </a:r>
            <a:endParaRPr lang="en-US" sz="2850" b="1" dirty="0" smtClean="0">
              <a:latin typeface="Cambria" panose="02040503050406030204" pitchFamily="18" charset="0"/>
              <a:cs typeface="Arial" panose="020B0604020202020204" pitchFamily="34" charset="0"/>
            </a:endParaRPr>
          </a:p>
          <a:p>
            <a:pPr marL="0" indent="0">
              <a:buNone/>
            </a:pPr>
            <a:endParaRPr lang="en-US" sz="2850" b="1" dirty="0">
              <a:latin typeface="Cambria" panose="02040503050406030204" pitchFamily="18" charset="0"/>
              <a:cs typeface="Arial" panose="020B0604020202020204" pitchFamily="34" charset="0"/>
            </a:endParaRPr>
          </a:p>
          <a:p>
            <a:r>
              <a:rPr lang="en-US" dirty="0" smtClean="0">
                <a:solidFill>
                  <a:srgbClr val="B04527"/>
                </a:solidFill>
                <a:latin typeface="Cambria" panose="02040503050406030204" pitchFamily="18" charset="0"/>
                <a:cs typeface="Arial" panose="020B0604020202020204" pitchFamily="34" charset="0"/>
              </a:rPr>
              <a:t>Provide opportunity for dads to spend quality time with their child(ren). </a:t>
            </a:r>
          </a:p>
          <a:p>
            <a:r>
              <a:rPr lang="en-US" dirty="0" smtClean="0">
                <a:latin typeface="Cambria" panose="02040503050406030204" pitchFamily="18" charset="0"/>
                <a:cs typeface="Arial" panose="020B0604020202020204" pitchFamily="34" charset="0"/>
              </a:rPr>
              <a:t>Strengthen the father/father figure’s relationship with their child(ren). </a:t>
            </a:r>
          </a:p>
          <a:p>
            <a:r>
              <a:rPr lang="en-US" dirty="0" smtClean="0">
                <a:solidFill>
                  <a:srgbClr val="B04527"/>
                </a:solidFill>
                <a:latin typeface="Cambria" panose="02040503050406030204" pitchFamily="18" charset="0"/>
                <a:cs typeface="Arial" panose="020B0604020202020204" pitchFamily="34" charset="0"/>
              </a:rPr>
              <a:t>Allow father/father figure to feel comfortable with communicating with at least one person in their child(ren)’s school.</a:t>
            </a:r>
          </a:p>
          <a:p>
            <a:r>
              <a:rPr lang="en-US" dirty="0">
                <a:latin typeface="Cambria" panose="02040503050406030204" pitchFamily="18" charset="0"/>
                <a:cs typeface="Arial" panose="020B0604020202020204" pitchFamily="34" charset="0"/>
              </a:rPr>
              <a:t>For children in K–8th grades, the number and percentage of parents or family members who report encouraging their children to read books outside of school.</a:t>
            </a:r>
          </a:p>
          <a:p>
            <a:endParaRPr lang="en-US" dirty="0" smtClean="0"/>
          </a:p>
          <a:p>
            <a:pPr marL="0" indent="0">
              <a:buNone/>
            </a:pPr>
            <a:endParaRPr lang="en-US" dirty="0"/>
          </a:p>
        </p:txBody>
      </p:sp>
      <p:sp>
        <p:nvSpPr>
          <p:cNvPr id="3" name="TextBox 2"/>
          <p:cNvSpPr txBox="1"/>
          <p:nvPr/>
        </p:nvSpPr>
        <p:spPr>
          <a:xfrm>
            <a:off x="628650" y="3714749"/>
            <a:ext cx="3886200" cy="2893100"/>
          </a:xfrm>
          <a:prstGeom prst="rect">
            <a:avLst/>
          </a:prstGeom>
          <a:noFill/>
        </p:spPr>
        <p:txBody>
          <a:bodyPr wrap="square" rtlCol="0">
            <a:spAutoFit/>
          </a:bodyPr>
          <a:lstStyle/>
          <a:p>
            <a:r>
              <a:rPr lang="en-US" sz="1400" dirty="0">
                <a:cs typeface="Arial" panose="020B0604020202020204" pitchFamily="34" charset="0"/>
              </a:rPr>
              <a:t>APD </a:t>
            </a:r>
            <a:r>
              <a:rPr lang="en-US" sz="1400" dirty="0" smtClean="0">
                <a:cs typeface="Arial" panose="020B0604020202020204" pitchFamily="34" charset="0"/>
              </a:rPr>
              <a:t>meets </a:t>
            </a:r>
            <a:r>
              <a:rPr lang="en-US" sz="1400" dirty="0">
                <a:cs typeface="Arial" panose="020B0604020202020204" pitchFamily="34" charset="0"/>
              </a:rPr>
              <a:t>four times </a:t>
            </a:r>
            <a:r>
              <a:rPr lang="en-US" sz="1400" dirty="0" smtClean="0">
                <a:cs typeface="Arial" panose="020B0604020202020204" pitchFamily="34" charset="0"/>
              </a:rPr>
              <a:t>per </a:t>
            </a:r>
            <a:r>
              <a:rPr lang="en-US" sz="1400" dirty="0">
                <a:cs typeface="Arial" panose="020B0604020202020204" pitchFamily="34" charset="0"/>
              </a:rPr>
              <a:t>school year. Fathers/father figures (neighbors, older siblings, uncles, grandfathers, etc.) were invited to attend with students in targeted grades. Families would be served a meal, curriculum provided by the APD program would be lead by a male facilitator from the school, and a drawing for door prizes donated by the YSC would occur at each meeting.  Following the conclusion of the program Fathers/Father figures were invited to pick a book out together to take home and read together. </a:t>
            </a: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864" y="5979087"/>
            <a:ext cx="1052286" cy="688411"/>
          </a:xfrm>
          <a:prstGeom prst="rect">
            <a:avLst/>
          </a:prstGeom>
        </p:spPr>
      </p:pic>
    </p:spTree>
    <p:extLst>
      <p:ext uri="{BB962C8B-B14F-4D97-AF65-F5344CB8AC3E}">
        <p14:creationId xmlns:p14="http://schemas.microsoft.com/office/powerpoint/2010/main" val="31588955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4" y="274638"/>
            <a:ext cx="4640310" cy="1143000"/>
          </a:xfrm>
        </p:spPr>
        <p:txBody>
          <a:bodyPr/>
          <a:lstStyle/>
          <a:p>
            <a:r>
              <a:rPr lang="en-US" dirty="0" smtClean="0">
                <a:solidFill>
                  <a:srgbClr val="B04527"/>
                </a:solidFill>
                <a:latin typeface="Cambria" panose="02040503050406030204" pitchFamily="18" charset="0"/>
              </a:rPr>
              <a:t>Survey Says… </a:t>
            </a:r>
            <a:endParaRPr lang="en-US" dirty="0">
              <a:solidFill>
                <a:srgbClr val="B04527"/>
              </a:solidFill>
              <a:latin typeface="Cambria" panose="020405030504060302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5154" y="1542967"/>
            <a:ext cx="3631268" cy="2420845"/>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336800" y="3144637"/>
            <a:ext cx="2806700" cy="187113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54" y="4592544"/>
            <a:ext cx="3017184" cy="201145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238562" y="654161"/>
            <a:ext cx="3739896" cy="5447645"/>
          </a:xfrm>
          <a:prstGeom prst="rect">
            <a:avLst/>
          </a:prstGeom>
          <a:noFill/>
        </p:spPr>
        <p:txBody>
          <a:bodyPr wrap="square" rtlCol="0">
            <a:spAutoFit/>
          </a:bodyPr>
          <a:lstStyle/>
          <a:p>
            <a:r>
              <a:rPr lang="en-US" sz="1200" dirty="0">
                <a:solidFill>
                  <a:srgbClr val="0D486F"/>
                </a:solidFill>
                <a:cs typeface="Arial" panose="020B0604020202020204" pitchFamily="34" charset="0"/>
              </a:rPr>
              <a:t>50% of the father/father figures who </a:t>
            </a:r>
            <a:r>
              <a:rPr lang="en-US" sz="1200" dirty="0" smtClean="0">
                <a:solidFill>
                  <a:srgbClr val="0D486F"/>
                </a:solidFill>
                <a:cs typeface="Arial" panose="020B0604020202020204" pitchFamily="34" charset="0"/>
              </a:rPr>
              <a:t>attended </a:t>
            </a:r>
            <a:r>
              <a:rPr lang="en-US" sz="1200" dirty="0">
                <a:solidFill>
                  <a:srgbClr val="0D486F"/>
                </a:solidFill>
                <a:cs typeface="Arial" panose="020B0604020202020204" pitchFamily="34" charset="0"/>
              </a:rPr>
              <a:t>more than one All Pro Dad Breakfast said that they used the book that they received at the APD Breakfast to read with their </a:t>
            </a:r>
            <a:r>
              <a:rPr lang="en-US" sz="1200" dirty="0" smtClean="0">
                <a:solidFill>
                  <a:srgbClr val="0D486F"/>
                </a:solidFill>
                <a:cs typeface="Arial" panose="020B0604020202020204" pitchFamily="34" charset="0"/>
              </a:rPr>
              <a:t>child at home. </a:t>
            </a:r>
            <a:endParaRPr lang="en-US" sz="1200" dirty="0">
              <a:solidFill>
                <a:srgbClr val="0D486F"/>
              </a:solidFill>
              <a:cs typeface="Arial" panose="020B0604020202020204" pitchFamily="34" charset="0"/>
            </a:endParaRPr>
          </a:p>
          <a:p>
            <a:endParaRPr lang="en-US" sz="1200" dirty="0">
              <a:solidFill>
                <a:srgbClr val="0D486F"/>
              </a:solidFill>
              <a:cs typeface="Arial" panose="020B0604020202020204" pitchFamily="34" charset="0"/>
            </a:endParaRPr>
          </a:p>
          <a:p>
            <a:r>
              <a:rPr lang="en-US" sz="1200" dirty="0">
                <a:solidFill>
                  <a:srgbClr val="0D486F"/>
                </a:solidFill>
                <a:cs typeface="Arial" panose="020B0604020202020204" pitchFamily="34" charset="0"/>
              </a:rPr>
              <a:t>When asked “What do you like most about the APD Breakfast?” </a:t>
            </a:r>
          </a:p>
          <a:p>
            <a:pPr marL="214313" indent="-214313">
              <a:buFont typeface="Arial" panose="020B0604020202020204" pitchFamily="34" charset="0"/>
              <a:buChar char="•"/>
            </a:pPr>
            <a:r>
              <a:rPr lang="en-US" sz="1200" dirty="0">
                <a:solidFill>
                  <a:srgbClr val="0D486F"/>
                </a:solidFill>
                <a:cs typeface="Arial" panose="020B0604020202020204" pitchFamily="34" charset="0"/>
              </a:rPr>
              <a:t>Spending time with my kid</a:t>
            </a:r>
          </a:p>
          <a:p>
            <a:pPr marL="214313" indent="-214313">
              <a:buFont typeface="Arial" panose="020B0604020202020204" pitchFamily="34" charset="0"/>
              <a:buChar char="•"/>
            </a:pPr>
            <a:r>
              <a:rPr lang="en-US" sz="1200" dirty="0">
                <a:solidFill>
                  <a:srgbClr val="0D486F"/>
                </a:solidFill>
                <a:cs typeface="Arial" panose="020B0604020202020204" pitchFamily="34" charset="0"/>
              </a:rPr>
              <a:t>Get to hang out</a:t>
            </a:r>
          </a:p>
          <a:p>
            <a:pPr marL="214313" indent="-214313">
              <a:buFont typeface="Arial" panose="020B0604020202020204" pitchFamily="34" charset="0"/>
              <a:buChar char="•"/>
            </a:pPr>
            <a:r>
              <a:rPr lang="en-US" sz="1200" dirty="0">
                <a:solidFill>
                  <a:srgbClr val="0D486F"/>
                </a:solidFill>
                <a:cs typeface="Arial" panose="020B0604020202020204" pitchFamily="34" charset="0"/>
              </a:rPr>
              <a:t>Time with (child’s name)</a:t>
            </a:r>
          </a:p>
          <a:p>
            <a:pPr marL="214313" indent="-214313">
              <a:buFont typeface="Arial" panose="020B0604020202020204" pitchFamily="34" charset="0"/>
              <a:buChar char="•"/>
            </a:pPr>
            <a:r>
              <a:rPr lang="en-US" sz="1200" dirty="0">
                <a:solidFill>
                  <a:srgbClr val="0D486F"/>
                </a:solidFill>
                <a:cs typeface="Arial" panose="020B0604020202020204" pitchFamily="34" charset="0"/>
              </a:rPr>
              <a:t>Nice to see the school and be alone with my daughter</a:t>
            </a:r>
          </a:p>
          <a:p>
            <a:pPr marL="214313" indent="-214313">
              <a:buFont typeface="Arial" panose="020B0604020202020204" pitchFamily="34" charset="0"/>
              <a:buChar char="•"/>
            </a:pPr>
            <a:r>
              <a:rPr lang="en-US" sz="1200" dirty="0">
                <a:solidFill>
                  <a:srgbClr val="0D486F"/>
                </a:solidFill>
                <a:cs typeface="Arial" panose="020B0604020202020204" pitchFamily="34" charset="0"/>
              </a:rPr>
              <a:t>Food</a:t>
            </a:r>
          </a:p>
          <a:p>
            <a:pPr marL="214313" indent="-214313">
              <a:buFont typeface="Arial" panose="020B0604020202020204" pitchFamily="34" charset="0"/>
              <a:buChar char="•"/>
            </a:pPr>
            <a:r>
              <a:rPr lang="en-US" sz="1200" dirty="0">
                <a:solidFill>
                  <a:srgbClr val="0D486F"/>
                </a:solidFill>
                <a:cs typeface="Arial" panose="020B0604020202020204" pitchFamily="34" charset="0"/>
              </a:rPr>
              <a:t>The staff who run the program show a real interest in the program. Would not change anything. This is a great program! </a:t>
            </a:r>
          </a:p>
          <a:p>
            <a:pPr marL="214313" indent="-214313">
              <a:buFont typeface="Arial" panose="020B0604020202020204" pitchFamily="34" charset="0"/>
              <a:buChar char="•"/>
            </a:pPr>
            <a:r>
              <a:rPr lang="en-US" sz="1200" dirty="0">
                <a:solidFill>
                  <a:srgbClr val="0D486F"/>
                </a:solidFill>
                <a:cs typeface="Arial" panose="020B0604020202020204" pitchFamily="34" charset="0"/>
              </a:rPr>
              <a:t>Time together</a:t>
            </a:r>
          </a:p>
          <a:p>
            <a:pPr marL="214313" indent="-214313">
              <a:buFont typeface="Arial" panose="020B0604020202020204" pitchFamily="34" charset="0"/>
              <a:buChar char="•"/>
            </a:pPr>
            <a:r>
              <a:rPr lang="en-US" sz="1200" dirty="0">
                <a:solidFill>
                  <a:srgbClr val="0D486F"/>
                </a:solidFill>
                <a:cs typeface="Arial" panose="020B0604020202020204" pitchFamily="34" charset="0"/>
              </a:rPr>
              <a:t>Collegial atmosphere/meeting other dads</a:t>
            </a:r>
          </a:p>
          <a:p>
            <a:pPr marL="214313" indent="-214313">
              <a:buFont typeface="Arial" panose="020B0604020202020204" pitchFamily="34" charset="0"/>
              <a:buChar char="•"/>
            </a:pPr>
            <a:r>
              <a:rPr lang="en-US" sz="1200" dirty="0">
                <a:solidFill>
                  <a:srgbClr val="0D486F"/>
                </a:solidFill>
                <a:cs typeface="Arial" panose="020B0604020202020204" pitchFamily="34" charset="0"/>
              </a:rPr>
              <a:t>Special time with just my daughter</a:t>
            </a:r>
          </a:p>
          <a:p>
            <a:pPr marL="214313" indent="-214313">
              <a:buFont typeface="Arial" panose="020B0604020202020204" pitchFamily="34" charset="0"/>
              <a:buChar char="•"/>
            </a:pPr>
            <a:r>
              <a:rPr lang="en-US" sz="1200" dirty="0">
                <a:solidFill>
                  <a:srgbClr val="0D486F"/>
                </a:solidFill>
                <a:cs typeface="Arial" panose="020B0604020202020204" pitchFamily="34" charset="0"/>
              </a:rPr>
              <a:t>Both my kids love the APD. It makes them feel special. </a:t>
            </a:r>
          </a:p>
          <a:p>
            <a:pPr marL="214313" indent="-214313">
              <a:buFont typeface="Arial" panose="020B0604020202020204" pitchFamily="34" charset="0"/>
              <a:buChar char="•"/>
            </a:pPr>
            <a:r>
              <a:rPr lang="en-US" sz="1200" dirty="0">
                <a:solidFill>
                  <a:srgbClr val="0D486F"/>
                </a:solidFill>
                <a:cs typeface="Arial" panose="020B0604020202020204" pitchFamily="34" charset="0"/>
              </a:rPr>
              <a:t>A quiet time when I can focus entirely on her. </a:t>
            </a:r>
          </a:p>
          <a:p>
            <a:pPr marL="214313" indent="-214313">
              <a:buFont typeface="Arial" panose="020B0604020202020204" pitchFamily="34" charset="0"/>
              <a:buChar char="•"/>
            </a:pPr>
            <a:r>
              <a:rPr lang="en-US" sz="1200" dirty="0">
                <a:solidFill>
                  <a:srgbClr val="0D486F"/>
                </a:solidFill>
                <a:cs typeface="Arial" panose="020B0604020202020204" pitchFamily="34" charset="0"/>
              </a:rPr>
              <a:t>Community. One-on-one with child. The messages given.</a:t>
            </a:r>
          </a:p>
          <a:p>
            <a:pPr marL="214313" indent="-214313">
              <a:buFont typeface="Arial" panose="020B0604020202020204" pitchFamily="34" charset="0"/>
              <a:buChar char="•"/>
            </a:pPr>
            <a:r>
              <a:rPr lang="en-US" sz="1200" dirty="0">
                <a:solidFill>
                  <a:srgbClr val="0D486F"/>
                </a:solidFill>
                <a:cs typeface="Arial" panose="020B0604020202020204" pitchFamily="34" charset="0"/>
              </a:rPr>
              <a:t>Just getting to see (student’s name) at school and spend time with her.</a:t>
            </a:r>
          </a:p>
          <a:p>
            <a:pPr marL="214313" indent="-214313">
              <a:buFont typeface="Arial" panose="020B0604020202020204" pitchFamily="34" charset="0"/>
              <a:buChar char="•"/>
            </a:pPr>
            <a:r>
              <a:rPr lang="en-US" sz="1200" dirty="0">
                <a:solidFill>
                  <a:srgbClr val="0D486F"/>
                </a:solidFill>
                <a:cs typeface="Arial" panose="020B0604020202020204" pitchFamily="34" charset="0"/>
              </a:rPr>
              <a:t>Thanks for providing this opportunity for us to share and create memories with (student’s name)</a:t>
            </a:r>
          </a:p>
          <a:p>
            <a:pPr marL="214313" indent="-214313">
              <a:buFont typeface="Arial" panose="020B0604020202020204" pitchFamily="34" charset="0"/>
              <a:buChar char="•"/>
            </a:pPr>
            <a:r>
              <a:rPr lang="en-US" sz="1200" dirty="0">
                <a:solidFill>
                  <a:srgbClr val="0D486F"/>
                </a:solidFill>
                <a:cs typeface="Arial" panose="020B0604020202020204" pitchFamily="34" charset="0"/>
              </a:rPr>
              <a:t>Spending time together before the day starts </a:t>
            </a:r>
          </a:p>
        </p:txBody>
      </p:sp>
      <p:pic>
        <p:nvPicPr>
          <p:cNvPr id="8" name="Picture 7" descr="cap only vecto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5436" y="5365384"/>
            <a:ext cx="1358900" cy="889000"/>
          </a:xfrm>
          <a:prstGeom prst="rect">
            <a:avLst/>
          </a:prstGeom>
        </p:spPr>
      </p:pic>
    </p:spTree>
    <p:extLst>
      <p:ext uri="{BB962C8B-B14F-4D97-AF65-F5344CB8AC3E}">
        <p14:creationId xmlns:p14="http://schemas.microsoft.com/office/powerpoint/2010/main" val="35539576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9195BEB-A072-45D8-848D-E8CA744F9022}"/>
              </a:ext>
            </a:extLst>
          </p:cNvPr>
          <p:cNvSpPr txBox="1">
            <a:spLocks/>
          </p:cNvSpPr>
          <p:nvPr/>
        </p:nvSpPr>
        <p:spPr>
          <a:xfrm>
            <a:off x="497427" y="469118"/>
            <a:ext cx="3953027" cy="1141346"/>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1">
                    <a:lumMod val="50000"/>
                  </a:schemeClr>
                </a:solidFill>
                <a:latin typeface="Cambria" panose="02040503050406030204" pitchFamily="18" charset="0"/>
              </a:rPr>
              <a:t>Families in the Know Workshop</a:t>
            </a:r>
            <a:endParaRPr lang="en-US" dirty="0">
              <a:solidFill>
                <a:schemeClr val="accent1">
                  <a:lumMod val="50000"/>
                </a:schemeClr>
              </a:solidFill>
              <a:latin typeface="Cambria" panose="02040503050406030204" pitchFamily="18" charset="0"/>
            </a:endParaRPr>
          </a:p>
        </p:txBody>
      </p:sp>
      <p:sp>
        <p:nvSpPr>
          <p:cNvPr id="3" name="Text Placeholder 1">
            <a:extLst>
              <a:ext uri="{FF2B5EF4-FFF2-40B4-BE49-F238E27FC236}">
                <a16:creationId xmlns:a16="http://schemas.microsoft.com/office/drawing/2014/main" id="{6587D558-5792-4FF7-9111-65F4C874C61B}"/>
              </a:ext>
            </a:extLst>
          </p:cNvPr>
          <p:cNvSpPr txBox="1">
            <a:spLocks/>
          </p:cNvSpPr>
          <p:nvPr/>
        </p:nvSpPr>
        <p:spPr>
          <a:xfrm>
            <a:off x="808990" y="1610464"/>
            <a:ext cx="3290062" cy="80467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rgbClr val="B04527"/>
                </a:solidFill>
                <a:latin typeface="Cambria" panose="02040503050406030204" pitchFamily="18" charset="0"/>
              </a:rPr>
              <a:t>GPRA 11- Student Mobility</a:t>
            </a:r>
          </a:p>
          <a:p>
            <a:pPr marL="0" indent="0">
              <a:buNone/>
            </a:pPr>
            <a:r>
              <a:rPr lang="en-US" sz="1800" dirty="0" smtClean="0">
                <a:solidFill>
                  <a:srgbClr val="B04527"/>
                </a:solidFill>
                <a:latin typeface="Cambria" panose="02040503050406030204" pitchFamily="18" charset="0"/>
              </a:rPr>
              <a:t>GPRA 13- K-8 Literacy</a:t>
            </a:r>
            <a:endParaRPr lang="en-US" sz="1800" dirty="0">
              <a:solidFill>
                <a:srgbClr val="B04527"/>
              </a:solidFill>
              <a:latin typeface="Cambria" panose="02040503050406030204" pitchFamily="18" charset="0"/>
            </a:endParaRPr>
          </a:p>
        </p:txBody>
      </p:sp>
      <p:sp>
        <p:nvSpPr>
          <p:cNvPr id="4" name="Text Placeholder 5">
            <a:extLst>
              <a:ext uri="{FF2B5EF4-FFF2-40B4-BE49-F238E27FC236}">
                <a16:creationId xmlns:a16="http://schemas.microsoft.com/office/drawing/2014/main" id="{FE58025A-9737-434D-AE90-0CC9E7990286}"/>
              </a:ext>
            </a:extLst>
          </p:cNvPr>
          <p:cNvSpPr txBox="1">
            <a:spLocks/>
          </p:cNvSpPr>
          <p:nvPr/>
        </p:nvSpPr>
        <p:spPr>
          <a:xfrm>
            <a:off x="497427" y="2383790"/>
            <a:ext cx="3913188" cy="291832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solidFill>
                  <a:srgbClr val="0D486F"/>
                </a:solidFill>
                <a:latin typeface="Cambria" panose="02040503050406030204" pitchFamily="18" charset="0"/>
              </a:rPr>
              <a:t>Kindergarten students</a:t>
            </a:r>
          </a:p>
          <a:p>
            <a:r>
              <a:rPr lang="en-US" sz="1800" dirty="0" smtClean="0">
                <a:solidFill>
                  <a:srgbClr val="0D486F"/>
                </a:solidFill>
                <a:latin typeface="Cambria" panose="02040503050406030204" pitchFamily="18" charset="0"/>
              </a:rPr>
              <a:t>2 Sessions (15 families attended)</a:t>
            </a:r>
          </a:p>
          <a:p>
            <a:r>
              <a:rPr lang="en-US" sz="1800" dirty="0" smtClean="0">
                <a:solidFill>
                  <a:srgbClr val="0D486F"/>
                </a:solidFill>
                <a:latin typeface="Cambria" panose="02040503050406030204" pitchFamily="18" charset="0"/>
              </a:rPr>
              <a:t>Teachers demonstrate activities &amp; strategies for parents to use at home to teach skills such as identifying letters &amp; numbers, sight words and other beginning reader activities.</a:t>
            </a:r>
          </a:p>
          <a:p>
            <a:r>
              <a:rPr lang="en-US" sz="1800" dirty="0" smtClean="0">
                <a:solidFill>
                  <a:srgbClr val="0D486F"/>
                </a:solidFill>
                <a:latin typeface="Cambria" panose="02040503050406030204" pitchFamily="18" charset="0"/>
              </a:rPr>
              <a:t>Families receive supplies/materials to enforce learning at home </a:t>
            </a:r>
            <a:endParaRPr lang="en-US" sz="1800" dirty="0">
              <a:solidFill>
                <a:srgbClr val="0D486F"/>
              </a:solidFill>
              <a:latin typeface="Cambria" panose="02040503050406030204" pitchFamily="18" charset="0"/>
            </a:endParaRPr>
          </a:p>
        </p:txBody>
      </p:sp>
      <p:pic>
        <p:nvPicPr>
          <p:cNvPr id="5" name="Picture 4" descr="https://attachments.office.net/owa/smithma4%40berea.edu/service.svc/s/GetAttachmentThumbnail?id=AQMkADVhMjA1NGEyLTNiMmQtNGUxZC1iOTY0LWQ3ZmE3MWE2ZDZhYgBGAAADDwWdxQLtqUygtP%2BwZtXOVQcAQgl3WgrKgEC2RKkA0El%2FTAAAAgEMAAAAQgl3WgrKgEC2RKkA0El%2FTAACz%2FfEeQAAAAESABAAQA3ASyz8VUeRA3FqZ4XcPg%3D%3D&amp;thumbnailType=2&amp;owa=outlook.office.com&amp;scriptVer=2020040403.13&amp;X-OWA-CANARY=E1Ruop3M9UugnhkRPnCZT2DeXCD54tcYGxJoSpICWrQJO1KoplyLH14-ClTY8ALq2VE_DydaHj0.&amp;token=eyJhbGciOiJSUzI1NiIsImtpZCI6IjU2MzU4ODUyMzRCOTI1MkRERTAwNTc2NkQ5RDlGMjc2NTY1RjYzRTIiLCJ4NXQiOiJWaldJVWpTNUpTM2VBRmRtMmRueWRsWmZZLUkiLCJ0eXAiOiJKV1QifQ.eyJvcmlnaW4iOiJodHRwczovL291dGxvb2sub2ZmaWNlLmNvbSIsInZlciI6IkV4Y2hhbmdlLkNhbGxiYWNrLlYxIiwiYXBwY3R4c2VuZGVyIjoiT3dhRG93bmxvYWRANTliZDhkNWYtMTJlMS00ZGQyLWEwNTAtNDYwODc0MGY2NDc3IiwiaXNzcmluZyI6IldXIiwiYXBwY3R4Ijoie1wibXNleGNocHJvdFwiOlwib3dhXCIsXCJwcmltYXJ5c2lkXCI6XCJTLTEtNS0yMS04NjI3Mjc1NDMtMzkyMTUwNjA0My0zNzExODEzNTQxLTM2NzE5NTRcIixcInB1aWRcIjpcIjExNTM5MDY2NjExMjY5MTM0OTZcIixcIm9pZFwiOlwiYzU0M2E2MmQtNTNkNC00NTdjLTg3NTQtNDUxMWVkYWU5OWQ4XCIsXCJzY29wZVwiOlwiT3dhRG93bmxvYWRcIn0iLCJuYmYiOjE1ODcxNDYzNDgsImV4cCI6MTU4NzE0Njk0OCwiaXNzIjoiMDAwMDAwMDItMDAwMC0wZmYxLWNlMDAtMDAwMDAwMDAwMDAwQDU5YmQ4ZDVmLTEyZTEtNGRkMi1hMDUwLTQ2MDg3NDBmNjQ3NyIsImF1ZCI6IjAwMDAwMDAyLTAwMDAtMGZmMS1jZTAwLTAwMDAwMDAwMDAwMC9hdHRhY2htZW50cy5vZmZpY2UubmV0QDU5YmQ4ZDVmLTEyZTEtNGRkMi1hMDUwLTQ2MDg3NDBmNjQ3NyIsImhhcHAiOiJvd2EifQ.bNVnnxHq2KS6qytcVMBBOgFX6syvGSPGbjz4Ji0dLFm0ph75jiZCoVcKFaytLB6ANW6PQ_MQksIi0t7J1m6cKIHuyEVMjj5qi2Wrf2VnnsAfsOROw7Gb1ripNOrW7ETzK56HJo5urtzz_lHrpxgS3RTcyxarwEdA3t_oBPn3nZa13bD5pAPFaErf3vhFO_2uhe2POM-hPxUcbuo8n5V7ndJiEvsDPnkSf2ZWKa_uzLIcSf9_tsWe9PasUEICfXD6xrrMjuALE6ST2tstdGwUUxQ3rDPG-sTGsw0L_9zYXRvA1-vcnt_eVB60XYgO5My8JholKM4itHhNY6xlACqnjw&amp;animation=true"/>
          <p:cNvPicPr>
            <a:picLocks noChangeAspect="1" noChangeArrowheads="1"/>
          </p:cNvPicPr>
          <p:nvPr/>
        </p:nvPicPr>
        <p:blipFill>
          <a:blip r:embed="rId2">
            <a:extLst>
              <a:ext uri="{28A0092B-C50C-407E-A947-70E740481C1C}">
                <a14:useLocalDpi xmlns:a14="http://schemas.microsoft.com/office/drawing/2010/main" val="0"/>
              </a:ext>
            </a:extLst>
          </a:blip>
          <a:srcRect l="7543" r="7543"/>
          <a:stretch>
            <a:fillRect/>
          </a:stretch>
        </p:blipFill>
        <p:spPr bwMode="auto">
          <a:xfrm>
            <a:off x="4974213" y="469118"/>
            <a:ext cx="3664919" cy="43421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484" y="5736216"/>
            <a:ext cx="1358900" cy="889000"/>
          </a:xfrm>
          <a:prstGeom prst="rect">
            <a:avLst/>
          </a:prstGeom>
        </p:spPr>
      </p:pic>
    </p:spTree>
    <p:extLst>
      <p:ext uri="{BB962C8B-B14F-4D97-AF65-F5344CB8AC3E}">
        <p14:creationId xmlns:p14="http://schemas.microsoft.com/office/powerpoint/2010/main" val="26183217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FCA1C1A-BC0A-4E81-82F8-5ACE20F863F6}"/>
              </a:ext>
            </a:extLst>
          </p:cNvPr>
          <p:cNvSpPr txBox="1">
            <a:spLocks/>
          </p:cNvSpPr>
          <p:nvPr/>
        </p:nvSpPr>
        <p:spPr>
          <a:xfrm>
            <a:off x="0" y="256106"/>
            <a:ext cx="3885884"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1">
                    <a:lumMod val="50000"/>
                  </a:schemeClr>
                </a:solidFill>
                <a:latin typeface="Cambria" panose="02040503050406030204" pitchFamily="18" charset="0"/>
              </a:rPr>
              <a:t>FAST Elementary </a:t>
            </a:r>
            <a:endParaRPr lang="en-US" dirty="0">
              <a:solidFill>
                <a:schemeClr val="accent1">
                  <a:lumMod val="50000"/>
                </a:schemeClr>
              </a:solidFill>
              <a:latin typeface="Cambria" panose="02040503050406030204" pitchFamily="18" charset="0"/>
            </a:endParaRPr>
          </a:p>
        </p:txBody>
      </p:sp>
      <p:sp>
        <p:nvSpPr>
          <p:cNvPr id="3" name="Text Placeholder 3">
            <a:extLst>
              <a:ext uri="{FF2B5EF4-FFF2-40B4-BE49-F238E27FC236}">
                <a16:creationId xmlns:a16="http://schemas.microsoft.com/office/drawing/2014/main" id="{1C507F06-C190-4897-A2E9-0AA8E6684053}"/>
              </a:ext>
            </a:extLst>
          </p:cNvPr>
          <p:cNvSpPr txBox="1">
            <a:spLocks/>
          </p:cNvSpPr>
          <p:nvPr/>
        </p:nvSpPr>
        <p:spPr>
          <a:xfrm>
            <a:off x="309470" y="1348055"/>
            <a:ext cx="3331092" cy="649223"/>
          </a:xfrm>
          <a:prstGeom prst="rect">
            <a:avLst/>
          </a:prstGeom>
        </p:spPr>
        <p:txBody>
          <a:bodyPr>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dirty="0" smtClean="0"/>
          </a:p>
          <a:p>
            <a:pPr marL="0" indent="0">
              <a:buNone/>
            </a:pPr>
            <a:r>
              <a:rPr lang="en-US" sz="7200" dirty="0" smtClean="0">
                <a:solidFill>
                  <a:srgbClr val="B04527"/>
                </a:solidFill>
                <a:latin typeface="Cambria" panose="02040503050406030204" pitchFamily="18" charset="0"/>
              </a:rPr>
              <a:t>GPRA 11- Student Mobility</a:t>
            </a:r>
          </a:p>
          <a:p>
            <a:pPr marL="0" indent="0">
              <a:buNone/>
            </a:pPr>
            <a:r>
              <a:rPr lang="en-US" sz="7200" dirty="0" smtClean="0">
                <a:solidFill>
                  <a:srgbClr val="B04527"/>
                </a:solidFill>
                <a:latin typeface="Cambria" panose="02040503050406030204" pitchFamily="18" charset="0"/>
              </a:rPr>
              <a:t>GPRA 13- K-8 Literacy</a:t>
            </a:r>
          </a:p>
          <a:p>
            <a:endParaRPr lang="en-US" dirty="0"/>
          </a:p>
        </p:txBody>
      </p:sp>
      <p:sp>
        <p:nvSpPr>
          <p:cNvPr id="4" name="TextBox 3"/>
          <p:cNvSpPr txBox="1"/>
          <p:nvPr/>
        </p:nvSpPr>
        <p:spPr>
          <a:xfrm>
            <a:off x="47919" y="2165480"/>
            <a:ext cx="3854195" cy="3754874"/>
          </a:xfrm>
          <a:prstGeom prst="rect">
            <a:avLst/>
          </a:prstGeom>
          <a:noFill/>
        </p:spPr>
        <p:txBody>
          <a:bodyPr wrap="square" rtlCol="0">
            <a:spAutoFit/>
          </a:bodyPr>
          <a:lstStyle/>
          <a:p>
            <a:r>
              <a:rPr lang="en-US" sz="2000" b="1" dirty="0" smtClean="0">
                <a:solidFill>
                  <a:srgbClr val="0D486F"/>
                </a:solidFill>
                <a:latin typeface="Cambria" panose="02040503050406030204" pitchFamily="18" charset="0"/>
              </a:rPr>
              <a:t>Components of Elementary </a:t>
            </a:r>
          </a:p>
          <a:p>
            <a:r>
              <a:rPr lang="en-US" sz="2000" b="1" dirty="0" smtClean="0">
                <a:solidFill>
                  <a:srgbClr val="0D486F"/>
                </a:solidFill>
                <a:latin typeface="Cambria" panose="02040503050406030204" pitchFamily="18" charset="0"/>
              </a:rPr>
              <a:t>FAST</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Family Meal</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Scribbles</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Feelings Charades</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Kid Time</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Parent Group</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1:1 Time</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Gift Basket</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8 week cycle </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2.5 hour sessions</a:t>
            </a:r>
          </a:p>
          <a:p>
            <a:pPr marL="342900" indent="-342900">
              <a:buFont typeface="Arial" panose="020B0604020202020204" pitchFamily="34" charset="0"/>
              <a:buChar char="•"/>
            </a:pPr>
            <a:r>
              <a:rPr lang="en-US" b="1" dirty="0" smtClean="0">
                <a:solidFill>
                  <a:srgbClr val="0D486F"/>
                </a:solidFill>
                <a:latin typeface="Cambria" panose="02040503050406030204" pitchFamily="18" charset="0"/>
              </a:rPr>
              <a:t>Families must attend at least 6 session to graduate</a:t>
            </a:r>
            <a:endParaRPr lang="en-US" b="1" dirty="0">
              <a:solidFill>
                <a:srgbClr val="0D486F"/>
              </a:solidFill>
              <a:latin typeface="Cambria" panose="02040503050406030204" pitchFamily="18" charset="0"/>
            </a:endParaRPr>
          </a:p>
        </p:txBody>
      </p:sp>
      <p:pic>
        <p:nvPicPr>
          <p:cNvPr id="5" name="Picture 8" descr="https://attachments.office.net/owa/smithma4%40berea.edu/service.svc/s/GetAttachmentThumbnail?id=AQMkADVhMjA1NGEyLTNiMmQtNGUxZC1iOTY0LWQ3ZmE3MWE2ZDZhYgBGAAADDwWdxQLtqUygtP%2BwZtXOVQcAQgl3WgrKgEC2RKkA0El%2FTAAAAgEMAAAAQgl3WgrKgEC2RKkA0El%2FTAACz%2FfEfgAAAAESABAAwKZ4z8RUmUiQRuDZ%2B0JjMQ%3D%3D&amp;thumbnailType=2&amp;owa=outlook.office.com&amp;scriptVer=2020040403.13&amp;X-OWA-CANARY=rpEKLyRhhEOdMCi_zSVUS4BKTKYH49cY-Vk9yVvhkp4NwKklHAXFKDUbNk4Pz4JTsCOLIobZ6pI.&amp;token=eyJhbGciOiJSUzI1NiIsImtpZCI6IjU2MzU4ODUyMzRCOTI1MkRERTAwNTc2NkQ5RDlGMjc2NTY1RjYzRTIiLCJ4NXQiOiJWaldJVWpTNUpTM2VBRmRtMmRueWRsWmZZLUkiLCJ0eXAiOiJKV1QifQ.eyJvcmlnaW4iOiJodHRwczovL291dGxvb2sub2ZmaWNlLmNvbSIsInZlciI6IkV4Y2hhbmdlLkNhbGxiYWNrLlYxIiwiYXBwY3R4c2VuZGVyIjoiT3dhRG93bmxvYWRANTliZDhkNWYtMTJlMS00ZGQyLWEwNTAtNDYwODc0MGY2NDc3IiwiaXNzcmluZyI6IldXIiwiYXBwY3R4Ijoie1wibXNleGNocHJvdFwiOlwib3dhXCIsXCJwcmltYXJ5c2lkXCI6XCJTLTEtNS0yMS04NjI3Mjc1NDMtMzkyMTUwNjA0My0zNzExODEzNTQxLTM2NzE5NTRcIixcInB1aWRcIjpcIjExNTM5MDY2NjExMjY5MTM0OTZcIixcIm9pZFwiOlwiYzU0M2E2MmQtNTNkNC00NTdjLTg3NTQtNDUxMWVkYWU5OWQ4XCIsXCJzY29wZVwiOlwiT3dhRG93bmxvYWRcIn0iLCJuYmYiOjE1ODcxNTIzNDgsImV4cCI6MTU4NzE1Mjk0OCwiaXNzIjoiMDAwMDAwMDItMDAwMC0wZmYxLWNlMDAtMDAwMDAwMDAwMDAwQDU5YmQ4ZDVmLTEyZTEtNGRkMi1hMDUwLTQ2MDg3NDBmNjQ3NyIsImF1ZCI6IjAwMDAwMDAyLTAwMDAtMGZmMS1jZTAwLTAwMDAwMDAwMDAwMC9hdHRhY2htZW50cy5vZmZpY2UubmV0QDU5YmQ4ZDVmLTEyZTEtNGRkMi1hMDUwLTQ2MDg3NDBmNjQ3NyIsImhhcHAiOiJvd2EifQ.GhR3wTJnHHlD6eUusV0novr4XmH8-PtEMrrHaF5txQXZGyXzH528fQD7bKS19OMvZ9P-lhGVZEI2c_2WE60r_d-9I5xRxyl1ZzjaaESOJLyFzXBPyJKxvst4ShhmclJ-4mwkRCRIxzedlnwaIJ4mp9eahcUO5N60QoJAB1DTBd2T88W0Vx5Fxyh0yNR7Ybccl94YERF-trSs0mvkMwfUzIlds98k3CSgJ7Fv-1rGhVSd9L3xM8Goj3JmP05I0BImn_691pDZsHZ1232dRfq99iDORrBpxtP-Yg94GoXgsaCqbEj2eHvFDn-lJ3Jfak3YNyZYSgtAHaixaff1VzZoSg&amp;animation=true"/>
          <p:cNvPicPr>
            <a:picLocks noChangeAspect="1" noChangeArrowheads="1"/>
          </p:cNvPicPr>
          <p:nvPr/>
        </p:nvPicPr>
        <p:blipFill>
          <a:blip r:embed="rId2">
            <a:extLst>
              <a:ext uri="{28A0092B-C50C-407E-A947-70E740481C1C}">
                <a14:useLocalDpi xmlns:a14="http://schemas.microsoft.com/office/drawing/2010/main" val="0"/>
              </a:ext>
            </a:extLst>
          </a:blip>
          <a:srcRect t="16530" b="16530"/>
          <a:stretch>
            <a:fillRect/>
          </a:stretch>
        </p:blipFill>
        <p:spPr bwMode="auto">
          <a:xfrm>
            <a:off x="3816265" y="1679481"/>
            <a:ext cx="5327735" cy="3468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484" y="5758108"/>
            <a:ext cx="1358900" cy="889000"/>
          </a:xfrm>
          <a:prstGeom prst="rect">
            <a:avLst/>
          </a:prstGeom>
        </p:spPr>
      </p:pic>
    </p:spTree>
    <p:extLst>
      <p:ext uri="{BB962C8B-B14F-4D97-AF65-F5344CB8AC3E}">
        <p14:creationId xmlns:p14="http://schemas.microsoft.com/office/powerpoint/2010/main" val="15756535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2D9D162-C3F3-4DA6-ACF1-E33B89535E11}"/>
              </a:ext>
            </a:extLst>
          </p:cNvPr>
          <p:cNvSpPr txBox="1">
            <a:spLocks/>
          </p:cNvSpPr>
          <p:nvPr/>
        </p:nvSpPr>
        <p:spPr>
          <a:xfrm>
            <a:off x="262109" y="189268"/>
            <a:ext cx="4001531" cy="114468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B04527"/>
                </a:solidFill>
                <a:latin typeface="Cambria" panose="02040503050406030204" pitchFamily="18" charset="0"/>
              </a:rPr>
              <a:t>FAST</a:t>
            </a:r>
            <a:r>
              <a:rPr lang="en-US" dirty="0" smtClean="0"/>
              <a:t/>
            </a:r>
            <a:br>
              <a:rPr lang="en-US" dirty="0" smtClean="0"/>
            </a:br>
            <a:endParaRPr lang="en-US" dirty="0"/>
          </a:p>
        </p:txBody>
      </p:sp>
      <p:sp>
        <p:nvSpPr>
          <p:cNvPr id="3" name="Text Placeholder 4">
            <a:extLst>
              <a:ext uri="{FF2B5EF4-FFF2-40B4-BE49-F238E27FC236}">
                <a16:creationId xmlns:a16="http://schemas.microsoft.com/office/drawing/2014/main" id="{47F58CBE-13EA-4F05-A482-DB6F4B95ACB2}"/>
              </a:ext>
            </a:extLst>
          </p:cNvPr>
          <p:cNvSpPr txBox="1">
            <a:spLocks/>
          </p:cNvSpPr>
          <p:nvPr/>
        </p:nvSpPr>
        <p:spPr>
          <a:xfrm>
            <a:off x="351808" y="906199"/>
            <a:ext cx="4571256" cy="4416552"/>
          </a:xfrm>
          <a:prstGeom prst="rect">
            <a:avLst/>
          </a:prstGeom>
        </p:spPr>
        <p:txBody>
          <a:bodyPr tIns="180000" bIns="10800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smtClean="0">
              <a:solidFill>
                <a:srgbClr val="0D486F"/>
              </a:solidFill>
              <a:latin typeface="Cambria" panose="02040503050406030204" pitchFamily="18" charset="0"/>
            </a:endParaRPr>
          </a:p>
          <a:p>
            <a:pPr marL="0" indent="0">
              <a:buNone/>
            </a:pPr>
            <a:r>
              <a:rPr lang="en-US" sz="2000" dirty="0" smtClean="0">
                <a:solidFill>
                  <a:srgbClr val="0D486F"/>
                </a:solidFill>
              </a:rPr>
              <a:t>Research shows that FAST…</a:t>
            </a:r>
          </a:p>
          <a:p>
            <a:pPr marL="285750" indent="-285750">
              <a:buFont typeface="Arial" panose="020B0604020202020204" pitchFamily="34" charset="0"/>
              <a:buChar char="•"/>
            </a:pPr>
            <a:r>
              <a:rPr lang="en-US" sz="1600" dirty="0" smtClean="0">
                <a:solidFill>
                  <a:srgbClr val="0D486F"/>
                </a:solidFill>
              </a:rPr>
              <a:t>Empowers parents as leaders of their families</a:t>
            </a:r>
          </a:p>
          <a:p>
            <a:pPr marL="285750" indent="-285750">
              <a:buFont typeface="Arial" panose="020B0604020202020204" pitchFamily="34" charset="0"/>
              <a:buChar char="•"/>
            </a:pPr>
            <a:r>
              <a:rPr lang="en-US" sz="1600" dirty="0" smtClean="0">
                <a:solidFill>
                  <a:srgbClr val="0D486F"/>
                </a:solidFill>
              </a:rPr>
              <a:t>Builds positive connections and social capital between families and schools</a:t>
            </a:r>
          </a:p>
          <a:p>
            <a:pPr marL="285750" indent="-285750">
              <a:buFont typeface="Arial" panose="020B0604020202020204" pitchFamily="34" charset="0"/>
              <a:buChar char="•"/>
            </a:pPr>
            <a:r>
              <a:rPr lang="en-US" sz="1600" dirty="0" smtClean="0">
                <a:solidFill>
                  <a:srgbClr val="0D486F"/>
                </a:solidFill>
              </a:rPr>
              <a:t>Creates a supportive community engaged in fostering children’s well-being and education.</a:t>
            </a:r>
          </a:p>
          <a:p>
            <a:pPr marL="285750" indent="-285750">
              <a:buFont typeface="Arial" panose="020B0604020202020204" pitchFamily="34" charset="0"/>
              <a:buChar char="•"/>
            </a:pPr>
            <a:r>
              <a:rPr lang="en-US" sz="1600" dirty="0" smtClean="0">
                <a:solidFill>
                  <a:srgbClr val="0D486F"/>
                </a:solidFill>
              </a:rPr>
              <a:t>During FAST, families have an opportunity to spend time together, eat a meal, play games, and get to know other families. </a:t>
            </a:r>
          </a:p>
          <a:p>
            <a:pPr marL="285750" indent="-285750">
              <a:buFont typeface="Arial" panose="020B0604020202020204" pitchFamily="34" charset="0"/>
              <a:buChar char="•"/>
            </a:pPr>
            <a:r>
              <a:rPr lang="en-US" sz="1600" dirty="0" smtClean="0">
                <a:solidFill>
                  <a:srgbClr val="0D486F"/>
                </a:solidFill>
              </a:rPr>
              <a:t>80% of families who attend one FAST Session will successfully complete the program – one of the highest retention rates among parent empowerment programs.</a:t>
            </a:r>
          </a:p>
          <a:p>
            <a:pPr marL="0" indent="0">
              <a:buNone/>
            </a:pPr>
            <a:endParaRPr lang="en-US" dirty="0"/>
          </a:p>
        </p:txBody>
      </p:sp>
      <p:graphicFrame>
        <p:nvGraphicFramePr>
          <p:cNvPr id="4" name="Table Placeholder 7"/>
          <p:cNvGraphicFramePr>
            <a:graphicFrameLocks/>
          </p:cNvGraphicFramePr>
          <p:nvPr>
            <p:extLst>
              <p:ext uri="{D42A27DB-BD31-4B8C-83A1-F6EECF244321}">
                <p14:modId xmlns:p14="http://schemas.microsoft.com/office/powerpoint/2010/main" val="2775432712"/>
              </p:ext>
            </p:extLst>
          </p:nvPr>
        </p:nvGraphicFramePr>
        <p:xfrm>
          <a:off x="5013070" y="1310142"/>
          <a:ext cx="3852651" cy="273401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385816" y="4277628"/>
            <a:ext cx="3621024" cy="646331"/>
          </a:xfrm>
          <a:prstGeom prst="rect">
            <a:avLst/>
          </a:prstGeom>
          <a:noFill/>
        </p:spPr>
        <p:txBody>
          <a:bodyPr wrap="square" rtlCol="0">
            <a:spAutoFit/>
          </a:bodyPr>
          <a:lstStyle/>
          <a:p>
            <a:pPr algn="ctr"/>
            <a:r>
              <a:rPr lang="en-US" sz="1200" dirty="0">
                <a:solidFill>
                  <a:schemeClr val="accent1"/>
                </a:solidFill>
                <a:latin typeface="Cambria" panose="02040503050406030204" pitchFamily="18" charset="0"/>
              </a:rPr>
              <a:t>In 2017 two cycles were </a:t>
            </a:r>
            <a:r>
              <a:rPr lang="en-US" sz="1200" dirty="0" smtClean="0">
                <a:solidFill>
                  <a:schemeClr val="accent1"/>
                </a:solidFill>
                <a:latin typeface="Cambria" panose="02040503050406030204" pitchFamily="18" charset="0"/>
              </a:rPr>
              <a:t>completed; </a:t>
            </a:r>
            <a:endParaRPr lang="en-US" sz="1200" dirty="0">
              <a:solidFill>
                <a:schemeClr val="accent1"/>
              </a:solidFill>
              <a:latin typeface="Cambria" panose="02040503050406030204" pitchFamily="18" charset="0"/>
            </a:endParaRPr>
          </a:p>
          <a:p>
            <a:pPr algn="ctr"/>
            <a:r>
              <a:rPr lang="en-US" sz="1200" dirty="0">
                <a:solidFill>
                  <a:schemeClr val="accent1"/>
                </a:solidFill>
                <a:latin typeface="Cambria" panose="02040503050406030204" pitchFamily="18" charset="0"/>
              </a:rPr>
              <a:t>2018 five </a:t>
            </a:r>
            <a:r>
              <a:rPr lang="en-US" sz="1200" dirty="0" smtClean="0">
                <a:solidFill>
                  <a:schemeClr val="accent1"/>
                </a:solidFill>
                <a:latin typeface="Cambria" panose="02040503050406030204" pitchFamily="18" charset="0"/>
              </a:rPr>
              <a:t>cycles; </a:t>
            </a:r>
            <a:r>
              <a:rPr lang="en-US" sz="1200" dirty="0">
                <a:solidFill>
                  <a:schemeClr val="accent1"/>
                </a:solidFill>
                <a:latin typeface="Cambria" panose="02040503050406030204" pitchFamily="18" charset="0"/>
              </a:rPr>
              <a:t>and </a:t>
            </a:r>
          </a:p>
          <a:p>
            <a:pPr algn="ctr"/>
            <a:r>
              <a:rPr lang="en-US" sz="1200" dirty="0">
                <a:solidFill>
                  <a:schemeClr val="accent1"/>
                </a:solidFill>
                <a:latin typeface="Cambria" panose="02040503050406030204" pitchFamily="18" charset="0"/>
              </a:rPr>
              <a:t>2019 four cycles.</a:t>
            </a:r>
          </a:p>
        </p:txBody>
      </p:sp>
    </p:spTree>
    <p:extLst>
      <p:ext uri="{BB962C8B-B14F-4D97-AF65-F5344CB8AC3E}">
        <p14:creationId xmlns:p14="http://schemas.microsoft.com/office/powerpoint/2010/main" val="42800076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9195BEB-A072-45D8-848D-E8CA744F9022}"/>
              </a:ext>
            </a:extLst>
          </p:cNvPr>
          <p:cNvSpPr txBox="1">
            <a:spLocks/>
          </p:cNvSpPr>
          <p:nvPr/>
        </p:nvSpPr>
        <p:spPr>
          <a:xfrm>
            <a:off x="361233" y="219707"/>
            <a:ext cx="8599968" cy="95589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B04527"/>
                </a:solidFill>
                <a:latin typeface="Cambria" panose="02040503050406030204" pitchFamily="18" charset="0"/>
              </a:rPr>
              <a:t>Prime Time Reading</a:t>
            </a:r>
            <a:endParaRPr lang="en-US" dirty="0">
              <a:solidFill>
                <a:srgbClr val="B04527"/>
              </a:solidFill>
              <a:latin typeface="Cambria" panose="02040503050406030204" pitchFamily="18" charset="0"/>
            </a:endParaRPr>
          </a:p>
        </p:txBody>
      </p:sp>
      <p:sp>
        <p:nvSpPr>
          <p:cNvPr id="3" name="Text Placeholder 1">
            <a:extLst>
              <a:ext uri="{FF2B5EF4-FFF2-40B4-BE49-F238E27FC236}">
                <a16:creationId xmlns:a16="http://schemas.microsoft.com/office/drawing/2014/main" id="{6587D558-5792-4FF7-9111-65F4C874C61B}"/>
              </a:ext>
            </a:extLst>
          </p:cNvPr>
          <p:cNvSpPr txBox="1">
            <a:spLocks/>
          </p:cNvSpPr>
          <p:nvPr/>
        </p:nvSpPr>
        <p:spPr>
          <a:xfrm>
            <a:off x="748030" y="1442449"/>
            <a:ext cx="3913632" cy="804672"/>
          </a:xfrm>
          <a:prstGeom prst="rect">
            <a:avLst/>
          </a:prstGeom>
        </p:spPr>
        <p:txBody>
          <a:bodyPr>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0D486F"/>
                </a:solidFill>
                <a:latin typeface="Cambria" panose="02040503050406030204" pitchFamily="18" charset="0"/>
              </a:rPr>
              <a:t>This program was grant funded by the Kentucky arts and Humanities council for a 6 week program. </a:t>
            </a:r>
            <a:endParaRPr lang="en-US" dirty="0">
              <a:solidFill>
                <a:srgbClr val="0D486F"/>
              </a:solidFill>
              <a:latin typeface="Cambria" panose="02040503050406030204" pitchFamily="18" charset="0"/>
            </a:endParaRPr>
          </a:p>
        </p:txBody>
      </p:sp>
      <p:sp>
        <p:nvSpPr>
          <p:cNvPr id="4" name="Text Placeholder 5">
            <a:extLst>
              <a:ext uri="{FF2B5EF4-FFF2-40B4-BE49-F238E27FC236}">
                <a16:creationId xmlns:a16="http://schemas.microsoft.com/office/drawing/2014/main" id="{FE58025A-9737-434D-AE90-0CC9E7990286}"/>
              </a:ext>
            </a:extLst>
          </p:cNvPr>
          <p:cNvSpPr txBox="1">
            <a:spLocks/>
          </p:cNvSpPr>
          <p:nvPr/>
        </p:nvSpPr>
        <p:spPr>
          <a:xfrm>
            <a:off x="748474" y="2351825"/>
            <a:ext cx="3913188" cy="22494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rgbClr val="0D486F"/>
                </a:solidFill>
                <a:latin typeface="Cambria" panose="02040503050406030204" pitchFamily="18" charset="0"/>
              </a:rPr>
              <a:t>We partnered with many others as well, UK, and team members from EKU. </a:t>
            </a:r>
          </a:p>
          <a:p>
            <a:r>
              <a:rPr lang="en-US" sz="2000" dirty="0" smtClean="0">
                <a:solidFill>
                  <a:srgbClr val="0D486F"/>
                </a:solidFill>
                <a:latin typeface="Cambria" panose="02040503050406030204" pitchFamily="18" charset="0"/>
              </a:rPr>
              <a:t>The grant was applied for twice and awarded on the second try. </a:t>
            </a:r>
          </a:p>
          <a:p>
            <a:r>
              <a:rPr lang="en-US" sz="2000" dirty="0" smtClean="0">
                <a:solidFill>
                  <a:srgbClr val="0D486F"/>
                </a:solidFill>
                <a:latin typeface="Cambria" panose="02040503050406030204" pitchFamily="18" charset="0"/>
              </a:rPr>
              <a:t>The purpose was to promote reading at home with </a:t>
            </a:r>
            <a:r>
              <a:rPr lang="en-US" sz="2000" dirty="0" err="1" smtClean="0">
                <a:solidFill>
                  <a:srgbClr val="0D486F"/>
                </a:solidFill>
                <a:latin typeface="Cambria" panose="02040503050406030204" pitchFamily="18" charset="0"/>
              </a:rPr>
              <a:t>focu</a:t>
            </a:r>
            <a:r>
              <a:rPr lang="en-US" sz="2000" dirty="0" smtClean="0">
                <a:solidFill>
                  <a:srgbClr val="0D486F"/>
                </a:solidFill>
                <a:latin typeface="Cambria" panose="02040503050406030204" pitchFamily="18" charset="0"/>
              </a:rPr>
              <a:t> on developing critical thinking skills. </a:t>
            </a:r>
            <a:endParaRPr lang="en-US" sz="2000" dirty="0">
              <a:solidFill>
                <a:srgbClr val="0D486F"/>
              </a:solidFill>
              <a:latin typeface="Cambria" panose="02040503050406030204" pitchFamily="18" charset="0"/>
            </a:endParaRPr>
          </a:p>
        </p:txBody>
      </p:sp>
      <p:sp>
        <p:nvSpPr>
          <p:cNvPr id="5" name="Footer Placeholder 2">
            <a:extLst>
              <a:ext uri="{FF2B5EF4-FFF2-40B4-BE49-F238E27FC236}">
                <a16:creationId xmlns:a16="http://schemas.microsoft.com/office/drawing/2014/main" id="{576FC602-D83F-41B2-AE0B-E9BF4B9D7335}"/>
              </a:ext>
            </a:extLst>
          </p:cNvPr>
          <p:cNvSpPr>
            <a:spLocks noGrp="1"/>
          </p:cNvSpPr>
          <p:nvPr>
            <p:ph type="ftr" sz="quarter" idx="11"/>
          </p:nvPr>
        </p:nvSpPr>
        <p:spPr>
          <a:xfrm>
            <a:off x="1643380" y="5689792"/>
            <a:ext cx="6035675" cy="912176"/>
          </a:xfrm>
        </p:spPr>
        <p:txBody>
          <a:bodyPr/>
          <a:lstStyle/>
          <a:p>
            <a:r>
              <a:rPr lang="en-US" dirty="0" smtClean="0">
                <a:latin typeface="Cambria" panose="02040503050406030204" pitchFamily="18" charset="0"/>
              </a:rPr>
              <a:t>The team consisted of 3 people: Site Coordinator, story-teller and scholar all of whom had to attend a training held at UK. There were stipends available for those that qualified. </a:t>
            </a:r>
            <a:endParaRPr lang="en-US" dirty="0">
              <a:latin typeface="Cambria" panose="02040503050406030204" pitchFamily="18" charset="0"/>
            </a:endParaRPr>
          </a:p>
        </p:txBody>
      </p:sp>
      <p:pic>
        <p:nvPicPr>
          <p:cNvPr id="6" name="Picture Placeholder 16" descr="Boy Reading Book">
            <a:extLst>
              <a:ext uri="{FF2B5EF4-FFF2-40B4-BE49-F238E27FC236}">
                <a16:creationId xmlns:a16="http://schemas.microsoft.com/office/drawing/2014/main" id="{C8B885F2-2AC2-46A9-9D9B-71123D1A1F6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195467" y="1175603"/>
            <a:ext cx="3555341" cy="4185982"/>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p:spPr>
      </p:pic>
    </p:spTree>
    <p:extLst>
      <p:ext uri="{BB962C8B-B14F-4D97-AF65-F5344CB8AC3E}">
        <p14:creationId xmlns:p14="http://schemas.microsoft.com/office/powerpoint/2010/main" val="5919758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FCA1C1A-BC0A-4E81-82F8-5ACE20F863F6}"/>
              </a:ext>
            </a:extLst>
          </p:cNvPr>
          <p:cNvSpPr txBox="1">
            <a:spLocks/>
          </p:cNvSpPr>
          <p:nvPr/>
        </p:nvSpPr>
        <p:spPr>
          <a:xfrm>
            <a:off x="4245658" y="447441"/>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smtClean="0">
                <a:solidFill>
                  <a:srgbClr val="B04527"/>
                </a:solidFill>
                <a:latin typeface="Cambria" panose="02040503050406030204" pitchFamily="18" charset="0"/>
              </a:rPr>
              <a:t>Big</a:t>
            </a:r>
            <a:r>
              <a:rPr lang="en-US" sz="5400" dirty="0" smtClean="0">
                <a:solidFill>
                  <a:srgbClr val="B04527"/>
                </a:solidFill>
                <a:latin typeface="Cambria" panose="02040503050406030204" pitchFamily="18" charset="0"/>
              </a:rPr>
              <a:t> Picture</a:t>
            </a:r>
            <a:endParaRPr lang="en-US" sz="5400" dirty="0">
              <a:solidFill>
                <a:srgbClr val="B04527"/>
              </a:solidFill>
              <a:latin typeface="Cambria" panose="02040503050406030204" pitchFamily="18" charset="0"/>
            </a:endParaRPr>
          </a:p>
        </p:txBody>
      </p:sp>
      <p:sp>
        <p:nvSpPr>
          <p:cNvPr id="4" name="Text Placeholder 3">
            <a:extLst>
              <a:ext uri="{FF2B5EF4-FFF2-40B4-BE49-F238E27FC236}">
                <a16:creationId xmlns:a16="http://schemas.microsoft.com/office/drawing/2014/main" id="{1C507F06-C190-4897-A2E9-0AA8E6684053}"/>
              </a:ext>
            </a:extLst>
          </p:cNvPr>
          <p:cNvSpPr txBox="1">
            <a:spLocks/>
          </p:cNvSpPr>
          <p:nvPr/>
        </p:nvSpPr>
        <p:spPr>
          <a:xfrm>
            <a:off x="238937" y="1091607"/>
            <a:ext cx="3055579" cy="340271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D486F"/>
                </a:solidFill>
                <a:latin typeface="Cambria" panose="02040503050406030204" pitchFamily="18" charset="0"/>
              </a:rPr>
              <a:t>The evening:</a:t>
            </a:r>
          </a:p>
          <a:p>
            <a:r>
              <a:rPr lang="en-US" sz="1400" dirty="0" smtClean="0">
                <a:solidFill>
                  <a:srgbClr val="0D486F"/>
                </a:solidFill>
                <a:latin typeface="Cambria" panose="02040503050406030204" pitchFamily="18" charset="0"/>
              </a:rPr>
              <a:t>Families were welcomed at the door by a team member and were directed to the cafeteria for a family dinner. </a:t>
            </a:r>
          </a:p>
          <a:p>
            <a:r>
              <a:rPr lang="en-US" sz="1400" dirty="0" smtClean="0">
                <a:solidFill>
                  <a:srgbClr val="0D486F"/>
                </a:solidFill>
                <a:latin typeface="Cambria" panose="02040503050406030204" pitchFamily="18" charset="0"/>
              </a:rPr>
              <a:t>After dinner the story-teller read the books of the week with an engaging and enthusiastic tone. </a:t>
            </a:r>
          </a:p>
          <a:p>
            <a:r>
              <a:rPr lang="en-US" sz="1400" dirty="0" smtClean="0">
                <a:solidFill>
                  <a:srgbClr val="0D486F"/>
                </a:solidFill>
                <a:latin typeface="Cambria" panose="02040503050406030204" pitchFamily="18" charset="0"/>
              </a:rPr>
              <a:t>After each book the scholar asks critical thinking questions, for example, after </a:t>
            </a:r>
            <a:r>
              <a:rPr lang="en-US" sz="1400" i="1" dirty="0" smtClean="0">
                <a:solidFill>
                  <a:srgbClr val="0D486F"/>
                </a:solidFill>
                <a:latin typeface="Cambria" panose="02040503050406030204" pitchFamily="18" charset="0"/>
              </a:rPr>
              <a:t>The </a:t>
            </a:r>
            <a:r>
              <a:rPr lang="en-US" sz="1400" i="1" dirty="0">
                <a:solidFill>
                  <a:srgbClr val="0D486F"/>
                </a:solidFill>
                <a:latin typeface="Cambria" panose="02040503050406030204" pitchFamily="18" charset="0"/>
              </a:rPr>
              <a:t>T</a:t>
            </a:r>
            <a:r>
              <a:rPr lang="en-US" sz="1400" i="1" dirty="0" smtClean="0">
                <a:solidFill>
                  <a:srgbClr val="0D486F"/>
                </a:solidFill>
                <a:latin typeface="Cambria" panose="02040503050406030204" pitchFamily="18" charset="0"/>
              </a:rPr>
              <a:t>rue Story of the Three </a:t>
            </a:r>
            <a:r>
              <a:rPr lang="en-US" sz="1400" i="1" dirty="0">
                <a:solidFill>
                  <a:srgbClr val="0D486F"/>
                </a:solidFill>
                <a:latin typeface="Cambria" panose="02040503050406030204" pitchFamily="18" charset="0"/>
              </a:rPr>
              <a:t>L</a:t>
            </a:r>
            <a:r>
              <a:rPr lang="en-US" sz="1400" i="1" dirty="0" smtClean="0">
                <a:solidFill>
                  <a:srgbClr val="0D486F"/>
                </a:solidFill>
                <a:latin typeface="Cambria" panose="02040503050406030204" pitchFamily="18" charset="0"/>
              </a:rPr>
              <a:t>ittle Pigs</a:t>
            </a:r>
            <a:r>
              <a:rPr lang="en-US" sz="1400" dirty="0" smtClean="0">
                <a:solidFill>
                  <a:srgbClr val="0D486F"/>
                </a:solidFill>
                <a:latin typeface="Cambria" panose="02040503050406030204" pitchFamily="18" charset="0"/>
              </a:rPr>
              <a:t>: “Have you ever felt like someone was not being honest? If so how did you feel? What did you do?”</a:t>
            </a:r>
            <a:endParaRPr lang="en-US" sz="1400" dirty="0">
              <a:solidFill>
                <a:srgbClr val="0D486F"/>
              </a:solidFill>
              <a:latin typeface="Cambria" panose="02040503050406030204" pitchFamily="18" charset="0"/>
            </a:endParaRPr>
          </a:p>
        </p:txBody>
      </p:sp>
      <p:sp>
        <p:nvSpPr>
          <p:cNvPr id="5" name="Footer Placeholder 1">
            <a:extLst>
              <a:ext uri="{FF2B5EF4-FFF2-40B4-BE49-F238E27FC236}">
                <a16:creationId xmlns:a16="http://schemas.microsoft.com/office/drawing/2014/main" id="{A39B2A57-9893-4BCD-AA1A-122310BC6253}"/>
              </a:ext>
            </a:extLst>
          </p:cNvPr>
          <p:cNvSpPr>
            <a:spLocks noGrp="1"/>
          </p:cNvSpPr>
          <p:nvPr>
            <p:ph type="ftr" sz="quarter" idx="11"/>
          </p:nvPr>
        </p:nvSpPr>
        <p:spPr>
          <a:xfrm>
            <a:off x="911225" y="5945824"/>
            <a:ext cx="6708775" cy="747076"/>
          </a:xfrm>
        </p:spPr>
        <p:txBody>
          <a:bodyPr/>
          <a:lstStyle/>
          <a:p>
            <a:r>
              <a:rPr lang="en-US" dirty="0" smtClean="0"/>
              <a:t>The participants left the evening with next weeks books in a bag that they got to keep, and were encouraged to read both books for next weeks discussion. </a:t>
            </a:r>
            <a:endParaRPr lang="en-US" dirty="0"/>
          </a:p>
        </p:txBody>
      </p:sp>
      <p:pic>
        <p:nvPicPr>
          <p:cNvPr id="6" name="Picture Placeholder 8" descr="Painting and Drawing Tools Set">
            <a:extLst>
              <a:ext uri="{FF2B5EF4-FFF2-40B4-BE49-F238E27FC236}">
                <a16:creationId xmlns:a16="http://schemas.microsoft.com/office/drawing/2014/main" id="{71721CA4-A4DE-4064-A8E6-96148525225A}"/>
              </a:ext>
            </a:extLst>
          </p:cNvPr>
          <p:cNvPicPr>
            <a:picLocks noChangeAspect="1"/>
          </p:cNvPicPr>
          <p:nvPr/>
        </p:nvPicPr>
        <p:blipFill rotWithShape="1">
          <a:blip r:embed="rId2"/>
          <a:srcRect l="205" r="205"/>
          <a:stretch/>
        </p:blipFill>
        <p:spPr>
          <a:xfrm>
            <a:off x="3785616" y="1859753"/>
            <a:ext cx="4810640" cy="321973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9076529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79195BEB-A072-45D8-848D-E8CA744F9022}"/>
              </a:ext>
            </a:extLst>
          </p:cNvPr>
          <p:cNvSpPr txBox="1">
            <a:spLocks/>
          </p:cNvSpPr>
          <p:nvPr/>
        </p:nvSpPr>
        <p:spPr>
          <a:xfrm>
            <a:off x="361233" y="219707"/>
            <a:ext cx="8599968" cy="95589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B04527"/>
                </a:solidFill>
                <a:latin typeface="Cambria" panose="02040503050406030204" pitchFamily="18" charset="0"/>
              </a:rPr>
              <a:t>Story Time</a:t>
            </a:r>
            <a:endParaRPr lang="en-US" b="1" dirty="0">
              <a:solidFill>
                <a:srgbClr val="B04527"/>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117" y="1175603"/>
            <a:ext cx="5058481" cy="3496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816429" y="4898571"/>
            <a:ext cx="7478485" cy="1477328"/>
          </a:xfrm>
          <a:prstGeom prst="rect">
            <a:avLst/>
          </a:prstGeom>
          <a:noFill/>
        </p:spPr>
        <p:txBody>
          <a:bodyPr wrap="square" rtlCol="0">
            <a:spAutoFit/>
          </a:bodyPr>
          <a:lstStyle/>
          <a:p>
            <a:r>
              <a:rPr lang="en-US" dirty="0" smtClean="0"/>
              <a:t>Each participating family has a copy of the book so they can follow/read along with the story teller. This program was so popular that students approached the Family Engagement Coordinator to get books for the event they missed so they would not be behind when participating in the next event. </a:t>
            </a:r>
            <a:endParaRPr lang="en-US" dirty="0"/>
          </a:p>
        </p:txBody>
      </p:sp>
    </p:spTree>
    <p:extLst>
      <p:ext uri="{BB962C8B-B14F-4D97-AF65-F5344CB8AC3E}">
        <p14:creationId xmlns:p14="http://schemas.microsoft.com/office/powerpoint/2010/main" val="29986757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92" y="1584601"/>
            <a:ext cx="8659813" cy="3116262"/>
          </a:xfrm>
        </p:spPr>
        <p:txBody>
          <a:bodyPr>
            <a:normAutofit/>
          </a:bodyPr>
          <a:lstStyle/>
          <a:p>
            <a:pPr algn="ctr"/>
            <a:r>
              <a:rPr lang="en-US" sz="5400" cap="none" dirty="0" smtClean="0">
                <a:solidFill>
                  <a:srgbClr val="0D486F"/>
                </a:solidFill>
                <a:latin typeface="Cambria" panose="02040503050406030204" pitchFamily="18" charset="0"/>
              </a:rPr>
              <a:t>High School FAST</a:t>
            </a:r>
            <a:endParaRPr lang="en-US" sz="5400" cap="none" dirty="0">
              <a:solidFill>
                <a:srgbClr val="0D486F"/>
              </a:solidFill>
              <a:latin typeface="Cambria" panose="02040503050406030204" pitchFamily="18" charset="0"/>
            </a:endParaRPr>
          </a:p>
        </p:txBody>
      </p:sp>
      <p:pic>
        <p:nvPicPr>
          <p:cNvPr id="3" name="Picture 2" descr="cap only vecto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5812125"/>
            <a:ext cx="1358900" cy="889000"/>
          </a:xfrm>
          <a:prstGeom prst="rect">
            <a:avLst/>
          </a:prstGeom>
        </p:spPr>
      </p:pic>
      <p:sp>
        <p:nvSpPr>
          <p:cNvPr id="4" name="TextBox 3"/>
          <p:cNvSpPr txBox="1"/>
          <p:nvPr/>
        </p:nvSpPr>
        <p:spPr>
          <a:xfrm>
            <a:off x="2547257" y="2563586"/>
            <a:ext cx="5004707" cy="369332"/>
          </a:xfrm>
          <a:prstGeom prst="rect">
            <a:avLst/>
          </a:prstGeom>
          <a:noFill/>
        </p:spPr>
        <p:txBody>
          <a:bodyPr wrap="square" rtlCol="0">
            <a:spAutoFit/>
          </a:bodyPr>
          <a:lstStyle/>
          <a:p>
            <a:r>
              <a:rPr lang="en-US" dirty="0" smtClean="0"/>
              <a:t>Teen night- Knox Central High School </a:t>
            </a:r>
            <a:endParaRPr lang="en-US" dirty="0"/>
          </a:p>
        </p:txBody>
      </p:sp>
    </p:spTree>
    <p:extLst>
      <p:ext uri="{BB962C8B-B14F-4D97-AF65-F5344CB8AC3E}">
        <p14:creationId xmlns:p14="http://schemas.microsoft.com/office/powerpoint/2010/main" val="15242540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0D486F"/>
                </a:solidFill>
              </a:rPr>
              <a:t>FAST Overview </a:t>
            </a:r>
            <a:endParaRPr lang="en-US" sz="4800" dirty="0">
              <a:solidFill>
                <a:srgbClr val="0D486F"/>
              </a:solidFill>
            </a:endParaRPr>
          </a:p>
        </p:txBody>
      </p:sp>
      <p:sp>
        <p:nvSpPr>
          <p:cNvPr id="3" name="Content Placeholder 2"/>
          <p:cNvSpPr>
            <a:spLocks noGrp="1"/>
          </p:cNvSpPr>
          <p:nvPr>
            <p:ph sz="half" idx="1"/>
          </p:nvPr>
        </p:nvSpPr>
        <p:spPr>
          <a:xfrm>
            <a:off x="391886" y="1425803"/>
            <a:ext cx="4038600" cy="4525963"/>
          </a:xfrm>
        </p:spPr>
        <p:txBody>
          <a:bodyPr>
            <a:normAutofit fontScale="77500" lnSpcReduction="20000"/>
          </a:bodyPr>
          <a:lstStyle/>
          <a:p>
            <a:r>
              <a:rPr lang="en-US" dirty="0"/>
              <a:t>FAST Team: Site Coordinator, school partner, parent partner, youth </a:t>
            </a:r>
            <a:r>
              <a:rPr lang="en-US" dirty="0" smtClean="0"/>
              <a:t>partners, </a:t>
            </a:r>
            <a:r>
              <a:rPr lang="en-US" dirty="0"/>
              <a:t>and community partner. </a:t>
            </a:r>
          </a:p>
          <a:p>
            <a:r>
              <a:rPr lang="en-US" dirty="0"/>
              <a:t>Special week </a:t>
            </a:r>
            <a:r>
              <a:rPr lang="en-US" dirty="0" smtClean="0"/>
              <a:t>5</a:t>
            </a:r>
            <a:endParaRPr lang="en-US" dirty="0"/>
          </a:p>
          <a:p>
            <a:r>
              <a:rPr lang="en-US" dirty="0"/>
              <a:t>Graduation Week </a:t>
            </a:r>
            <a:r>
              <a:rPr lang="en-US" dirty="0" smtClean="0"/>
              <a:t>8</a:t>
            </a:r>
            <a:endParaRPr lang="en-US" dirty="0"/>
          </a:p>
          <a:p>
            <a:r>
              <a:rPr lang="en-US" dirty="0"/>
              <a:t>FAST WORKS after the </a:t>
            </a:r>
            <a:r>
              <a:rPr lang="en-US" dirty="0" smtClean="0"/>
              <a:t>cycle</a:t>
            </a:r>
          </a:p>
          <a:p>
            <a:r>
              <a:rPr lang="en-US" dirty="0"/>
              <a:t>The parent partner receives a stipend for </a:t>
            </a:r>
            <a:r>
              <a:rPr lang="en-US" dirty="0" smtClean="0"/>
              <a:t>their </a:t>
            </a:r>
            <a:r>
              <a:rPr lang="en-US" dirty="0"/>
              <a:t>role on the team. The youth partners are awarded $500 in technology for their work. </a:t>
            </a:r>
          </a:p>
          <a:p>
            <a:endParaRPr lang="en-US" dirty="0"/>
          </a:p>
          <a:p>
            <a:endParaRPr lang="en-US" dirty="0"/>
          </a:p>
        </p:txBody>
      </p:sp>
      <p:pic>
        <p:nvPicPr>
          <p:cNvPr id="5" name="Picture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0264" y="1249136"/>
            <a:ext cx="3394472" cy="4525963"/>
          </a:xfrm>
          <a:prstGeom prst="rect">
            <a:avLst/>
          </a:prstGeom>
        </p:spPr>
      </p:pic>
      <p:sp>
        <p:nvSpPr>
          <p:cNvPr id="6" name="Text Placeholder 1">
            <a:extLst>
              <a:ext uri="{FF2B5EF4-FFF2-40B4-BE49-F238E27FC236}">
                <a16:creationId xmlns:a16="http://schemas.microsoft.com/office/drawing/2014/main" id="{6587D558-5792-4FF7-9111-65F4C874C61B}"/>
              </a:ext>
            </a:extLst>
          </p:cNvPr>
          <p:cNvSpPr txBox="1">
            <a:spLocks/>
          </p:cNvSpPr>
          <p:nvPr/>
        </p:nvSpPr>
        <p:spPr>
          <a:xfrm>
            <a:off x="4970264" y="5934624"/>
            <a:ext cx="3716536" cy="804672"/>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dirty="0" smtClean="0"/>
              <a:t>FAST is an 8 week program that seeks to empower parents and strengthen the family unit by establishing open lines of communication. </a:t>
            </a:r>
            <a:endParaRPr lang="en-US" dirty="0"/>
          </a:p>
        </p:txBody>
      </p:sp>
    </p:spTree>
    <p:extLst>
      <p:ext uri="{BB962C8B-B14F-4D97-AF65-F5344CB8AC3E}">
        <p14:creationId xmlns:p14="http://schemas.microsoft.com/office/powerpoint/2010/main" val="1409549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04527"/>
                </a:solidFill>
                <a:latin typeface="Cambria" panose="02040503050406030204" pitchFamily="18" charset="0"/>
              </a:rPr>
              <a:t>Exceeded Target</a:t>
            </a:r>
            <a:endParaRPr lang="en-US" b="1" dirty="0">
              <a:solidFill>
                <a:srgbClr val="B04527"/>
              </a:solidFill>
              <a:latin typeface="Cambria"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0522" y="1600200"/>
            <a:ext cx="1782955" cy="4525963"/>
          </a:xfrm>
        </p:spPr>
      </p:pic>
    </p:spTree>
    <p:extLst>
      <p:ext uri="{BB962C8B-B14F-4D97-AF65-F5344CB8AC3E}">
        <p14:creationId xmlns:p14="http://schemas.microsoft.com/office/powerpoint/2010/main" val="40931024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04527"/>
                </a:solidFill>
              </a:rPr>
              <a:t>Family Meal </a:t>
            </a:r>
            <a:endParaRPr lang="en-US" dirty="0">
              <a:solidFill>
                <a:srgbClr val="B04527"/>
              </a:solidFill>
            </a:endParaRPr>
          </a:p>
        </p:txBody>
      </p:sp>
      <p:sp>
        <p:nvSpPr>
          <p:cNvPr id="3" name="Content Placeholder 2"/>
          <p:cNvSpPr>
            <a:spLocks noGrp="1"/>
          </p:cNvSpPr>
          <p:nvPr>
            <p:ph sz="half" idx="1"/>
          </p:nvPr>
        </p:nvSpPr>
        <p:spPr/>
        <p:txBody>
          <a:bodyPr>
            <a:normAutofit fontScale="77500" lnSpcReduction="20000"/>
          </a:bodyPr>
          <a:lstStyle/>
          <a:p>
            <a:r>
              <a:rPr lang="en-US" dirty="0"/>
              <a:t>As FAST Families arrive they are greeted by a member of the team.</a:t>
            </a:r>
          </a:p>
          <a:p>
            <a:r>
              <a:rPr lang="en-US" dirty="0"/>
              <a:t>The night begins with a family meal.</a:t>
            </a:r>
          </a:p>
          <a:p>
            <a:r>
              <a:rPr lang="en-US" dirty="0"/>
              <a:t>During the </a:t>
            </a:r>
            <a:r>
              <a:rPr lang="en-US" dirty="0" smtClean="0"/>
              <a:t>meal, </a:t>
            </a:r>
            <a:r>
              <a:rPr lang="en-US" dirty="0"/>
              <a:t>as with the rest of the </a:t>
            </a:r>
            <a:r>
              <a:rPr lang="en-US" dirty="0" smtClean="0"/>
              <a:t>night, </a:t>
            </a:r>
            <a:r>
              <a:rPr lang="en-US" dirty="0"/>
              <a:t>the use of cell phones is discouraged. </a:t>
            </a:r>
          </a:p>
          <a:p>
            <a:r>
              <a:rPr lang="en-US" dirty="0"/>
              <a:t>The parents are notified when the meal is ready and then they are </a:t>
            </a:r>
            <a:r>
              <a:rPr lang="en-US" dirty="0" smtClean="0"/>
              <a:t>asked </a:t>
            </a:r>
            <a:r>
              <a:rPr lang="en-US" dirty="0"/>
              <a:t>to bring their family to make plates. </a:t>
            </a:r>
          </a:p>
          <a:p>
            <a:r>
              <a:rPr lang="en-US" dirty="0"/>
              <a:t>All discussion stays </a:t>
            </a:r>
            <a:r>
              <a:rPr lang="en-US" dirty="0" smtClean="0"/>
              <a:t>at </a:t>
            </a:r>
            <a:r>
              <a:rPr lang="en-US" dirty="0"/>
              <a:t>the families table. No talking to other families. </a:t>
            </a:r>
          </a:p>
          <a:p>
            <a:endParaRPr lang="en-US" dirty="0"/>
          </a:p>
        </p:txBody>
      </p:sp>
      <p:pic>
        <p:nvPicPr>
          <p:cNvPr id="5" name="Picture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l="1189" r="1189"/>
          <a:stretch>
            <a:fillRect/>
          </a:stretch>
        </p:blipFill>
        <p:spPr>
          <a:xfrm>
            <a:off x="4648200" y="2483758"/>
            <a:ext cx="4038600" cy="2758846"/>
          </a:xfrm>
          <a:prstGeom prst="rect">
            <a:avLst/>
          </a:prstGeom>
        </p:spPr>
      </p:pic>
    </p:spTree>
    <p:extLst>
      <p:ext uri="{BB962C8B-B14F-4D97-AF65-F5344CB8AC3E}">
        <p14:creationId xmlns:p14="http://schemas.microsoft.com/office/powerpoint/2010/main" val="12425702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B04527"/>
                </a:solidFill>
              </a:rPr>
              <a:t>Ice Breaker </a:t>
            </a:r>
            <a:endParaRPr lang="en-US" sz="5400" dirty="0">
              <a:solidFill>
                <a:srgbClr val="B04527"/>
              </a:solidFill>
            </a:endParaRPr>
          </a:p>
        </p:txBody>
      </p:sp>
      <p:sp>
        <p:nvSpPr>
          <p:cNvPr id="5" name="Content Placeholder 4"/>
          <p:cNvSpPr>
            <a:spLocks noGrp="1"/>
          </p:cNvSpPr>
          <p:nvPr>
            <p:ph idx="1"/>
          </p:nvPr>
        </p:nvSpPr>
        <p:spPr/>
        <p:txBody>
          <a:bodyPr/>
          <a:lstStyle/>
          <a:p>
            <a:r>
              <a:rPr lang="en-US" dirty="0"/>
              <a:t>One of the tasks of the youth partners is to come up with and lead an Ice Breaker at every meeting. </a:t>
            </a:r>
          </a:p>
          <a:p>
            <a:r>
              <a:rPr lang="en-US" dirty="0"/>
              <a:t>This helps create community among families that may or may not know each other outside of FAST. </a:t>
            </a:r>
          </a:p>
          <a:p>
            <a:r>
              <a:rPr lang="en-US" dirty="0" smtClean="0"/>
              <a:t>It </a:t>
            </a:r>
            <a:r>
              <a:rPr lang="en-US" dirty="0"/>
              <a:t>also </a:t>
            </a:r>
            <a:r>
              <a:rPr lang="en-US" dirty="0" smtClean="0"/>
              <a:t>helps </a:t>
            </a:r>
            <a:r>
              <a:rPr lang="en-US" dirty="0"/>
              <a:t>to make everyone feel a bit more comfortable. </a:t>
            </a:r>
          </a:p>
          <a:p>
            <a:endParaRPr lang="en-US" dirty="0"/>
          </a:p>
        </p:txBody>
      </p:sp>
    </p:spTree>
    <p:extLst>
      <p:ext uri="{BB962C8B-B14F-4D97-AF65-F5344CB8AC3E}">
        <p14:creationId xmlns:p14="http://schemas.microsoft.com/office/powerpoint/2010/main" val="5281064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B04527"/>
                </a:solidFill>
              </a:rPr>
              <a:t>Family Project </a:t>
            </a:r>
            <a:endParaRPr lang="en-US" sz="4800" dirty="0">
              <a:solidFill>
                <a:srgbClr val="B04527"/>
              </a:solidFill>
            </a:endParaRPr>
          </a:p>
        </p:txBody>
      </p:sp>
      <p:pic>
        <p:nvPicPr>
          <p:cNvPr id="3" name="Picture Placeholder 24">
            <a:extLst>
              <a:ext uri="{FF2B5EF4-FFF2-40B4-BE49-F238E27FC236}">
                <a16:creationId xmlns:a16="http://schemas.microsoft.com/office/drawing/2014/main" id="{D25A3CAD-2ED9-4CC4-AC5F-E449BB764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297" y="1656367"/>
            <a:ext cx="2362517" cy="315002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842" y="1656367"/>
            <a:ext cx="2349065" cy="31320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584" y="4278285"/>
            <a:ext cx="1829988" cy="2439984"/>
          </a:xfrm>
          <a:prstGeom prst="rect">
            <a:avLst/>
          </a:prstGeom>
        </p:spPr>
      </p:pic>
      <p:sp>
        <p:nvSpPr>
          <p:cNvPr id="6" name="TextBox 5"/>
          <p:cNvSpPr txBox="1"/>
          <p:nvPr/>
        </p:nvSpPr>
        <p:spPr>
          <a:xfrm>
            <a:off x="285750" y="2160588"/>
            <a:ext cx="3380014" cy="3693319"/>
          </a:xfrm>
          <a:prstGeom prst="rect">
            <a:avLst/>
          </a:prstGeom>
          <a:noFill/>
        </p:spPr>
        <p:txBody>
          <a:bodyPr wrap="square" rtlCol="0">
            <a:spAutoFit/>
          </a:bodyPr>
          <a:lstStyle/>
          <a:p>
            <a:pPr marL="285750" indent="-285750">
              <a:buFont typeface="Arial" panose="020B0604020202020204" pitchFamily="34" charset="0"/>
              <a:buChar char="•"/>
            </a:pPr>
            <a:r>
              <a:rPr lang="en-US" dirty="0"/>
              <a:t>Another task of the youth </a:t>
            </a:r>
            <a:r>
              <a:rPr lang="en-US" dirty="0" smtClean="0"/>
              <a:t>partners</a:t>
            </a:r>
            <a:endParaRPr lang="en-US" dirty="0"/>
          </a:p>
          <a:p>
            <a:pPr marL="285750" indent="-285750">
              <a:buFont typeface="Arial" panose="020B0604020202020204" pitchFamily="34" charset="0"/>
              <a:buChar char="•"/>
            </a:pPr>
            <a:r>
              <a:rPr lang="en-US" dirty="0"/>
              <a:t>Families work on a different craft each </a:t>
            </a:r>
            <a:r>
              <a:rPr lang="en-US" dirty="0" smtClean="0"/>
              <a:t>night</a:t>
            </a:r>
            <a:endParaRPr lang="en-US" dirty="0"/>
          </a:p>
          <a:p>
            <a:pPr marL="285750" indent="-285750">
              <a:buFont typeface="Arial" panose="020B0604020202020204" pitchFamily="34" charset="0"/>
              <a:buChar char="•"/>
            </a:pPr>
            <a:r>
              <a:rPr lang="en-US" dirty="0"/>
              <a:t>All ages enjoy this part (yes, even the teens </a:t>
            </a:r>
            <a:r>
              <a:rPr lang="en-US" dirty="0" smtClean="0"/>
              <a:t>who are generally </a:t>
            </a:r>
            <a:r>
              <a:rPr lang="en-US" dirty="0"/>
              <a:t>too cool for this sort of thing</a:t>
            </a:r>
            <a:r>
              <a:rPr lang="en-US" dirty="0" smtClean="0"/>
              <a:t>)</a:t>
            </a:r>
          </a:p>
          <a:p>
            <a:pPr marL="285750" indent="-285750">
              <a:buFont typeface="Arial" panose="020B0604020202020204" pitchFamily="34" charset="0"/>
              <a:buChar char="•"/>
            </a:pPr>
            <a:r>
              <a:rPr lang="en-US" dirty="0" smtClean="0"/>
              <a:t>Crafts </a:t>
            </a:r>
            <a:r>
              <a:rPr lang="en-US" dirty="0"/>
              <a:t>may focus on seasonal items or </a:t>
            </a:r>
            <a:r>
              <a:rPr lang="en-US" dirty="0" smtClean="0"/>
              <a:t>themes </a:t>
            </a:r>
            <a:r>
              <a:rPr lang="en-US" dirty="0"/>
              <a:t>that focus on the family. </a:t>
            </a:r>
            <a:r>
              <a:rPr lang="en-US" dirty="0" smtClean="0"/>
              <a:t>So many options!</a:t>
            </a:r>
            <a:endParaRPr lang="en-US" dirty="0"/>
          </a:p>
          <a:p>
            <a:endParaRPr lang="en-US" dirty="0"/>
          </a:p>
        </p:txBody>
      </p:sp>
    </p:spTree>
    <p:extLst>
      <p:ext uri="{BB962C8B-B14F-4D97-AF65-F5344CB8AC3E}">
        <p14:creationId xmlns:p14="http://schemas.microsoft.com/office/powerpoint/2010/main" val="15353582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62050"/>
          </a:xfrm>
        </p:spPr>
        <p:txBody>
          <a:bodyPr anchor="ctr">
            <a:normAutofit/>
          </a:bodyPr>
          <a:lstStyle/>
          <a:p>
            <a:pPr algn="ctr"/>
            <a:r>
              <a:rPr lang="en-US" sz="4800" dirty="0" smtClean="0">
                <a:solidFill>
                  <a:srgbClr val="B04527"/>
                </a:solidFill>
              </a:rPr>
              <a:t>Buddy Time/Parent Group</a:t>
            </a:r>
            <a:endParaRPr lang="en-US" sz="4800" dirty="0">
              <a:solidFill>
                <a:srgbClr val="B04527"/>
              </a:solidFill>
            </a:endParaRPr>
          </a:p>
        </p:txBody>
      </p:sp>
      <p:sp>
        <p:nvSpPr>
          <p:cNvPr id="4" name="Text Placeholder 3"/>
          <p:cNvSpPr>
            <a:spLocks noGrp="1"/>
          </p:cNvSpPr>
          <p:nvPr>
            <p:ph type="body" sz="half" idx="2"/>
          </p:nvPr>
        </p:nvSpPr>
        <p:spPr>
          <a:xfrm>
            <a:off x="457200" y="1681843"/>
            <a:ext cx="3008313" cy="3159578"/>
          </a:xfrm>
        </p:spPr>
        <p:txBody>
          <a:bodyPr/>
          <a:lstStyle/>
          <a:p>
            <a:pPr marL="285750" indent="-285750">
              <a:buFont typeface="Arial" panose="020B0604020202020204" pitchFamily="34" charset="0"/>
              <a:buChar char="•"/>
            </a:pPr>
            <a:r>
              <a:rPr lang="en-US" dirty="0"/>
              <a:t>Buddy Time- 2 parents paired up </a:t>
            </a:r>
            <a:r>
              <a:rPr lang="en-US" dirty="0" smtClean="0"/>
              <a:t>to </a:t>
            </a:r>
            <a:r>
              <a:rPr lang="en-US" dirty="0"/>
              <a:t>talk and actively </a:t>
            </a:r>
            <a:r>
              <a:rPr lang="en-US" dirty="0" smtClean="0"/>
              <a:t>listen for </a:t>
            </a:r>
            <a:r>
              <a:rPr lang="en-US" dirty="0"/>
              <a:t>7.5 minutes each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Parent Group- Parents get the opportunity to talk to each other about whatever they would like.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It is amazing to see parents that may not otherwise ever talk to each other, connect and develop a real friendship. </a:t>
            </a:r>
          </a:p>
          <a:p>
            <a:endParaRPr lang="en-US" dirty="0"/>
          </a:p>
          <a:p>
            <a:endParaRPr lang="en-US" dirty="0"/>
          </a:p>
        </p:txBody>
      </p:sp>
      <p:pic>
        <p:nvPicPr>
          <p:cNvPr id="5" name="Picture Placeholder 5"/>
          <p:cNvPicPr>
            <a:picLocks noGrp="1" noChangeAspect="1"/>
          </p:cNvPicPr>
          <p:nvPr>
            <p:ph idx="1"/>
          </p:nvPr>
        </p:nvPicPr>
        <p:blipFill>
          <a:blip r:embed="rId2">
            <a:extLst>
              <a:ext uri="{28A0092B-C50C-407E-A947-70E740481C1C}">
                <a14:useLocalDpi xmlns:a14="http://schemas.microsoft.com/office/drawing/2010/main" val="0"/>
              </a:ext>
            </a:extLst>
          </a:blip>
          <a:srcRect l="1169" r="1169"/>
          <a:stretch>
            <a:fillRect/>
          </a:stretch>
        </p:blipFill>
        <p:spPr>
          <a:xfrm>
            <a:off x="3575050" y="1453652"/>
            <a:ext cx="5111750" cy="3491908"/>
          </a:xfrm>
          <a:prstGeom prst="rect">
            <a:avLst/>
          </a:prstGeom>
        </p:spPr>
      </p:pic>
    </p:spTree>
    <p:extLst>
      <p:ext uri="{BB962C8B-B14F-4D97-AF65-F5344CB8AC3E}">
        <p14:creationId xmlns:p14="http://schemas.microsoft.com/office/powerpoint/2010/main" val="9171398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62050"/>
          </a:xfrm>
        </p:spPr>
        <p:txBody>
          <a:bodyPr anchor="ctr">
            <a:normAutofit/>
          </a:bodyPr>
          <a:lstStyle/>
          <a:p>
            <a:pPr algn="ctr"/>
            <a:r>
              <a:rPr lang="en-US" sz="4800" dirty="0" smtClean="0">
                <a:solidFill>
                  <a:srgbClr val="B04527"/>
                </a:solidFill>
              </a:rPr>
              <a:t>Youth Group </a:t>
            </a:r>
            <a:endParaRPr lang="en-US" sz="4800" dirty="0">
              <a:solidFill>
                <a:srgbClr val="B04527"/>
              </a:solidFill>
            </a:endParaRPr>
          </a:p>
        </p:txBody>
      </p:sp>
      <p:sp>
        <p:nvSpPr>
          <p:cNvPr id="4" name="Text Placeholder 3"/>
          <p:cNvSpPr>
            <a:spLocks noGrp="1"/>
          </p:cNvSpPr>
          <p:nvPr>
            <p:ph type="body" sz="half" idx="2"/>
          </p:nvPr>
        </p:nvSpPr>
        <p:spPr>
          <a:xfrm>
            <a:off x="457200" y="1665927"/>
            <a:ext cx="3008313" cy="3510458"/>
          </a:xfrm>
        </p:spPr>
        <p:txBody>
          <a:bodyPr/>
          <a:lstStyle/>
          <a:p>
            <a:pPr marL="285750" indent="-285750">
              <a:buFont typeface="Arial" panose="020B0604020202020204" pitchFamily="34" charset="0"/>
              <a:buChar char="•"/>
            </a:pPr>
            <a:r>
              <a:rPr lang="en-US" dirty="0"/>
              <a:t>Teens also get a chance to talk amongst themselves, this is facilitated by the school partner. </a:t>
            </a:r>
          </a:p>
          <a:p>
            <a:pPr marL="285750" indent="-285750">
              <a:buFont typeface="Arial" panose="020B0604020202020204" pitchFamily="34" charset="0"/>
              <a:buChar char="•"/>
            </a:pPr>
            <a:r>
              <a:rPr lang="en-US" dirty="0"/>
              <a:t>During this time, </a:t>
            </a:r>
            <a:r>
              <a:rPr lang="en-US" dirty="0" smtClean="0"/>
              <a:t>teens </a:t>
            </a:r>
            <a:r>
              <a:rPr lang="en-US" dirty="0"/>
              <a:t>come up with questions they would like to ask anonymously to their parent. </a:t>
            </a:r>
            <a:endParaRPr lang="en-US" dirty="0" smtClean="0"/>
          </a:p>
          <a:p>
            <a:pPr marL="285750" indent="-285750">
              <a:buFont typeface="Arial" panose="020B0604020202020204" pitchFamily="34" charset="0"/>
              <a:buChar char="•"/>
            </a:pPr>
            <a:r>
              <a:rPr lang="en-US" dirty="0" smtClean="0"/>
              <a:t>1:1 time follows during which the duos </a:t>
            </a:r>
            <a:r>
              <a:rPr lang="en-US" dirty="0"/>
              <a:t>discuss </a:t>
            </a:r>
            <a:r>
              <a:rPr lang="en-US" dirty="0" smtClean="0"/>
              <a:t>the questions </a:t>
            </a:r>
            <a:r>
              <a:rPr lang="en-US" dirty="0"/>
              <a:t>that were </a:t>
            </a:r>
            <a:r>
              <a:rPr lang="en-US" dirty="0" smtClean="0"/>
              <a:t>recorded, </a:t>
            </a:r>
            <a:r>
              <a:rPr lang="en-US" dirty="0"/>
              <a:t>in a judgement free zone. </a:t>
            </a:r>
          </a:p>
          <a:p>
            <a:endParaRPr lang="en-US" dirty="0"/>
          </a:p>
        </p:txBody>
      </p:sp>
      <p:pic>
        <p:nvPicPr>
          <p:cNvPr id="5" name="Picture Placeholder 5"/>
          <p:cNvPicPr>
            <a:picLocks noGrp="1" noChangeAspect="1"/>
          </p:cNvPicPr>
          <p:nvPr>
            <p:ph idx="1"/>
          </p:nvPr>
        </p:nvPicPr>
        <p:blipFill>
          <a:blip r:embed="rId2">
            <a:extLst>
              <a:ext uri="{28A0092B-C50C-407E-A947-70E740481C1C}">
                <a14:useLocalDpi xmlns:a14="http://schemas.microsoft.com/office/drawing/2010/main" val="0"/>
              </a:ext>
            </a:extLst>
          </a:blip>
          <a:srcRect l="1290" r="1290"/>
          <a:stretch>
            <a:fillRect/>
          </a:stretch>
        </p:blipFill>
        <p:spPr>
          <a:xfrm>
            <a:off x="3575050" y="1453655"/>
            <a:ext cx="5111750" cy="3491903"/>
          </a:xfrm>
          <a:prstGeom prst="rect">
            <a:avLst/>
          </a:prstGeom>
        </p:spPr>
      </p:pic>
    </p:spTree>
    <p:extLst>
      <p:ext uri="{BB962C8B-B14F-4D97-AF65-F5344CB8AC3E}">
        <p14:creationId xmlns:p14="http://schemas.microsoft.com/office/powerpoint/2010/main" val="15418178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957" y="209324"/>
            <a:ext cx="5437413" cy="1505176"/>
          </a:xfrm>
        </p:spPr>
        <p:txBody>
          <a:bodyPr/>
          <a:lstStyle/>
          <a:p>
            <a:r>
              <a:rPr lang="en-US" dirty="0" smtClean="0">
                <a:solidFill>
                  <a:srgbClr val="B04527"/>
                </a:solidFill>
              </a:rPr>
              <a:t>Week 5</a:t>
            </a:r>
            <a:endParaRPr lang="en-US" dirty="0">
              <a:solidFill>
                <a:srgbClr val="B04527"/>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50" y="1334286"/>
            <a:ext cx="3112525" cy="4150034"/>
          </a:xfrm>
          <a:prstGeom prst="rect">
            <a:avLst/>
          </a:prstGeom>
        </p:spPr>
      </p:pic>
      <p:pic>
        <p:nvPicPr>
          <p:cNvPr id="3" name="Picture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498" y="2268758"/>
            <a:ext cx="2357404" cy="3143206"/>
          </a:xfrm>
          <a:prstGeom prst="rect">
            <a:avLst/>
          </a:prstGeom>
        </p:spPr>
      </p:pic>
      <p:sp>
        <p:nvSpPr>
          <p:cNvPr id="5" name="TextBox 4"/>
          <p:cNvSpPr txBox="1"/>
          <p:nvPr/>
        </p:nvSpPr>
        <p:spPr>
          <a:xfrm>
            <a:off x="3361751" y="1978142"/>
            <a:ext cx="329837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Week 5 is guest speaker night, the topic is decided on by the participants.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Trooper Jacobs volunteered to speak on school safety from the KSP perspective. </a:t>
            </a:r>
          </a:p>
          <a:p>
            <a:endParaRPr lang="en-US" dirty="0"/>
          </a:p>
          <a:p>
            <a:endParaRPr lang="en-US" dirty="0"/>
          </a:p>
        </p:txBody>
      </p:sp>
    </p:spTree>
    <p:extLst>
      <p:ext uri="{BB962C8B-B14F-4D97-AF65-F5344CB8AC3E}">
        <p14:creationId xmlns:p14="http://schemas.microsoft.com/office/powerpoint/2010/main" val="36510376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2176236"/>
          </a:xfrm>
        </p:spPr>
        <p:txBody>
          <a:bodyPr anchor="ctr">
            <a:normAutofit/>
          </a:bodyPr>
          <a:lstStyle/>
          <a:p>
            <a:r>
              <a:rPr lang="en-US" sz="4000" dirty="0" smtClean="0">
                <a:solidFill>
                  <a:srgbClr val="B04527"/>
                </a:solidFill>
              </a:rPr>
              <a:t>Other Elements</a:t>
            </a:r>
            <a:endParaRPr lang="en-US" sz="4000" dirty="0">
              <a:solidFill>
                <a:srgbClr val="B04527"/>
              </a:solidFill>
            </a:endParaRPr>
          </a:p>
        </p:txBody>
      </p:sp>
      <p:sp>
        <p:nvSpPr>
          <p:cNvPr id="4" name="Text Placeholder 3"/>
          <p:cNvSpPr>
            <a:spLocks noGrp="1"/>
          </p:cNvSpPr>
          <p:nvPr>
            <p:ph type="body" sz="half" idx="2"/>
          </p:nvPr>
        </p:nvSpPr>
        <p:spPr/>
        <p:txBody>
          <a:bodyPr anchor="ctr"/>
          <a:lstStyle/>
          <a:p>
            <a:pPr marL="285750" indent="-285750">
              <a:buFont typeface="Arial" panose="020B0604020202020204" pitchFamily="34" charset="0"/>
              <a:buChar char="•"/>
            </a:pPr>
            <a:r>
              <a:rPr lang="en-US" dirty="0"/>
              <a:t>Mutual Affirmations </a:t>
            </a:r>
          </a:p>
          <a:p>
            <a:pPr marL="285750" indent="-285750">
              <a:buFont typeface="Arial" panose="020B0604020202020204" pitchFamily="34" charset="0"/>
              <a:buChar char="•"/>
            </a:pPr>
            <a:r>
              <a:rPr lang="en-US" dirty="0"/>
              <a:t>Family Lottery Basket</a:t>
            </a:r>
          </a:p>
          <a:p>
            <a:pPr marL="285750" indent="-285750">
              <a:buFont typeface="Arial" panose="020B0604020202020204" pitchFamily="34" charset="0"/>
              <a:buChar char="•"/>
            </a:pPr>
            <a:r>
              <a:rPr lang="en-US" dirty="0"/>
              <a:t>Closing </a:t>
            </a:r>
            <a:r>
              <a:rPr lang="en-US" dirty="0" smtClean="0"/>
              <a:t>announcements/RAIN</a:t>
            </a:r>
          </a:p>
          <a:p>
            <a:pPr marL="285750" indent="-285750">
              <a:buFont typeface="Arial" panose="020B0604020202020204" pitchFamily="34" charset="0"/>
              <a:buChar char="•"/>
            </a:pPr>
            <a:r>
              <a:rPr lang="en-US" dirty="0" smtClean="0"/>
              <a:t>Lottery </a:t>
            </a:r>
            <a:r>
              <a:rPr lang="en-US" dirty="0"/>
              <a:t>is fixed, everyone wins eventually, Baskets are themed with items that encourage family time. </a:t>
            </a:r>
          </a:p>
          <a:p>
            <a:endParaRPr lang="en-US" dirty="0"/>
          </a:p>
        </p:txBody>
      </p:sp>
      <p:pic>
        <p:nvPicPr>
          <p:cNvPr id="5" name="Picture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6008" y="273050"/>
            <a:ext cx="4389834" cy="5853113"/>
          </a:xfrm>
          <a:prstGeom prst="rect">
            <a:avLst/>
          </a:prstGeom>
        </p:spPr>
      </p:pic>
    </p:spTree>
    <p:extLst>
      <p:ext uri="{BB962C8B-B14F-4D97-AF65-F5344CB8AC3E}">
        <p14:creationId xmlns:p14="http://schemas.microsoft.com/office/powerpoint/2010/main" val="24560743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solidFill>
                  <a:srgbClr val="B04527"/>
                </a:solidFill>
              </a:rPr>
              <a:t>Graduation </a:t>
            </a:r>
            <a:endParaRPr lang="en-US" sz="3600" dirty="0">
              <a:solidFill>
                <a:srgbClr val="B04527"/>
              </a:solidFill>
            </a:endParaRPr>
          </a:p>
        </p:txBody>
      </p:sp>
      <p:sp>
        <p:nvSpPr>
          <p:cNvPr id="4" name="Text Placeholder 3"/>
          <p:cNvSpPr>
            <a:spLocks noGrp="1"/>
          </p:cNvSpPr>
          <p:nvPr>
            <p:ph type="body" sz="half" idx="2"/>
          </p:nvPr>
        </p:nvSpPr>
        <p:spPr/>
        <p:txBody>
          <a:bodyPr/>
          <a:lstStyle/>
          <a:p>
            <a:r>
              <a:rPr lang="en-US" dirty="0"/>
              <a:t>Week 8, families who complete 6 of 8 sessions graduate from FAST. Each family gets a certificate to honor their accomplishment. </a:t>
            </a:r>
          </a:p>
          <a:p>
            <a:endParaRPr lang="en-US" dirty="0"/>
          </a:p>
          <a:p>
            <a:endParaRPr lang="en-US" dirty="0"/>
          </a:p>
        </p:txBody>
      </p:sp>
      <p:pic>
        <p:nvPicPr>
          <p:cNvPr id="5"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21875" b="21875"/>
          <a:stretch>
            <a:fillRect/>
          </a:stretch>
        </p:blipFill>
        <p:spPr>
          <a:prstGeom prst="rect">
            <a:avLst/>
          </a:prstGeom>
        </p:spPr>
      </p:pic>
    </p:spTree>
    <p:extLst>
      <p:ext uri="{BB962C8B-B14F-4D97-AF65-F5344CB8AC3E}">
        <p14:creationId xmlns:p14="http://schemas.microsoft.com/office/powerpoint/2010/main" val="15589504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121544802"/>
              </p:ext>
            </p:extLst>
          </p:nvPr>
        </p:nvGraphicFramePr>
        <p:xfrm>
          <a:off x="-104930" y="0"/>
          <a:ext cx="9248930" cy="6730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33616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58" y="1194619"/>
            <a:ext cx="7940842" cy="3705726"/>
          </a:xfrm>
        </p:spPr>
        <p:txBody>
          <a:bodyPr>
            <a:noAutofit/>
          </a:bodyPr>
          <a:lstStyle/>
          <a:p>
            <a:r>
              <a:rPr lang="en-US" sz="6000" b="1" dirty="0" smtClean="0">
                <a:solidFill>
                  <a:srgbClr val="B04527"/>
                </a:solidFill>
                <a:latin typeface="Cambria" panose="02040503050406030204" pitchFamily="18" charset="0"/>
              </a:rPr>
              <a:t>Academic Case Management</a:t>
            </a:r>
            <a:endParaRPr lang="en-US" sz="6000" b="1" dirty="0">
              <a:solidFill>
                <a:srgbClr val="B04527"/>
              </a:solidFill>
              <a:latin typeface="Cambria" panose="02040503050406030204" pitchFamily="18" charset="0"/>
            </a:endParaRP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spTree>
    <p:extLst>
      <p:ext uri="{BB962C8B-B14F-4D97-AF65-F5344CB8AC3E}">
        <p14:creationId xmlns:p14="http://schemas.microsoft.com/office/powerpoint/2010/main" val="28587658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graphicFrame>
        <p:nvGraphicFramePr>
          <p:cNvPr id="14" name="Chart 13"/>
          <p:cNvGraphicFramePr>
            <a:graphicFrameLocks/>
          </p:cNvGraphicFramePr>
          <p:nvPr>
            <p:extLst>
              <p:ext uri="{D42A27DB-BD31-4B8C-83A1-F6EECF244321}">
                <p14:modId xmlns:p14="http://schemas.microsoft.com/office/powerpoint/2010/main" val="3367019352"/>
              </p:ext>
            </p:extLst>
          </p:nvPr>
        </p:nvGraphicFramePr>
        <p:xfrm>
          <a:off x="-1100719" y="1155699"/>
          <a:ext cx="11472627" cy="58796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10"/>
          <p:cNvGraphicFramePr>
            <a:graphicFrameLocks noGrp="1"/>
          </p:cNvGraphicFramePr>
          <p:nvPr>
            <p:ph idx="1"/>
            <p:extLst>
              <p:ext uri="{D42A27DB-BD31-4B8C-83A1-F6EECF244321}">
                <p14:modId xmlns:p14="http://schemas.microsoft.com/office/powerpoint/2010/main" val="1230276964"/>
              </p:ext>
            </p:extLst>
          </p:nvPr>
        </p:nvGraphicFramePr>
        <p:xfrm>
          <a:off x="-168442" y="409074"/>
          <a:ext cx="8918836" cy="56399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extLst>
              <p:ext uri="{D42A27DB-BD31-4B8C-83A1-F6EECF244321}">
                <p14:modId xmlns:p14="http://schemas.microsoft.com/office/powerpoint/2010/main" val="893770012"/>
              </p:ext>
            </p:extLst>
          </p:nvPr>
        </p:nvGraphicFramePr>
        <p:xfrm>
          <a:off x="495946" y="1038385"/>
          <a:ext cx="8609316" cy="575727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485706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209949"/>
            <a:ext cx="5829300" cy="1244237"/>
          </a:xfrm>
        </p:spPr>
        <p:txBody>
          <a:bodyPr>
            <a:noAutofit/>
          </a:bodyPr>
          <a:lstStyle/>
          <a:p>
            <a:r>
              <a:rPr lang="en-US" b="1" dirty="0">
                <a:solidFill>
                  <a:srgbClr val="B04527"/>
                </a:solidFill>
                <a:latin typeface="Cambria" panose="02040503050406030204" pitchFamily="18" charset="0"/>
              </a:rPr>
              <a:t>Academics </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4B</a:t>
            </a:r>
          </a:p>
        </p:txBody>
      </p:sp>
      <p:sp>
        <p:nvSpPr>
          <p:cNvPr id="4" name="Subtitle 3"/>
          <p:cNvSpPr>
            <a:spLocks noGrp="1"/>
          </p:cNvSpPr>
          <p:nvPr>
            <p:ph type="subTitle" idx="1"/>
          </p:nvPr>
        </p:nvSpPr>
        <p:spPr>
          <a:xfrm>
            <a:off x="2171700" y="2728506"/>
            <a:ext cx="4800600" cy="2782388"/>
          </a:xfrm>
        </p:spPr>
        <p:txBody>
          <a:bodyPr vert="horz" lIns="68580" tIns="34290" rIns="68580" bIns="34290" rtlCol="0" anchor="t">
            <a:normAutofit fontScale="85000" lnSpcReduction="20000"/>
          </a:bodyPr>
          <a:lstStyle/>
          <a:p>
            <a:r>
              <a:rPr lang="en-US" i="1" dirty="0"/>
              <a:t>Number and percent of students at or above grade level according to state </a:t>
            </a:r>
            <a:r>
              <a:rPr lang="en-US" b="1" i="1" dirty="0">
                <a:solidFill>
                  <a:schemeClr val="tx2">
                    <a:lumMod val="75000"/>
                  </a:schemeClr>
                </a:solidFill>
              </a:rPr>
              <a:t>math</a:t>
            </a:r>
            <a:r>
              <a:rPr lang="en-US" i="1" dirty="0"/>
              <a:t> and </a:t>
            </a:r>
            <a:r>
              <a:rPr lang="en-US" i="1" dirty="0">
                <a:solidFill>
                  <a:schemeClr val="bg1">
                    <a:lumMod val="50000"/>
                  </a:schemeClr>
                </a:solidFill>
              </a:rPr>
              <a:t>English language arts</a:t>
            </a:r>
            <a:r>
              <a:rPr lang="en-US" i="1" dirty="0"/>
              <a:t> assessments in at least the grades required by the ESEA (3rd-8th and once in high school) </a:t>
            </a:r>
            <a:endParaRPr lang="en-US" b="1" i="1" dirty="0">
              <a:cs typeface="Calibri"/>
            </a:endParaRP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20" y="5197571"/>
            <a:ext cx="1019175" cy="666750"/>
          </a:xfrm>
          <a:prstGeom prst="rect">
            <a:avLst/>
          </a:prstGeom>
        </p:spPr>
      </p:pic>
    </p:spTree>
    <p:extLst>
      <p:ext uri="{BB962C8B-B14F-4D97-AF65-F5344CB8AC3E}">
        <p14:creationId xmlns:p14="http://schemas.microsoft.com/office/powerpoint/2010/main" val="24852979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B04527"/>
                </a:solidFill>
                <a:latin typeface="Cambria" panose="02040503050406030204" pitchFamily="18" charset="0"/>
                <a:cs typeface="Calibri"/>
              </a:rPr>
              <a:t>Increase; </a:t>
            </a:r>
            <a:r>
              <a:rPr lang="en-US" b="1" dirty="0">
                <a:solidFill>
                  <a:srgbClr val="B04527"/>
                </a:solidFill>
                <a:latin typeface="Cambria" panose="02040503050406030204" pitchFamily="18" charset="0"/>
                <a:cs typeface="Calibri"/>
              </a:rPr>
              <a:t>target not met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613140" y="1809546"/>
            <a:ext cx="1981919" cy="422423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latin typeface="Arial Black"/>
                <a:cs typeface="Calibri"/>
              </a:rPr>
              <a:t>Math Scores</a:t>
            </a:r>
            <a:endParaRPr lang="en-US" sz="1350" dirty="0">
              <a:latin typeface="Calibri"/>
              <a:cs typeface="Calibri"/>
            </a:endParaRPr>
          </a:p>
          <a:p>
            <a:endParaRPr lang="en-US" u="sng" dirty="0">
              <a:latin typeface="Arial Black"/>
              <a:cs typeface="Calibri"/>
            </a:endParaRPr>
          </a:p>
          <a:p>
            <a:r>
              <a:rPr lang="en-US" u="sng" dirty="0">
                <a:latin typeface="Arial Black"/>
                <a:cs typeface="Calibri"/>
              </a:rPr>
              <a:t>2018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46.3 (-0.4% change)</a:t>
            </a:r>
            <a:endParaRPr lang="en-US" sz="1350" dirty="0">
              <a:solidFill>
                <a:srgbClr val="C00000"/>
              </a:solidFill>
            </a:endParaRPr>
          </a:p>
          <a:p>
            <a:endParaRPr lang="en-US" dirty="0">
              <a:latin typeface="Arial Black"/>
              <a:cs typeface="Calibri"/>
            </a:endParaRPr>
          </a:p>
          <a:p>
            <a:r>
              <a:rPr lang="en-US" u="sng" dirty="0">
                <a:latin typeface="Arial Black"/>
                <a:cs typeface="Calibri"/>
              </a:rPr>
              <a:t>2019 actual:</a:t>
            </a:r>
            <a:r>
              <a:rPr lang="en-US" dirty="0">
                <a:solidFill>
                  <a:srgbClr val="C00000"/>
                </a:solidFill>
                <a:latin typeface="Arial Black"/>
                <a:cs typeface="Calibri"/>
              </a:rPr>
              <a:t> </a:t>
            </a:r>
          </a:p>
          <a:p>
            <a:r>
              <a:rPr lang="en-US" dirty="0">
                <a:solidFill>
                  <a:srgbClr val="C00000"/>
                </a:solidFill>
                <a:latin typeface="Arial Black"/>
                <a:cs typeface="Calibri"/>
              </a:rPr>
              <a:t>50.6% (up 4.3)</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2019 target:</a:t>
            </a:r>
          </a:p>
          <a:p>
            <a:r>
              <a:rPr lang="en-US" dirty="0">
                <a:solidFill>
                  <a:srgbClr val="C00000"/>
                </a:solidFill>
                <a:latin typeface="Arial Black"/>
                <a:cs typeface="Calibri"/>
              </a:rPr>
              <a:t>53.7%</a:t>
            </a:r>
          </a:p>
          <a:p>
            <a:endParaRPr lang="en-US" dirty="0">
              <a:solidFill>
                <a:srgbClr val="C00000"/>
              </a:solidFill>
              <a:latin typeface="Arial Black"/>
              <a:cs typeface="Calibri"/>
            </a:endParaRPr>
          </a:p>
          <a:p>
            <a:r>
              <a:rPr lang="en-US" u="sng" dirty="0">
                <a:latin typeface="Arial Black"/>
                <a:cs typeface="Calibri"/>
              </a:rPr>
              <a:t>2020 target:</a:t>
            </a:r>
          </a:p>
          <a:p>
            <a:r>
              <a:rPr lang="en-US" dirty="0">
                <a:solidFill>
                  <a:srgbClr val="C00000"/>
                </a:solidFill>
                <a:latin typeface="Arial Black"/>
                <a:cs typeface="Calibri"/>
              </a:rPr>
              <a:t>54.7%</a:t>
            </a:r>
          </a:p>
          <a:p>
            <a:endParaRPr lang="en-US" dirty="0">
              <a:solidFill>
                <a:srgbClr val="C00000"/>
              </a:solidFill>
              <a:latin typeface="Arial Black"/>
              <a:cs typeface="Calibri"/>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472" y="2057401"/>
            <a:ext cx="1340674" cy="3394472"/>
          </a:xfrm>
          <a:prstGeom prst="rect">
            <a:avLst/>
          </a:prstGeom>
        </p:spPr>
      </p:pic>
    </p:spTree>
    <p:extLst>
      <p:ext uri="{BB962C8B-B14F-4D97-AF65-F5344CB8AC3E}">
        <p14:creationId xmlns:p14="http://schemas.microsoft.com/office/powerpoint/2010/main" val="25406703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B04527"/>
                </a:solidFill>
                <a:latin typeface="Cambria" panose="02040503050406030204" pitchFamily="18" charset="0"/>
              </a:rPr>
              <a:t>Visually… </a:t>
            </a:r>
            <a:endParaRPr lang="en-US" dirty="0"/>
          </a:p>
        </p:txBody>
      </p:sp>
      <p:pic>
        <p:nvPicPr>
          <p:cNvPr id="4" name="Picture 3"/>
          <p:cNvPicPr>
            <a:picLocks noChangeAspect="1"/>
          </p:cNvPicPr>
          <p:nvPr/>
        </p:nvPicPr>
        <p:blipFill>
          <a:blip r:embed="rId2"/>
          <a:stretch>
            <a:fillRect/>
          </a:stretch>
        </p:blipFill>
        <p:spPr>
          <a:xfrm>
            <a:off x="498774" y="1874520"/>
            <a:ext cx="8456398" cy="3867911"/>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76" y="5815849"/>
            <a:ext cx="1019175" cy="666750"/>
          </a:xfrm>
          <a:prstGeom prst="rect">
            <a:avLst/>
          </a:prstGeom>
        </p:spPr>
      </p:pic>
    </p:spTree>
    <p:extLst>
      <p:ext uri="{BB962C8B-B14F-4D97-AF65-F5344CB8AC3E}">
        <p14:creationId xmlns:p14="http://schemas.microsoft.com/office/powerpoint/2010/main" val="23556882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5169"/>
            <a:ext cx="7772400" cy="1470025"/>
          </a:xfrm>
        </p:spPr>
        <p:txBody>
          <a:bodyPr>
            <a:normAutofit fontScale="90000"/>
          </a:bodyPr>
          <a:lstStyle/>
          <a:p>
            <a:r>
              <a:rPr lang="en-US" sz="10350" b="1" dirty="0">
                <a:solidFill>
                  <a:srgbClr val="0D486F"/>
                </a:solidFill>
                <a:latin typeface="Cambria" panose="02040503050406030204" pitchFamily="18" charset="0"/>
              </a:rPr>
              <a:t>Math</a:t>
            </a:r>
          </a:p>
        </p:txBody>
      </p:sp>
      <p:sp>
        <p:nvSpPr>
          <p:cNvPr id="3" name="Subtitle 2"/>
          <p:cNvSpPr>
            <a:spLocks noGrp="1"/>
          </p:cNvSpPr>
          <p:nvPr>
            <p:ph type="subTitle" idx="1"/>
          </p:nvPr>
        </p:nvSpPr>
        <p:spPr>
          <a:xfrm>
            <a:off x="1371600" y="3009900"/>
            <a:ext cx="6400800" cy="1752600"/>
          </a:xfrm>
        </p:spPr>
        <p:txBody>
          <a:bodyPr>
            <a:normAutofit fontScale="62500" lnSpcReduction="20000"/>
          </a:bodyPr>
          <a:lstStyle/>
          <a:p>
            <a:r>
              <a:rPr lang="en-US" dirty="0"/>
              <a:t>Source: “Assessment By Grade” data file for 3</a:t>
            </a:r>
            <a:r>
              <a:rPr lang="en-US" baseline="30000" dirty="0"/>
              <a:t>rd</a:t>
            </a:r>
            <a:r>
              <a:rPr lang="en-US" dirty="0"/>
              <a:t>-8</a:t>
            </a:r>
            <a:r>
              <a:rPr lang="en-US" baseline="30000" dirty="0"/>
              <a:t>th</a:t>
            </a:r>
            <a:r>
              <a:rPr lang="en-US" dirty="0"/>
              <a:t> grade proficiency calculations and the “ACT_CPE_Benchmarks” data file for the High School proficiency. Both files are located on new School Report Card Datasets webpage: </a:t>
            </a:r>
            <a:r>
              <a:rPr lang="en-US" u="sng" dirty="0">
                <a:hlinkClick r:id="rId2"/>
              </a:rPr>
              <a:t>https://openhouse.education.ky.gov/Home/SRCData</a:t>
            </a:r>
            <a:endParaRPr lang="en-US" dirty="0"/>
          </a:p>
          <a:p>
            <a:endParaRPr lang="en-US" dirty="0"/>
          </a:p>
        </p:txBody>
      </p:sp>
    </p:spTree>
    <p:extLst>
      <p:ext uri="{BB962C8B-B14F-4D97-AF65-F5344CB8AC3E}">
        <p14:creationId xmlns:p14="http://schemas.microsoft.com/office/powerpoint/2010/main" val="39004942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rPr>
              <a:t>Knox Promise Neighborhood</a:t>
            </a:r>
            <a:endParaRPr lang="en-US" b="1" dirty="0">
              <a:solidFill>
                <a:srgbClr val="B04527"/>
              </a:solidFill>
              <a:latin typeface="Cambria" panose="020405030504060302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1870203"/>
              </p:ext>
            </p:extLst>
          </p:nvPr>
        </p:nvGraphicFramePr>
        <p:xfrm>
          <a:off x="628650" y="1950823"/>
          <a:ext cx="7886700" cy="353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73603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smtClean="0">
                <a:solidFill>
                  <a:srgbClr val="0D486F"/>
                </a:solidFill>
                <a:latin typeface="Cambria" panose="02040503050406030204" pitchFamily="18" charset="0"/>
              </a:rPr>
              <a:t>Barbourville Independent School</a:t>
            </a:r>
            <a:endParaRPr lang="en-US" b="1" dirty="0">
              <a:solidFill>
                <a:srgbClr val="0D486F"/>
              </a:solidFill>
              <a:latin typeface="Cambria" panose="02040503050406030204" pitchFamily="18" charset="0"/>
            </a:endParaRPr>
          </a:p>
        </p:txBody>
      </p:sp>
      <p:graphicFrame>
        <p:nvGraphicFramePr>
          <p:cNvPr id="9" name="Content Placeholder 8"/>
          <p:cNvGraphicFramePr>
            <a:graphicFrameLocks noGrp="1"/>
          </p:cNvGraphicFramePr>
          <p:nvPr>
            <p:ph idx="1"/>
            <p:extLst/>
          </p:nvPr>
        </p:nvGraphicFramePr>
        <p:xfrm>
          <a:off x="628650" y="2005859"/>
          <a:ext cx="7886700" cy="3631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3003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rPr>
              <a:t>Corbin Independent Schools</a:t>
            </a:r>
            <a:endParaRPr lang="en-US" b="1" dirty="0">
              <a:solidFill>
                <a:srgbClr val="B04527"/>
              </a:solidFill>
              <a:latin typeface="Cambria" panose="02040503050406030204" pitchFamily="18" charset="0"/>
            </a:endParaRPr>
          </a:p>
        </p:txBody>
      </p:sp>
      <p:graphicFrame>
        <p:nvGraphicFramePr>
          <p:cNvPr id="4" name="Content Placeholder 3"/>
          <p:cNvGraphicFramePr>
            <a:graphicFrameLocks noGrp="1"/>
          </p:cNvGraphicFramePr>
          <p:nvPr>
            <p:ph idx="1"/>
            <p:extLst/>
          </p:nvPr>
        </p:nvGraphicFramePr>
        <p:xfrm>
          <a:off x="628650" y="2024963"/>
          <a:ext cx="7886700" cy="34650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75804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D486F"/>
                </a:solidFill>
                <a:latin typeface="Cambria" panose="02040503050406030204" pitchFamily="18" charset="0"/>
              </a:rPr>
              <a:t>Knox County Public Schools</a:t>
            </a:r>
            <a:endParaRPr lang="en-US" b="1" dirty="0">
              <a:solidFill>
                <a:srgbClr val="0D486F"/>
              </a:solidFill>
              <a:latin typeface="Cambria" panose="02040503050406030204" pitchFamily="18" charset="0"/>
            </a:endParaRPr>
          </a:p>
        </p:txBody>
      </p:sp>
      <p:graphicFrame>
        <p:nvGraphicFramePr>
          <p:cNvPr id="4" name="Content Placeholder 3"/>
          <p:cNvGraphicFramePr>
            <a:graphicFrameLocks noGrp="1"/>
          </p:cNvGraphicFramePr>
          <p:nvPr>
            <p:ph idx="1"/>
            <p:extLst/>
          </p:nvPr>
        </p:nvGraphicFramePr>
        <p:xfrm>
          <a:off x="628650" y="2015696"/>
          <a:ext cx="7886700" cy="34742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6752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B04527"/>
                </a:solidFill>
                <a:latin typeface="Cambria" panose="02040503050406030204" pitchFamily="18" charset="0"/>
              </a:rPr>
              <a:t>Knox Promise Neighborhood by School</a:t>
            </a:r>
            <a:endParaRPr lang="en-US" b="1" dirty="0">
              <a:solidFill>
                <a:srgbClr val="B04527"/>
              </a:solidFill>
              <a:latin typeface="Cambria" panose="02040503050406030204" pitchFamily="18" charset="0"/>
            </a:endParaRPr>
          </a:p>
        </p:txBody>
      </p:sp>
      <p:graphicFrame>
        <p:nvGraphicFramePr>
          <p:cNvPr id="5" name="Content Placeholder 4"/>
          <p:cNvGraphicFramePr>
            <a:graphicFrameLocks noGrp="1"/>
          </p:cNvGraphicFramePr>
          <p:nvPr>
            <p:ph idx="1"/>
            <p:extLst/>
          </p:nvPr>
        </p:nvGraphicFramePr>
        <p:xfrm>
          <a:off x="628650" y="2007284"/>
          <a:ext cx="7886700" cy="34826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95431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D486F"/>
                </a:solidFill>
                <a:latin typeface="Cambria" panose="02040503050406030204" pitchFamily="18" charset="0"/>
              </a:rPr>
              <a:t>Knox Promise Neighborhood by School</a:t>
            </a:r>
            <a:endParaRPr lang="en-US" b="1" dirty="0">
              <a:solidFill>
                <a:srgbClr val="0D486F"/>
              </a:solidFill>
              <a:latin typeface="Cambria" panose="02040503050406030204" pitchFamily="18" charset="0"/>
            </a:endParaRPr>
          </a:p>
        </p:txBody>
      </p:sp>
      <p:graphicFrame>
        <p:nvGraphicFramePr>
          <p:cNvPr id="7" name="Content Placeholder 6"/>
          <p:cNvGraphicFramePr>
            <a:graphicFrameLocks noGrp="1"/>
          </p:cNvGraphicFramePr>
          <p:nvPr>
            <p:ph idx="1"/>
            <p:extLst/>
          </p:nvPr>
        </p:nvGraphicFramePr>
        <p:xfrm>
          <a:off x="628650" y="2007284"/>
          <a:ext cx="7886700" cy="34826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70097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6" y="5787095"/>
            <a:ext cx="1358900" cy="889000"/>
          </a:xfrm>
          <a:prstGeom prst="rect">
            <a:avLst/>
          </a:prstGeom>
        </p:spPr>
      </p:pic>
      <p:graphicFrame>
        <p:nvGraphicFramePr>
          <p:cNvPr id="14" name="Chart 13"/>
          <p:cNvGraphicFramePr>
            <a:graphicFrameLocks/>
          </p:cNvGraphicFramePr>
          <p:nvPr>
            <p:extLst>
              <p:ext uri="{D42A27DB-BD31-4B8C-83A1-F6EECF244321}">
                <p14:modId xmlns:p14="http://schemas.microsoft.com/office/powerpoint/2010/main" val="3367019352"/>
              </p:ext>
            </p:extLst>
          </p:nvPr>
        </p:nvGraphicFramePr>
        <p:xfrm>
          <a:off x="-1100719" y="1155699"/>
          <a:ext cx="11472627" cy="58796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10"/>
          <p:cNvGraphicFramePr>
            <a:graphicFrameLocks noGrp="1"/>
          </p:cNvGraphicFramePr>
          <p:nvPr>
            <p:ph idx="1"/>
            <p:extLst>
              <p:ext uri="{D42A27DB-BD31-4B8C-83A1-F6EECF244321}">
                <p14:modId xmlns:p14="http://schemas.microsoft.com/office/powerpoint/2010/main" val="496984181"/>
              </p:ext>
            </p:extLst>
          </p:nvPr>
        </p:nvGraphicFramePr>
        <p:xfrm>
          <a:off x="-168442" y="409074"/>
          <a:ext cx="8918836" cy="56399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extLst>
              <p:ext uri="{D42A27DB-BD31-4B8C-83A1-F6EECF244321}">
                <p14:modId xmlns:p14="http://schemas.microsoft.com/office/powerpoint/2010/main" val="3498572104"/>
              </p:ext>
            </p:extLst>
          </p:nvPr>
        </p:nvGraphicFramePr>
        <p:xfrm>
          <a:off x="495946" y="1038385"/>
          <a:ext cx="8609316" cy="575727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822949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209949"/>
            <a:ext cx="5829300" cy="1244237"/>
          </a:xfrm>
        </p:spPr>
        <p:txBody>
          <a:bodyPr>
            <a:noAutofit/>
          </a:bodyPr>
          <a:lstStyle/>
          <a:p>
            <a:r>
              <a:rPr lang="en-US" b="1" dirty="0">
                <a:solidFill>
                  <a:srgbClr val="B04527"/>
                </a:solidFill>
                <a:latin typeface="Cambria" panose="02040503050406030204" pitchFamily="18" charset="0"/>
              </a:rPr>
              <a:t>Academics </a:t>
            </a:r>
            <a:br>
              <a:rPr lang="en-US" b="1" dirty="0">
                <a:solidFill>
                  <a:srgbClr val="B04527"/>
                </a:solidFill>
                <a:latin typeface="Cambria" panose="02040503050406030204" pitchFamily="18" charset="0"/>
              </a:rPr>
            </a:br>
            <a:r>
              <a:rPr lang="en-US" b="1" dirty="0">
                <a:solidFill>
                  <a:srgbClr val="B04527"/>
                </a:solidFill>
                <a:latin typeface="Cambria" panose="02040503050406030204" pitchFamily="18" charset="0"/>
              </a:rPr>
              <a:t>GPRA 4A</a:t>
            </a:r>
          </a:p>
        </p:txBody>
      </p:sp>
      <p:sp>
        <p:nvSpPr>
          <p:cNvPr id="4" name="Subtitle 3"/>
          <p:cNvSpPr>
            <a:spLocks noGrp="1"/>
          </p:cNvSpPr>
          <p:nvPr>
            <p:ph type="subTitle" idx="1"/>
          </p:nvPr>
        </p:nvSpPr>
        <p:spPr>
          <a:xfrm>
            <a:off x="2171700" y="2728506"/>
            <a:ext cx="4800600" cy="2782388"/>
          </a:xfrm>
        </p:spPr>
        <p:txBody>
          <a:bodyPr vert="horz" lIns="68580" tIns="34290" rIns="68580" bIns="34290" rtlCol="0" anchor="t">
            <a:normAutofit fontScale="85000" lnSpcReduction="20000"/>
          </a:bodyPr>
          <a:lstStyle/>
          <a:p>
            <a:r>
              <a:rPr lang="en-US" i="1" dirty="0"/>
              <a:t>Number and percent of students at or above grade level according to state math and </a:t>
            </a:r>
            <a:r>
              <a:rPr lang="en-US" b="1" i="1" dirty="0">
                <a:solidFill>
                  <a:schemeClr val="tx2">
                    <a:lumMod val="50000"/>
                  </a:schemeClr>
                </a:solidFill>
              </a:rPr>
              <a:t>English language arts</a:t>
            </a:r>
            <a:r>
              <a:rPr lang="en-US" i="1" dirty="0"/>
              <a:t> assessments in at least the grades required by the ESEA (3rd-8th and once in high school) </a:t>
            </a:r>
            <a:endParaRPr lang="en-US" b="1" i="1" dirty="0">
              <a:cs typeface="Calibri"/>
            </a:endParaRPr>
          </a:p>
        </p:txBody>
      </p:sp>
      <p:pic>
        <p:nvPicPr>
          <p:cNvPr id="6" name="Picture 5"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45" y="5965014"/>
            <a:ext cx="1019175" cy="666750"/>
          </a:xfrm>
          <a:prstGeom prst="rect">
            <a:avLst/>
          </a:prstGeom>
        </p:spPr>
      </p:pic>
    </p:spTree>
    <p:extLst>
      <p:ext uri="{BB962C8B-B14F-4D97-AF65-F5344CB8AC3E}">
        <p14:creationId xmlns:p14="http://schemas.microsoft.com/office/powerpoint/2010/main" val="9369765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B04527"/>
                </a:solidFill>
                <a:latin typeface="Cambria" panose="02040503050406030204" pitchFamily="18" charset="0"/>
                <a:cs typeface="Calibri"/>
              </a:rPr>
              <a:t>Increase; almost met target</a:t>
            </a:r>
            <a:endParaRPr lang="en-US" dirty="0">
              <a:solidFill>
                <a:srgbClr val="B04527"/>
              </a:solidFill>
              <a:latin typeface="Cambria" panose="02040503050406030204" pitchFamily="18" charset="0"/>
            </a:endParaRPr>
          </a:p>
        </p:txBody>
      </p:sp>
      <p:sp>
        <p:nvSpPr>
          <p:cNvPr id="3" name="TextBox 2">
            <a:extLst>
              <a:ext uri="{FF2B5EF4-FFF2-40B4-BE49-F238E27FC236}">
                <a16:creationId xmlns:a16="http://schemas.microsoft.com/office/drawing/2014/main" id="{20349C97-5B29-4C28-9592-C216C3F7FD86}"/>
              </a:ext>
            </a:extLst>
          </p:cNvPr>
          <p:cNvSpPr txBox="1"/>
          <p:nvPr/>
        </p:nvSpPr>
        <p:spPr>
          <a:xfrm>
            <a:off x="1613140" y="1994606"/>
            <a:ext cx="1981919" cy="4224233"/>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latin typeface="Arial Black"/>
                <a:cs typeface="Calibri"/>
              </a:rPr>
              <a:t>ELA Scores</a:t>
            </a:r>
            <a:endParaRPr lang="en-US" sz="1350" dirty="0">
              <a:latin typeface="Calibri"/>
              <a:cs typeface="Calibri"/>
            </a:endParaRPr>
          </a:p>
          <a:p>
            <a:endParaRPr lang="en-US" u="sng" dirty="0">
              <a:latin typeface="Arial Black"/>
              <a:cs typeface="Calibri"/>
            </a:endParaRPr>
          </a:p>
          <a:p>
            <a:r>
              <a:rPr lang="en-US" u="sng" dirty="0">
                <a:latin typeface="Arial Black"/>
                <a:cs typeface="Calibri"/>
              </a:rPr>
              <a:t>2018 actual:</a:t>
            </a:r>
            <a:r>
              <a:rPr lang="en-US" dirty="0">
                <a:latin typeface="Arial Black"/>
                <a:cs typeface="Calibri"/>
              </a:rPr>
              <a:t> </a:t>
            </a:r>
            <a:endParaRPr lang="en-US" sz="1350" dirty="0">
              <a:cs typeface="Calibri"/>
            </a:endParaRPr>
          </a:p>
          <a:p>
            <a:r>
              <a:rPr lang="en-US" dirty="0">
                <a:solidFill>
                  <a:srgbClr val="C00000"/>
                </a:solidFill>
                <a:latin typeface="Arial Black"/>
                <a:cs typeface="Calibri"/>
              </a:rPr>
              <a:t>56.3 (0% change)</a:t>
            </a:r>
            <a:endParaRPr lang="en-US" sz="1350" dirty="0">
              <a:solidFill>
                <a:srgbClr val="C00000"/>
              </a:solidFill>
            </a:endParaRPr>
          </a:p>
          <a:p>
            <a:endParaRPr lang="en-US" dirty="0">
              <a:latin typeface="Arial Black"/>
              <a:cs typeface="Calibri"/>
            </a:endParaRPr>
          </a:p>
          <a:p>
            <a:r>
              <a:rPr lang="en-US" u="sng" dirty="0">
                <a:latin typeface="Arial Black"/>
                <a:cs typeface="Calibri"/>
              </a:rPr>
              <a:t>2019 actual:</a:t>
            </a:r>
            <a:r>
              <a:rPr lang="en-US" dirty="0">
                <a:solidFill>
                  <a:srgbClr val="C00000"/>
                </a:solidFill>
                <a:latin typeface="Arial Black"/>
                <a:cs typeface="Calibri"/>
              </a:rPr>
              <a:t> </a:t>
            </a:r>
          </a:p>
          <a:p>
            <a:r>
              <a:rPr lang="en-US" dirty="0">
                <a:solidFill>
                  <a:srgbClr val="C00000"/>
                </a:solidFill>
                <a:latin typeface="Arial Black"/>
                <a:cs typeface="Calibri"/>
              </a:rPr>
              <a:t>59.6% (up 3.3)</a:t>
            </a:r>
            <a:endParaRPr lang="en-US" sz="1350" dirty="0">
              <a:solidFill>
                <a:srgbClr val="000000"/>
              </a:solidFill>
              <a:latin typeface="Calibri"/>
              <a:cs typeface="Calibri"/>
            </a:endParaRPr>
          </a:p>
          <a:p>
            <a:endParaRPr lang="en-US" dirty="0">
              <a:solidFill>
                <a:srgbClr val="C00000"/>
              </a:solidFill>
              <a:latin typeface="Arial Black"/>
              <a:cs typeface="Calibri"/>
            </a:endParaRPr>
          </a:p>
          <a:p>
            <a:r>
              <a:rPr lang="en-US" u="sng" dirty="0">
                <a:latin typeface="Arial Black"/>
                <a:cs typeface="Calibri"/>
              </a:rPr>
              <a:t>2019 target:</a:t>
            </a:r>
          </a:p>
          <a:p>
            <a:r>
              <a:rPr lang="en-US" dirty="0">
                <a:solidFill>
                  <a:srgbClr val="C00000"/>
                </a:solidFill>
                <a:latin typeface="Arial Black"/>
                <a:cs typeface="Calibri"/>
              </a:rPr>
              <a:t>60.4%</a:t>
            </a:r>
          </a:p>
          <a:p>
            <a:endParaRPr lang="en-US" dirty="0">
              <a:solidFill>
                <a:srgbClr val="C00000"/>
              </a:solidFill>
              <a:latin typeface="Arial Black"/>
              <a:cs typeface="Calibri"/>
            </a:endParaRPr>
          </a:p>
          <a:p>
            <a:r>
              <a:rPr lang="en-US" u="sng" dirty="0">
                <a:latin typeface="Arial Black"/>
                <a:cs typeface="Calibri"/>
              </a:rPr>
              <a:t>2020 target:</a:t>
            </a:r>
          </a:p>
          <a:p>
            <a:r>
              <a:rPr lang="en-US" dirty="0">
                <a:solidFill>
                  <a:srgbClr val="C00000"/>
                </a:solidFill>
                <a:latin typeface="Arial Black"/>
                <a:cs typeface="Calibri"/>
              </a:rPr>
              <a:t>61.4%</a:t>
            </a:r>
          </a:p>
          <a:p>
            <a:endParaRPr lang="en-US" dirty="0">
              <a:solidFill>
                <a:srgbClr val="C00000"/>
              </a:solidFill>
              <a:latin typeface="Arial Black"/>
              <a:cs typeface="Calibri"/>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400" y="2313573"/>
            <a:ext cx="1340674" cy="3394472"/>
          </a:xfrm>
          <a:prstGeom prst="rect">
            <a:avLst/>
          </a:prstGeom>
        </p:spPr>
      </p:pic>
    </p:spTree>
    <p:extLst>
      <p:ext uri="{BB962C8B-B14F-4D97-AF65-F5344CB8AC3E}">
        <p14:creationId xmlns:p14="http://schemas.microsoft.com/office/powerpoint/2010/main" val="65126014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B04527"/>
                </a:solidFill>
                <a:latin typeface="Cambria" panose="02040503050406030204" pitchFamily="18" charset="0"/>
              </a:rPr>
              <a:t>Visually… </a:t>
            </a:r>
            <a:endParaRPr lang="en-US" dirty="0"/>
          </a:p>
        </p:txBody>
      </p:sp>
      <p:pic>
        <p:nvPicPr>
          <p:cNvPr id="4" name="Content Placeholder 3"/>
          <p:cNvPicPr>
            <a:picLocks noGrp="1" noChangeAspect="1"/>
          </p:cNvPicPr>
          <p:nvPr>
            <p:ph idx="1"/>
          </p:nvPr>
        </p:nvPicPr>
        <p:blipFill>
          <a:blip r:embed="rId2"/>
          <a:stretch>
            <a:fillRect/>
          </a:stretch>
        </p:blipFill>
        <p:spPr>
          <a:xfrm>
            <a:off x="1485900" y="2651379"/>
            <a:ext cx="6172200" cy="2206516"/>
          </a:xfrm>
          <a:prstGeom prst="rect">
            <a:avLst/>
          </a:prstGeom>
        </p:spPr>
      </p:pic>
      <p:pic>
        <p:nvPicPr>
          <p:cNvPr id="5" name="Picture 4" descr="cap only vect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576" y="5815849"/>
            <a:ext cx="1019175" cy="666750"/>
          </a:xfrm>
          <a:prstGeom prst="rect">
            <a:avLst/>
          </a:prstGeom>
        </p:spPr>
      </p:pic>
    </p:spTree>
    <p:extLst>
      <p:ext uri="{BB962C8B-B14F-4D97-AF65-F5344CB8AC3E}">
        <p14:creationId xmlns:p14="http://schemas.microsoft.com/office/powerpoint/2010/main" val="3469710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7777"/>
            <a:ext cx="7772400" cy="1470025"/>
          </a:xfrm>
        </p:spPr>
        <p:txBody>
          <a:bodyPr>
            <a:normAutofit fontScale="90000"/>
          </a:bodyPr>
          <a:lstStyle/>
          <a:p>
            <a:r>
              <a:rPr lang="en-US" sz="10350" b="1" dirty="0">
                <a:solidFill>
                  <a:srgbClr val="0D486F"/>
                </a:solidFill>
                <a:latin typeface="Cambria" panose="02040503050406030204" pitchFamily="18" charset="0"/>
              </a:rPr>
              <a:t>Reading</a:t>
            </a:r>
          </a:p>
        </p:txBody>
      </p:sp>
      <p:sp>
        <p:nvSpPr>
          <p:cNvPr id="3" name="Subtitle 2"/>
          <p:cNvSpPr>
            <a:spLocks noGrp="1"/>
          </p:cNvSpPr>
          <p:nvPr>
            <p:ph type="subTitle" idx="1"/>
          </p:nvPr>
        </p:nvSpPr>
        <p:spPr>
          <a:xfrm>
            <a:off x="1371600" y="3310128"/>
            <a:ext cx="6400800" cy="1752600"/>
          </a:xfrm>
        </p:spPr>
        <p:txBody>
          <a:bodyPr>
            <a:normAutofit fontScale="62500" lnSpcReduction="20000"/>
          </a:bodyPr>
          <a:lstStyle/>
          <a:p>
            <a:r>
              <a:rPr lang="en-US" dirty="0"/>
              <a:t>Source: “Assessment By Grade” data file for 3</a:t>
            </a:r>
            <a:r>
              <a:rPr lang="en-US" baseline="30000" dirty="0"/>
              <a:t>rd</a:t>
            </a:r>
            <a:r>
              <a:rPr lang="en-US" dirty="0"/>
              <a:t>-8</a:t>
            </a:r>
            <a:r>
              <a:rPr lang="en-US" baseline="30000" dirty="0"/>
              <a:t>th</a:t>
            </a:r>
            <a:r>
              <a:rPr lang="en-US" dirty="0"/>
              <a:t> grade proficiency calculations and the “ACT_CPE_Benchmarks” data file for the High School proficiency. Both files are located on new School Report Card Datasets webpage: </a:t>
            </a:r>
            <a:r>
              <a:rPr lang="en-US" u="sng" dirty="0">
                <a:hlinkClick r:id="rId2"/>
              </a:rPr>
              <a:t>https://openhouse.education.ky.gov/Home/SRCData</a:t>
            </a:r>
            <a:endParaRPr lang="en-US" dirty="0"/>
          </a:p>
          <a:p>
            <a:endParaRPr lang="en-US" dirty="0"/>
          </a:p>
        </p:txBody>
      </p:sp>
    </p:spTree>
    <p:extLst>
      <p:ext uri="{BB962C8B-B14F-4D97-AF65-F5344CB8AC3E}">
        <p14:creationId xmlns:p14="http://schemas.microsoft.com/office/powerpoint/2010/main" val="29997644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rPr>
              <a:t>Knox Promise Neighborhood</a:t>
            </a:r>
            <a:endParaRPr lang="en-US" b="1" dirty="0">
              <a:solidFill>
                <a:srgbClr val="B04527"/>
              </a:solidFill>
              <a:latin typeface="Cambria" panose="02040503050406030204" pitchFamily="18" charset="0"/>
            </a:endParaRPr>
          </a:p>
        </p:txBody>
      </p:sp>
      <p:graphicFrame>
        <p:nvGraphicFramePr>
          <p:cNvPr id="6" name="Content Placeholder 5"/>
          <p:cNvGraphicFramePr>
            <a:graphicFrameLocks noGrp="1"/>
          </p:cNvGraphicFramePr>
          <p:nvPr>
            <p:ph idx="1"/>
            <p:extLst/>
          </p:nvPr>
        </p:nvGraphicFramePr>
        <p:xfrm>
          <a:off x="628650" y="2006428"/>
          <a:ext cx="7886700" cy="34835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57456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smtClean="0">
                <a:solidFill>
                  <a:srgbClr val="0D486F"/>
                </a:solidFill>
                <a:latin typeface="Cambria" panose="02040503050406030204" pitchFamily="18" charset="0"/>
              </a:rPr>
              <a:t>Barbourville Independent School</a:t>
            </a:r>
            <a:endParaRPr lang="en-US" b="1" dirty="0">
              <a:solidFill>
                <a:srgbClr val="0D486F"/>
              </a:solidFill>
              <a:latin typeface="Cambria" panose="02040503050406030204" pitchFamily="18" charset="0"/>
            </a:endParaRPr>
          </a:p>
        </p:txBody>
      </p:sp>
      <p:graphicFrame>
        <p:nvGraphicFramePr>
          <p:cNvPr id="5" name="Content Placeholder 4"/>
          <p:cNvGraphicFramePr>
            <a:graphicFrameLocks noGrp="1"/>
          </p:cNvGraphicFramePr>
          <p:nvPr>
            <p:ph idx="1"/>
            <p:extLst/>
          </p:nvPr>
        </p:nvGraphicFramePr>
        <p:xfrm>
          <a:off x="628650" y="1978627"/>
          <a:ext cx="7886700" cy="35113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47283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B04527"/>
                </a:solidFill>
                <a:latin typeface="Cambria" panose="02040503050406030204" pitchFamily="18" charset="0"/>
              </a:rPr>
              <a:t>Corbin Independent Schools</a:t>
            </a:r>
            <a:endParaRPr lang="en-US" b="1" dirty="0">
              <a:solidFill>
                <a:srgbClr val="B04527"/>
              </a:solidFill>
              <a:latin typeface="Cambria" panose="02040503050406030204" pitchFamily="18" charset="0"/>
            </a:endParaRPr>
          </a:p>
        </p:txBody>
      </p:sp>
      <p:graphicFrame>
        <p:nvGraphicFramePr>
          <p:cNvPr id="5" name="Content Placeholder 4"/>
          <p:cNvGraphicFramePr>
            <a:graphicFrameLocks noGrp="1"/>
          </p:cNvGraphicFramePr>
          <p:nvPr>
            <p:ph idx="1"/>
            <p:extLst/>
          </p:nvPr>
        </p:nvGraphicFramePr>
        <p:xfrm>
          <a:off x="628650" y="1978627"/>
          <a:ext cx="7886700" cy="35113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34935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D486F"/>
                </a:solidFill>
                <a:latin typeface="Cambria" panose="02040503050406030204" pitchFamily="18" charset="0"/>
              </a:rPr>
              <a:t>Knox County Public Schools</a:t>
            </a:r>
            <a:endParaRPr lang="en-US" b="1" dirty="0">
              <a:solidFill>
                <a:srgbClr val="0D486F"/>
              </a:solidFill>
              <a:latin typeface="Cambria" panose="02040503050406030204" pitchFamily="18" charset="0"/>
            </a:endParaRPr>
          </a:p>
        </p:txBody>
      </p:sp>
      <p:graphicFrame>
        <p:nvGraphicFramePr>
          <p:cNvPr id="5" name="Content Placeholder 4"/>
          <p:cNvGraphicFramePr>
            <a:graphicFrameLocks noGrp="1"/>
          </p:cNvGraphicFramePr>
          <p:nvPr>
            <p:ph idx="1"/>
            <p:extLst/>
          </p:nvPr>
        </p:nvGraphicFramePr>
        <p:xfrm>
          <a:off x="628650" y="1960091"/>
          <a:ext cx="7886700" cy="35298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664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B04527"/>
                </a:solidFill>
                <a:latin typeface="Cambria" panose="02040503050406030204" pitchFamily="18" charset="0"/>
              </a:rPr>
              <a:t>Knox Promise Neighborhood by School</a:t>
            </a:r>
            <a:endParaRPr lang="en-US" sz="4000" b="1" dirty="0">
              <a:solidFill>
                <a:srgbClr val="B04527"/>
              </a:solidFill>
              <a:latin typeface="Cambria" panose="02040503050406030204" pitchFamily="18" charset="0"/>
            </a:endParaRPr>
          </a:p>
        </p:txBody>
      </p:sp>
      <p:graphicFrame>
        <p:nvGraphicFramePr>
          <p:cNvPr id="6" name="Content Placeholder 5"/>
          <p:cNvGraphicFramePr>
            <a:graphicFrameLocks noGrp="1"/>
          </p:cNvGraphicFramePr>
          <p:nvPr>
            <p:ph idx="1"/>
            <p:extLst/>
          </p:nvPr>
        </p:nvGraphicFramePr>
        <p:xfrm>
          <a:off x="628650" y="2028386"/>
          <a:ext cx="7886700" cy="34615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4114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D486F"/>
                </a:solidFill>
                <a:latin typeface="Cambria" panose="02040503050406030204" pitchFamily="18" charset="0"/>
              </a:rPr>
              <a:t>Knox Promise Neighborhood by School</a:t>
            </a:r>
            <a:endParaRPr lang="en-US" b="1" dirty="0">
              <a:solidFill>
                <a:srgbClr val="0D486F"/>
              </a:solidFill>
              <a:latin typeface="Cambria" panose="02040503050406030204" pitchFamily="18" charset="0"/>
            </a:endParaRPr>
          </a:p>
        </p:txBody>
      </p:sp>
      <p:graphicFrame>
        <p:nvGraphicFramePr>
          <p:cNvPr id="5" name="Content Placeholder 4"/>
          <p:cNvGraphicFramePr>
            <a:graphicFrameLocks noGrp="1"/>
          </p:cNvGraphicFramePr>
          <p:nvPr>
            <p:ph idx="1"/>
            <p:extLst/>
          </p:nvPr>
        </p:nvGraphicFramePr>
        <p:xfrm>
          <a:off x="628650" y="1954531"/>
          <a:ext cx="7886700" cy="35354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21309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15141</TotalTime>
  <Words>7533</Words>
  <Application>Microsoft Office PowerPoint</Application>
  <PresentationFormat>On-screen Show (4:3)</PresentationFormat>
  <Paragraphs>1306</Paragraphs>
  <Slides>175</Slides>
  <Notes>63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175</vt:i4>
      </vt:variant>
    </vt:vector>
  </HeadingPairs>
  <TitlesOfParts>
    <vt:vector size="185" baseType="lpstr">
      <vt:lpstr>Microsoft YaHei UI</vt:lpstr>
      <vt:lpstr>Arial</vt:lpstr>
      <vt:lpstr>Arial Black</vt:lpstr>
      <vt:lpstr>Calibri</vt:lpstr>
      <vt:lpstr>Cambria</vt:lpstr>
      <vt:lpstr>Lucida Fax</vt:lpstr>
      <vt:lpstr>Times New Roman</vt:lpstr>
      <vt:lpstr>Verdana</vt:lpstr>
      <vt:lpstr>Wingdings</vt:lpstr>
      <vt:lpstr>Office Theme</vt:lpstr>
      <vt:lpstr>PowerPoint Presentation</vt:lpstr>
      <vt:lpstr>PowerPoint Presentation</vt:lpstr>
      <vt:lpstr>Did not meet target; did not progress</vt:lpstr>
      <vt:lpstr>Made progress; did not meet target </vt:lpstr>
      <vt:lpstr>Met target; made progress</vt:lpstr>
      <vt:lpstr>Overview of Spending</vt:lpstr>
      <vt:lpstr>Exceeded Target</vt:lpstr>
      <vt:lpstr>PowerPoint Presentation</vt:lpstr>
      <vt:lpstr>PowerPoint Presentation</vt:lpstr>
      <vt:lpstr>K-12 Program Managers</vt:lpstr>
      <vt:lpstr>Internet Access  GPRA 15: </vt:lpstr>
      <vt:lpstr>Decrease; target not met</vt:lpstr>
      <vt:lpstr>Visually… </vt:lpstr>
      <vt:lpstr>Academics  GPRA 4A</vt:lpstr>
      <vt:lpstr>Increase; almost met target</vt:lpstr>
      <vt:lpstr>Visually… </vt:lpstr>
      <vt:lpstr>Graduation  GPRA 6</vt:lpstr>
      <vt:lpstr>Increase; target not met</vt:lpstr>
      <vt:lpstr>Visually… </vt:lpstr>
      <vt:lpstr>PowerPoint Presentation</vt:lpstr>
      <vt:lpstr>Barbourville Independent  Curriculum/PD  2019-2021</vt:lpstr>
      <vt:lpstr>Corbin Independent Schools   </vt:lpstr>
      <vt:lpstr>Early Childhood</vt:lpstr>
      <vt:lpstr>Early Childhood GPRA 1</vt:lpstr>
      <vt:lpstr>Decrease; target not met</vt:lpstr>
      <vt:lpstr>Visually… </vt:lpstr>
      <vt:lpstr>Early Childhood GPRA 1</vt:lpstr>
      <vt:lpstr>Early Childhood GPRA 2A</vt:lpstr>
      <vt:lpstr>Stayed same; target met</vt:lpstr>
      <vt:lpstr>Visually… </vt:lpstr>
      <vt:lpstr>Early Childhood GPRA 2A</vt:lpstr>
      <vt:lpstr>Early Childhood GPRA 2B</vt:lpstr>
      <vt:lpstr>Increase; almost met target</vt:lpstr>
      <vt:lpstr>Visually… </vt:lpstr>
      <vt:lpstr>Early Childhood GPRA 2B</vt:lpstr>
      <vt:lpstr>Early Childhood GPRA 3</vt:lpstr>
      <vt:lpstr>Increase; met target</vt:lpstr>
      <vt:lpstr>Visually… </vt:lpstr>
      <vt:lpstr>Early Childhood GPRA 3</vt:lpstr>
      <vt:lpstr>Early Childhood GPRA 12</vt:lpstr>
      <vt:lpstr>Stagnant; did not met target</vt:lpstr>
      <vt:lpstr>Visually… </vt:lpstr>
      <vt:lpstr>Early Childhood GPRA 12</vt:lpstr>
      <vt:lpstr>Family Engagement</vt:lpstr>
      <vt:lpstr>Student Mobility  GPRA 11: </vt:lpstr>
      <vt:lpstr>Decrease and target met</vt:lpstr>
      <vt:lpstr>Visually… </vt:lpstr>
      <vt:lpstr>K-8 Literacy GPRA 13</vt:lpstr>
      <vt:lpstr>Decrease; target not met</vt:lpstr>
      <vt:lpstr>Visually… </vt:lpstr>
      <vt:lpstr>Talking about College &amp; Career GPRA 14</vt:lpstr>
      <vt:lpstr>Decrease; target not met</vt:lpstr>
      <vt:lpstr>Visually… </vt:lpstr>
      <vt:lpstr>  Family Engagement Programs 2019-2020 </vt:lpstr>
      <vt:lpstr>Parenting for Success</vt:lpstr>
      <vt:lpstr>PowerPoint Presentation</vt:lpstr>
      <vt:lpstr>College/Career</vt:lpstr>
      <vt:lpstr>PowerPoint Presentation</vt:lpstr>
      <vt:lpstr>PowerPoint Presentation</vt:lpstr>
      <vt:lpstr>All Pro Dad- Breakfast </vt:lpstr>
      <vt:lpstr>Survey Says… </vt:lpstr>
      <vt:lpstr>PowerPoint Presentation</vt:lpstr>
      <vt:lpstr>PowerPoint Presentation</vt:lpstr>
      <vt:lpstr>PowerPoint Presentation</vt:lpstr>
      <vt:lpstr>PowerPoint Presentation</vt:lpstr>
      <vt:lpstr>PowerPoint Presentation</vt:lpstr>
      <vt:lpstr>PowerPoint Presentation</vt:lpstr>
      <vt:lpstr>High School FAST</vt:lpstr>
      <vt:lpstr>FAST Overview </vt:lpstr>
      <vt:lpstr>Family Meal </vt:lpstr>
      <vt:lpstr>Ice Breaker </vt:lpstr>
      <vt:lpstr>Family Project </vt:lpstr>
      <vt:lpstr>Buddy Time/Parent Group</vt:lpstr>
      <vt:lpstr>Youth Group </vt:lpstr>
      <vt:lpstr>Week 5</vt:lpstr>
      <vt:lpstr>Other Elements</vt:lpstr>
      <vt:lpstr>Graduation </vt:lpstr>
      <vt:lpstr>PowerPoint Presentation</vt:lpstr>
      <vt:lpstr>Academic Case Management</vt:lpstr>
      <vt:lpstr>Academics  GPRA 4B</vt:lpstr>
      <vt:lpstr>Increase; target not met</vt:lpstr>
      <vt:lpstr>Visually… </vt:lpstr>
      <vt:lpstr>Math</vt:lpstr>
      <vt:lpstr>Knox Promise Neighborhood</vt:lpstr>
      <vt:lpstr>Barbourville Independent School</vt:lpstr>
      <vt:lpstr>Corbin Independent Schools</vt:lpstr>
      <vt:lpstr>Knox County Public Schools</vt:lpstr>
      <vt:lpstr>Knox Promise Neighborhood by School</vt:lpstr>
      <vt:lpstr>Knox Promise Neighborhood by School</vt:lpstr>
      <vt:lpstr>Academics  GPRA 4A</vt:lpstr>
      <vt:lpstr>Increase; almost met target</vt:lpstr>
      <vt:lpstr>Visually… </vt:lpstr>
      <vt:lpstr>Reading</vt:lpstr>
      <vt:lpstr>Knox Promise Neighborhood</vt:lpstr>
      <vt:lpstr>Barbourville Independent School</vt:lpstr>
      <vt:lpstr>Corbin Independent Schools</vt:lpstr>
      <vt:lpstr>Knox County Public Schools</vt:lpstr>
      <vt:lpstr>Knox Promise Neighborhood by School</vt:lpstr>
      <vt:lpstr>Knox Promise Neighborhood by School</vt:lpstr>
      <vt:lpstr>Caseload</vt:lpstr>
      <vt:lpstr>PowerPoint Presentation</vt:lpstr>
      <vt:lpstr>PowerPoint Presentation</vt:lpstr>
      <vt:lpstr>PowerPoint Presentation</vt:lpstr>
      <vt:lpstr>PowerPoint Presentation</vt:lpstr>
      <vt:lpstr>PS Remediation  GPRA 7B: </vt:lpstr>
      <vt:lpstr>Decrease; target not met</vt:lpstr>
      <vt:lpstr>Visually…</vt:lpstr>
      <vt:lpstr>Wraparound</vt:lpstr>
      <vt:lpstr>Attendance  GPRA 5A</vt:lpstr>
      <vt:lpstr>Increase and target met</vt:lpstr>
      <vt:lpstr>Visually…</vt:lpstr>
      <vt:lpstr>Attendance  GPRA 5B</vt:lpstr>
      <vt:lpstr>Decrease; target not met</vt:lpstr>
      <vt:lpstr>Visually…</vt:lpstr>
      <vt:lpstr>PowerPoint Presentation</vt:lpstr>
      <vt:lpstr>GPRA 5: Attendance rate of students in 6th, 7th, 8th and 9th grades</vt:lpstr>
      <vt:lpstr>GPRA 5: Attendance rate of students in 6th, 7th, 8th and 9th grades (2018-19)</vt:lpstr>
      <vt:lpstr>GPRA 5: Attendance rate of students in 6th, 7th and 8th grades</vt:lpstr>
      <vt:lpstr>PowerPoint Presentation</vt:lpstr>
      <vt:lpstr>PowerPoint Presentation</vt:lpstr>
      <vt:lpstr>PS Enrollment  GPRA 7A: </vt:lpstr>
      <vt:lpstr>Decline; target not met</vt:lpstr>
      <vt:lpstr>Visually…</vt:lpstr>
      <vt:lpstr>GPRA 7a: # and % of PN students who graduate with a regular high school diploma, as defined in 34 CFR 200.19(b)(1)(iv), and obtain postsecondary degrees, vocational certificates, or other industry-recognized certifications or credentials without the need for remediation </vt:lpstr>
      <vt:lpstr>GPRA 7a: # and % of PN students who graduate with a regular high school diploma, as defined in 34 CFR 200.19(b)(1)(iv), and obtain postsecondary degrees, vocational certificates, or other industry-recognized certifications or credentials without the need for remediation </vt:lpstr>
      <vt:lpstr>PowerPoint Presentation</vt:lpstr>
      <vt:lpstr>PowerPoint Presentation</vt:lpstr>
      <vt:lpstr>PowerPoint Presentation</vt:lpstr>
      <vt:lpstr>PowerPoint Presentation</vt:lpstr>
      <vt:lpstr>PowerPoint Presentation</vt:lpstr>
      <vt:lpstr>Arts Integration </vt:lpstr>
      <vt:lpstr>Direct Services </vt:lpstr>
      <vt:lpstr>Direct Services </vt:lpstr>
      <vt:lpstr>Professional Development</vt:lpstr>
      <vt:lpstr>Professional Development</vt:lpstr>
      <vt:lpstr>Technical Assistance and Consultation</vt:lpstr>
      <vt:lpstr>Resource Development</vt:lpstr>
      <vt:lpstr>Looking Ahead</vt:lpstr>
      <vt:lpstr>Exercise  GPRA 8: </vt:lpstr>
      <vt:lpstr>Increase and target met</vt:lpstr>
      <vt:lpstr>Visually…</vt:lpstr>
      <vt:lpstr>PowerPoint Presentation</vt:lpstr>
      <vt:lpstr>Eating Fruits &amp; Veggies  GPRA 9: </vt:lpstr>
      <vt:lpstr>Increase; target met</vt:lpstr>
      <vt:lpstr>Visually…</vt:lpstr>
      <vt:lpstr>PowerPoint Presentation</vt:lpstr>
      <vt:lpstr>GRPA 8: # and % of children who participate in at least 60 minutes of moderate to vigorous physical activity daily. GRPA 9: # and % of children who consume five or more servings of fruits and vegetables daily.</vt:lpstr>
      <vt:lpstr>PowerPoint Presentation</vt:lpstr>
      <vt:lpstr>PowerPoint Presentation</vt:lpstr>
      <vt:lpstr>Students feel safe GPRA 10: </vt:lpstr>
      <vt:lpstr>Decrease; target not met</vt:lpstr>
      <vt:lpstr>Visually…</vt:lpstr>
      <vt:lpstr>PowerPoint Presentation</vt:lpstr>
      <vt:lpstr>GPRA 10: # and % of students who feel safe at school and traveling to and from school, as measured by a school climate needs assessment.</vt:lpstr>
      <vt:lpstr>PowerPoint Presentation</vt:lpstr>
      <vt:lpstr>PowerPoint Presentation</vt:lpstr>
      <vt:lpstr>PowerPoint Presentation</vt:lpstr>
      <vt:lpstr>Teen Outreach Program </vt:lpstr>
      <vt:lpstr>What is TOP? </vt:lpstr>
      <vt:lpstr>Why top? </vt:lpstr>
      <vt:lpstr>Where is the top program active? </vt:lpstr>
      <vt:lpstr>How can you help? </vt:lpstr>
      <vt:lpstr>PS Enrollment  GPRA 7A: </vt:lpstr>
      <vt:lpstr>Decline; target not met</vt:lpstr>
      <vt:lpstr>Visually…</vt:lpstr>
      <vt:lpstr>PS Completion  GPRA 7C: </vt:lpstr>
      <vt:lpstr>No data</vt:lpstr>
      <vt:lpstr>Visually…</vt:lpstr>
      <vt:lpstr>PS Certification  GPRA 7D: </vt:lpstr>
      <vt:lpstr>New data; no target</vt:lpstr>
      <vt:lpstr>Promise Scholars Program</vt:lpstr>
      <vt:lpstr>Promise Scholars Benefits</vt:lpstr>
      <vt:lpstr>PowerPoint Presentation</vt:lpstr>
      <vt:lpstr>Promise Scholars Commitment</vt:lpstr>
      <vt:lpstr>Promise Scholars Commitment</vt:lpstr>
    </vt:vector>
  </TitlesOfParts>
  <Company>Berea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Foster</dc:creator>
  <cp:lastModifiedBy>Kelli Moore</cp:lastModifiedBy>
  <cp:revision>1154</cp:revision>
  <cp:lastPrinted>2017-08-20T01:32:44Z</cp:lastPrinted>
  <dcterms:created xsi:type="dcterms:W3CDTF">2013-07-26T14:40:41Z</dcterms:created>
  <dcterms:modified xsi:type="dcterms:W3CDTF">2021-02-05T20:24:57Z</dcterms:modified>
</cp:coreProperties>
</file>