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B0F43-46F5-4E60-B44C-7CD5BA09A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3DD8-4732-45E6-A50A-4BF672926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DBD4D-984C-4142-8D1D-A936B325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7C17E-2AA4-4FC5-AD84-2FC63C3F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CA4D2-FBEE-4514-A504-291FDF1B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17CD-CDDF-4EC2-8B12-A8AC4AFF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E3723-9EA1-4A5D-B2ED-E599F198A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DE3BA-6237-4BB2-A4D4-3E417F6C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FE28D-72A3-4030-9B48-0127B3C7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CD626-36E8-4C48-B727-DF577F53D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9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3A2331-7500-4193-8A9C-BA83D1927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D927C-5598-4A8D-A06C-849BFE679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17-F4D3-4EBA-8520-E1AA75CB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43E7D-5599-4259-8DD3-E3EA7FAF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BF60E-701C-4A65-A862-E4975147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6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14060-61B3-4ADA-A0B6-58B5F54A0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06530-8F27-4229-B484-2864538AA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D9FAA-ECB0-435E-9055-34579DA2C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CA754-5F99-4307-B3D6-A041F89D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214CC-3E8A-475B-8A35-79E8E7D7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2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BDDF0-4D76-49E6-918C-4322135A1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DFC4C-6171-4B58-A748-B8556DF5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D0D1D-CBF1-4F32-97A0-A3D80654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FBCB2-801C-463C-8403-930FEF8B9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FB3FB-16EF-4C2F-8CF7-98CF5D10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6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C27DE-7D57-4AA0-9B19-F20F8E3F0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DE8A6-294F-47B5-9D0C-584090BEE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90E72-D61F-4A77-AE80-85224557D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8D4AB-06CE-46DC-9206-A61A333E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937BB-CA31-462B-850B-01D06245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89BFD-D6BB-48C8-AE40-87F457F5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0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1D9CF-9FD8-4B8F-9D99-3DDACF96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7C4A9-EE91-420C-AA9C-4D4DBE6B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7952A-33F0-48AC-A18D-5AF7AF485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5A204-67BA-48C6-85FF-D899674E4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A542C-6395-4329-B6C5-2D18FF7CF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380379-A4CE-4022-8E8D-93BF90FED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763612-8939-461D-B0A7-DB830417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4CE551-F3E5-4458-AB01-BDF42683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5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0A596-D98A-43C8-86BB-11584F5A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4BFC2A-8EAC-4FA5-8DB4-70FF6391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E71AF-FAD5-4CF4-A415-4D004252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2405A-3DA6-40AC-B1CC-7192E695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27913-CAC1-4D2F-82F3-4EFFFAB3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3474C-A590-4ACC-83EC-E47FB798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680A5-6129-45C1-A9BA-E85F2B69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6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13B0-A8E9-4392-A688-0416C271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050F5-3D90-425B-BDB7-36CE70CFA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DFAD1-6DEC-4BD6-B4A3-F7414E644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35A00-6E1D-4FD7-A2B4-467BF9F1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59667-A535-49C7-86C0-6825F481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6582B-9538-4CE1-84D5-2DE137339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7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ECAF-5493-449C-83FF-FF890DB20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49FEB5-1C89-43F6-97F7-4329A357A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0098F7-464B-49C1-BBB2-699BED728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0990A-F2FB-4A0C-940C-C2E93A11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CE2C4-8FC0-4822-B681-9FB7A760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511A3-81A6-4EC1-9CA6-2A8C7D86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6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295048-C4F9-44E7-81B4-B4CB5933A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3993D-FDE2-4AD8-80DA-4B36A76D0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2525D-8BE1-4D41-826E-A8DD0F75D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F701-AB9B-401A-9A30-FC2BE8E55799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CA4D9-7732-4D6B-B7A1-6B1AFF178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9BE7-3A89-4B0E-8BC2-D8912CA38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4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finaid@berea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tuaccts@berea.ed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341716" y="2224926"/>
            <a:ext cx="812153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600" dirty="0">
              <a:solidFill>
                <a:srgbClr val="009C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6600" dirty="0">
                <a:solidFill>
                  <a:srgbClr val="009C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STUDENT FINANCIAL AID SERVICES </a:t>
            </a:r>
          </a:p>
        </p:txBody>
      </p:sp>
    </p:spTree>
    <p:extLst>
      <p:ext uri="{BB962C8B-B14F-4D97-AF65-F5344CB8AC3E}">
        <p14:creationId xmlns:p14="http://schemas.microsoft.com/office/powerpoint/2010/main" val="47182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2198865" y="2352052"/>
            <a:ext cx="9993135" cy="4984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14886"/>
                </a:solidFill>
              </a:rPr>
              <a:t>Confirmation – Cont’d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14886"/>
              </a:solidFill>
            </a:endParaRP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rgbClr val="014886"/>
                </a:solidFill>
              </a:rPr>
              <a:t>Resolution may be any combination of the following -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Ø"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 balance in full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Ø"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a payroll deduction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D35D13"/>
              </a:buClr>
              <a:buFont typeface="Wingdings" panose="05000000000000000000" pitchFamily="2" charset="2"/>
              <a:buChar char="Ø"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 a parent payment plan</a:t>
            </a:r>
            <a:endParaRPr lang="en-US" sz="4400" dirty="0">
              <a:solidFill>
                <a:srgbClr val="014886"/>
              </a:solidFill>
            </a:endParaRPr>
          </a:p>
          <a:p>
            <a:pPr lvl="1">
              <a:buClr>
                <a:srgbClr val="D35D13"/>
              </a:buClr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7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1005362" y="3184052"/>
            <a:ext cx="112139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14886"/>
                </a:solidFill>
              </a:rPr>
              <a:t>Term bills are expected to be paid at the first of each term</a:t>
            </a: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14886"/>
                </a:solidFill>
              </a:rPr>
              <a:t>Payment can be made online via the </a:t>
            </a:r>
            <a:r>
              <a:rPr lang="en-US" sz="2800" dirty="0" err="1">
                <a:solidFill>
                  <a:srgbClr val="014886"/>
                </a:solidFill>
              </a:rPr>
              <a:t>myberea</a:t>
            </a:r>
            <a:r>
              <a:rPr lang="en-US" sz="2800" dirty="0">
                <a:solidFill>
                  <a:srgbClr val="014886"/>
                </a:solidFill>
              </a:rPr>
              <a:t> portal</a:t>
            </a:r>
          </a:p>
          <a:p>
            <a:pPr marL="800100" lvl="1" indent="-342900">
              <a:buClr>
                <a:srgbClr val="D35D13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payments may be mailed to: Student Accounts, Attn: Madison Stewart, CPO 2168, Berea, KY 40404</a:t>
            </a:r>
          </a:p>
          <a:p>
            <a:pPr marL="342900" lvl="1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14886"/>
                </a:solidFill>
              </a:rPr>
              <a:t>Payments may be made via debit/credit card via phone, (859) 985-3094 	</a:t>
            </a:r>
          </a:p>
          <a:p>
            <a:pPr marL="342900" lvl="2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14886"/>
                </a:solidFill>
              </a:rPr>
              <a:t>Walk-ins during business hours (M-F, 8:30-11:45, 1:00-4:30)</a:t>
            </a:r>
          </a:p>
          <a:p>
            <a:pPr marL="800100" lvl="3" indent="-342900">
              <a:buClr>
                <a:srgbClr val="D35D13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note College guidelines regarding the wearing of face coverings and social distancing.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6772B2-C2ED-4947-99AF-D5BDEE98E50E}"/>
              </a:ext>
            </a:extLst>
          </p:cNvPr>
          <p:cNvSpPr txBox="1"/>
          <p:nvPr/>
        </p:nvSpPr>
        <p:spPr>
          <a:xfrm>
            <a:off x="5372692" y="2089704"/>
            <a:ext cx="5841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14886"/>
                </a:solidFill>
              </a:rPr>
              <a:t>Payments for a Term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88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2365612" y="2341793"/>
            <a:ext cx="9826387" cy="500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14886"/>
                </a:solidFill>
              </a:rPr>
              <a:t>Payroll Deductions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14886"/>
              </a:solidFill>
            </a:endParaRP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rgbClr val="014886"/>
                </a:solidFill>
              </a:rPr>
              <a:t>Certain amount or percentage deducted each payroll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Ø"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via the </a:t>
            </a:r>
            <a:r>
              <a:rPr lang="en-US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myberea</a:t>
            </a: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portal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Ø"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a deduction via email - stuaccts@berea.edu</a:t>
            </a:r>
          </a:p>
          <a:p>
            <a:pPr lvl="1">
              <a:buClr>
                <a:srgbClr val="D35D13"/>
              </a:buClr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44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2921352" y="2096429"/>
            <a:ext cx="100499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14886"/>
                </a:solidFill>
              </a:rPr>
              <a:t>Student/Parent Payment Plan</a:t>
            </a: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14886"/>
              </a:solidFill>
            </a:endParaRP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14886"/>
                </a:solidFill>
              </a:rPr>
              <a:t>Plan established by the student/parent to resolve term bill prior to course </a:t>
            </a:r>
          </a:p>
          <a:p>
            <a:pPr>
              <a:buClr>
                <a:srgbClr val="D35D13"/>
              </a:buClr>
            </a:pPr>
            <a:r>
              <a:rPr lang="en-US" sz="4000" dirty="0">
                <a:solidFill>
                  <a:srgbClr val="014886"/>
                </a:solidFill>
              </a:rPr>
              <a:t>     registration for the next term</a:t>
            </a: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14886"/>
                </a:solidFill>
              </a:rPr>
              <a:t> Must have parental ‘signature’</a:t>
            </a: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14886"/>
                </a:solidFill>
              </a:rPr>
              <a:t>Electronic form is on our website under ‘forms’</a:t>
            </a:r>
            <a:endParaRPr lang="en-US" sz="2400" dirty="0">
              <a:solidFill>
                <a:srgbClr val="014886"/>
              </a:solidFill>
            </a:endParaRPr>
          </a:p>
          <a:p>
            <a:pPr lvl="1">
              <a:buClr>
                <a:srgbClr val="D35D13"/>
              </a:buClr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54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94E743-6EB1-454D-8168-DB6678204507}"/>
              </a:ext>
            </a:extLst>
          </p:cNvPr>
          <p:cNvSpPr txBox="1"/>
          <p:nvPr/>
        </p:nvSpPr>
        <p:spPr>
          <a:xfrm>
            <a:off x="1527142" y="4074863"/>
            <a:ext cx="10131587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1488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order to have information sent to you via email or other electronic means, we must have a signed consent form.  These are in your packet.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0512D1-1398-4C75-9339-FB2561B0941C}"/>
              </a:ext>
            </a:extLst>
          </p:cNvPr>
          <p:cNvSpPr txBox="1"/>
          <p:nvPr/>
        </p:nvSpPr>
        <p:spPr>
          <a:xfrm>
            <a:off x="1527142" y="3220460"/>
            <a:ext cx="6077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14886"/>
                </a:solidFill>
              </a:rPr>
              <a:t>Electronic consent</a:t>
            </a:r>
          </a:p>
        </p:txBody>
      </p:sp>
    </p:spTree>
    <p:extLst>
      <p:ext uri="{BB962C8B-B14F-4D97-AF65-F5344CB8AC3E}">
        <p14:creationId xmlns:p14="http://schemas.microsoft.com/office/powerpoint/2010/main" val="255500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94E743-6EB1-454D-8168-DB6678204507}"/>
              </a:ext>
            </a:extLst>
          </p:cNvPr>
          <p:cNvSpPr txBox="1"/>
          <p:nvPr/>
        </p:nvSpPr>
        <p:spPr>
          <a:xfrm>
            <a:off x="3437829" y="3816826"/>
            <a:ext cx="802628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4400" dirty="0">
                <a:solidFill>
                  <a:srgbClr val="014886"/>
                </a:solidFill>
                <a:latin typeface="Calibri" panose="020F0502020204030204"/>
              </a:rPr>
              <a:t>Student charge goes to student account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4400" dirty="0">
                <a:solidFill>
                  <a:srgbClr val="014886"/>
                </a:solidFill>
                <a:latin typeface="Calibri" panose="020F0502020204030204"/>
              </a:rPr>
              <a:t>$500 “credit limit”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1488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0512D1-1398-4C75-9339-FB2561B0941C}"/>
              </a:ext>
            </a:extLst>
          </p:cNvPr>
          <p:cNvSpPr txBox="1"/>
          <p:nvPr/>
        </p:nvSpPr>
        <p:spPr>
          <a:xfrm>
            <a:off x="3287703" y="2836650"/>
            <a:ext cx="4815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14886"/>
                </a:solidFill>
              </a:rPr>
              <a:t>Online Bookstore</a:t>
            </a:r>
          </a:p>
        </p:txBody>
      </p:sp>
    </p:spTree>
    <p:extLst>
      <p:ext uri="{BB962C8B-B14F-4D97-AF65-F5344CB8AC3E}">
        <p14:creationId xmlns:p14="http://schemas.microsoft.com/office/powerpoint/2010/main" val="603430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0512D1-1398-4C75-9339-FB2561B0941C}"/>
              </a:ext>
            </a:extLst>
          </p:cNvPr>
          <p:cNvSpPr txBox="1"/>
          <p:nvPr/>
        </p:nvSpPr>
        <p:spPr>
          <a:xfrm>
            <a:off x="3287703" y="2836650"/>
            <a:ext cx="4815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14886"/>
                </a:solidFill>
              </a:rPr>
              <a:t>Student Insurance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32E4D5-201A-4C14-8CC4-180F924A6204}"/>
              </a:ext>
            </a:extLst>
          </p:cNvPr>
          <p:cNvSpPr txBox="1"/>
          <p:nvPr/>
        </p:nvSpPr>
        <p:spPr>
          <a:xfrm>
            <a:off x="3287703" y="3830877"/>
            <a:ext cx="81900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D35D13"/>
              </a:buClr>
              <a:buFont typeface="Wingdings" panose="05000000000000000000" pitchFamily="2" charset="2"/>
              <a:buChar char="v"/>
              <a:defRPr/>
            </a:pPr>
            <a:r>
              <a:rPr lang="en-US" sz="4000" dirty="0">
                <a:solidFill>
                  <a:srgbClr val="014886"/>
                </a:solidFill>
              </a:rPr>
              <a:t>Family insurance transportable to KY</a:t>
            </a:r>
          </a:p>
          <a:p>
            <a:pPr marL="342900" lvl="0" indent="-342900">
              <a:buClr>
                <a:srgbClr val="D35D13"/>
              </a:buClr>
              <a:buFont typeface="Wingdings" panose="05000000000000000000" pitchFamily="2" charset="2"/>
              <a:buChar char="v"/>
              <a:defRPr/>
            </a:pPr>
            <a:r>
              <a:rPr lang="en-US" sz="4000" dirty="0">
                <a:solidFill>
                  <a:srgbClr val="014886"/>
                </a:solidFill>
              </a:rPr>
              <a:t>College insurance</a:t>
            </a:r>
          </a:p>
          <a:p>
            <a:pPr marL="342900" lvl="0" indent="-342900">
              <a:buClr>
                <a:srgbClr val="D35D13"/>
              </a:buClr>
              <a:buFont typeface="Wingdings" panose="05000000000000000000" pitchFamily="2" charset="2"/>
              <a:buChar char="v"/>
              <a:defRPr/>
            </a:pPr>
            <a:r>
              <a:rPr lang="en-US" sz="4000" dirty="0">
                <a:solidFill>
                  <a:srgbClr val="014886"/>
                </a:solidFill>
              </a:rPr>
              <a:t>Non ACA Compliant</a:t>
            </a:r>
          </a:p>
          <a:p>
            <a:pPr marL="342900" lvl="0" indent="-342900">
              <a:buClr>
                <a:srgbClr val="D35D13"/>
              </a:buClr>
              <a:buFont typeface="Wingdings" panose="05000000000000000000" pitchFamily="2" charset="2"/>
              <a:buChar char="v"/>
              <a:defRPr/>
            </a:pPr>
            <a:r>
              <a:rPr lang="en-US" sz="4000" dirty="0">
                <a:solidFill>
                  <a:srgbClr val="014886"/>
                </a:solidFill>
              </a:rPr>
              <a:t>Can not be a </a:t>
            </a:r>
            <a:r>
              <a:rPr lang="en-US" sz="4000">
                <a:solidFill>
                  <a:srgbClr val="014886"/>
                </a:solidFill>
              </a:rPr>
              <a:t>supplement for a HDP</a:t>
            </a:r>
            <a:endParaRPr lang="en-US" sz="4000" dirty="0">
              <a:solidFill>
                <a:srgbClr val="0148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39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5428211" y="1605359"/>
            <a:ext cx="66425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14886"/>
                </a:solidFill>
                <a:highlight>
                  <a:srgbClr val="D35D13"/>
                </a:highlight>
              </a:rPr>
              <a:t>Student Financial Aid Services contact information: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General office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finaid@berea.edu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Zac Miller, Counselor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Danielle Robbins, Counselor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Johauna Gosney – Accountant and Counselor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Stephany Blaney – Manager of Technology and Communications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Chris Thomas – Assistant Director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Theresa Lowder – Director, outgoing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Andrea Spry – Director, Incoming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133792-84FC-47DA-9792-5278915F1B7A}"/>
              </a:ext>
            </a:extLst>
          </p:cNvPr>
          <p:cNvSpPr txBox="1"/>
          <p:nvPr/>
        </p:nvSpPr>
        <p:spPr>
          <a:xfrm>
            <a:off x="1407625" y="5379757"/>
            <a:ext cx="9601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14886"/>
                </a:solidFill>
                <a:highlight>
                  <a:srgbClr val="D35D13"/>
                </a:highlight>
              </a:rPr>
              <a:t>Student Accounts contact information: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General office – </a:t>
            </a:r>
            <a:r>
              <a:rPr lang="en-US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stuaccts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@berea.edu</a:t>
            </a:r>
            <a:endParaRPr lang="en-US" sz="24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</a:rPr>
              <a:t>Madison Stewart – Student Accounts Associate</a:t>
            </a:r>
          </a:p>
        </p:txBody>
      </p:sp>
    </p:spTree>
    <p:extLst>
      <p:ext uri="{BB962C8B-B14F-4D97-AF65-F5344CB8AC3E}">
        <p14:creationId xmlns:p14="http://schemas.microsoft.com/office/powerpoint/2010/main" val="389989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5411586" y="3219632"/>
            <a:ext cx="19701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600" dirty="0">
                <a:solidFill>
                  <a:srgbClr val="789B00"/>
                </a:solidFill>
              </a:rPr>
              <a:t>???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14886"/>
              </a:solidFill>
            </a:endParaRPr>
          </a:p>
          <a:p>
            <a:pPr lvl="1">
              <a:buClr>
                <a:srgbClr val="D35D13"/>
              </a:buClr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4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1999" cy="39485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2460" y="2906565"/>
            <a:ext cx="807165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>
                <a:solidFill>
                  <a:srgbClr val="009C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Welcome to Berea College!</a:t>
            </a:r>
          </a:p>
        </p:txBody>
      </p:sp>
    </p:spTree>
    <p:extLst>
      <p:ext uri="{BB962C8B-B14F-4D97-AF65-F5344CB8AC3E}">
        <p14:creationId xmlns:p14="http://schemas.microsoft.com/office/powerpoint/2010/main" val="150727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897774" y="3227945"/>
            <a:ext cx="112139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</a:rPr>
              <a:t>There are three types of financial aid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14886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14886"/>
                </a:solidFill>
              </a:rPr>
              <a:t>Grants and scholarships (no repayment)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14886"/>
                </a:solidFill>
              </a:rPr>
              <a:t>Loans (repayment)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14886"/>
                </a:solidFill>
              </a:rPr>
              <a:t>Work (payment for hours worked)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5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1489177" y="2395240"/>
            <a:ext cx="1070282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</a:rPr>
              <a:t>				Awarding financial aid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14886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14886"/>
                </a:solidFill>
              </a:rPr>
              <a:t>Berea College receives over $14,000,000 from federal and state monies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endParaRPr lang="en-US" sz="3600" dirty="0">
              <a:solidFill>
                <a:srgbClr val="014886"/>
              </a:solidFill>
            </a:endParaRP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14886"/>
                </a:solidFill>
              </a:rPr>
              <a:t>Student Financial Aid Services must adhere to Federal regulations/State regulations, in addition to Berea College financial aid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1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1621103" y="1654458"/>
            <a:ext cx="105254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</a:rPr>
              <a:t>						The Labor Program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14886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rgbClr val="014886"/>
                </a:solidFill>
              </a:rPr>
              <a:t>All new students are required to work in the Labor Program</a:t>
            </a: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rgbClr val="014886"/>
                </a:solidFill>
              </a:rPr>
              <a:t>Students are required to work a minimum of 10 hours per week</a:t>
            </a: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rgbClr val="014886"/>
                </a:solidFill>
              </a:rPr>
              <a:t>Work hours are set after discussion with labor supervisors</a:t>
            </a: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rgbClr val="014886"/>
                </a:solidFill>
              </a:rPr>
              <a:t>Learn ‘soft’ skills, i.e., being on time, completing work, money management, etc.</a:t>
            </a:r>
          </a:p>
        </p:txBody>
      </p:sp>
    </p:spTree>
    <p:extLst>
      <p:ext uri="{BB962C8B-B14F-4D97-AF65-F5344CB8AC3E}">
        <p14:creationId xmlns:p14="http://schemas.microsoft.com/office/powerpoint/2010/main" val="239153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897774" y="3227945"/>
            <a:ext cx="1121393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</a:rPr>
              <a:t>The Labor Program – Cont’d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14886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14886"/>
                </a:solidFill>
              </a:rPr>
              <a:t>Labor earnings are a source of financial aid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14886"/>
                </a:solidFill>
              </a:rPr>
              <a:t>Financial aid should not be spent on spring break trips, the latest cell phone, etc.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14886"/>
                </a:solidFill>
              </a:rPr>
              <a:t>Financial aid is for educational costs; can’t be replaced </a:t>
            </a:r>
          </a:p>
        </p:txBody>
      </p:sp>
    </p:spTree>
    <p:extLst>
      <p:ext uri="{BB962C8B-B14F-4D97-AF65-F5344CB8AC3E}">
        <p14:creationId xmlns:p14="http://schemas.microsoft.com/office/powerpoint/2010/main" val="422929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979662" y="3023225"/>
            <a:ext cx="1121393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100" dirty="0">
                <a:solidFill>
                  <a:srgbClr val="014886"/>
                </a:solidFill>
              </a:rPr>
              <a:t>Tuition – amount the College spends to keep College open for you, upkeep of buildings and grounds, salaries, etc.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100" dirty="0">
                <a:solidFill>
                  <a:srgbClr val="014886"/>
                </a:solidFill>
              </a:rPr>
              <a:t>Direct Expense – housing, meals, mandatory fees, books, supplies, personal and transportation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100" dirty="0">
                <a:solidFill>
                  <a:srgbClr val="014886"/>
                </a:solidFill>
              </a:rPr>
              <a:t>Term bill – costs of housing, meals, mandatory fees less any aid received for these costs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100" dirty="0">
                <a:solidFill>
                  <a:srgbClr val="014886"/>
                </a:solidFill>
              </a:rPr>
              <a:t>Student Account – includes term bill charges and aid, plus books charged, class fees, library fines, laptop repair, etc.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F16D91-A420-4F1A-82C7-6D17B1855BB9}"/>
              </a:ext>
            </a:extLst>
          </p:cNvPr>
          <p:cNvSpPr txBox="1"/>
          <p:nvPr/>
        </p:nvSpPr>
        <p:spPr>
          <a:xfrm>
            <a:off x="5691116" y="1818690"/>
            <a:ext cx="64205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14886"/>
                </a:solidFill>
              </a:rPr>
              <a:t>Financial Aid Terminology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2781167" y="2277055"/>
            <a:ext cx="907873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14886"/>
                </a:solidFill>
              </a:rPr>
              <a:t>Expected Family Contribution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014886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14886"/>
                </a:solidFill>
              </a:rPr>
              <a:t>Berea College/Student Financial Aid Services do not determine EFC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14886"/>
                </a:solidFill>
              </a:rPr>
              <a:t>Determined by information on the FAFSA</a:t>
            </a: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FF0000"/>
                </a:solidFill>
              </a:rPr>
              <a:t>EFC cannot be replaced with grants or scholarships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14886"/>
                </a:solidFill>
              </a:rPr>
              <a:t>EFC can only be replaced with Federal Loan</a:t>
            </a:r>
          </a:p>
        </p:txBody>
      </p:sp>
    </p:spTree>
    <p:extLst>
      <p:ext uri="{BB962C8B-B14F-4D97-AF65-F5344CB8AC3E}">
        <p14:creationId xmlns:p14="http://schemas.microsoft.com/office/powerpoint/2010/main" val="2228157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2276200" y="2412870"/>
            <a:ext cx="970653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14886"/>
                </a:solidFill>
              </a:rPr>
              <a:t>Confirmation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14886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rgbClr val="014886"/>
                </a:solidFill>
              </a:rPr>
              <a:t>All students must complete the confirmation process at the beginning of Fall and Spring Terms</a:t>
            </a:r>
          </a:p>
          <a:p>
            <a:pPr marL="342900" indent="-342900">
              <a:buClr>
                <a:srgbClr val="D35D13"/>
              </a:buClr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rgbClr val="014886"/>
                </a:solidFill>
              </a:rPr>
              <a:t>Term bills are expected to be resolved at the first of each term</a:t>
            </a:r>
          </a:p>
          <a:p>
            <a:pPr lvl="1">
              <a:buClr>
                <a:srgbClr val="D35D13"/>
              </a:buClr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599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648</Words>
  <Application>Microsoft Office PowerPoint</Application>
  <PresentationFormat>Widescreen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Thomas</dc:creator>
  <cp:lastModifiedBy>IS&amp;S Help Desk</cp:lastModifiedBy>
  <cp:revision>12</cp:revision>
  <dcterms:created xsi:type="dcterms:W3CDTF">2020-07-27T17:43:24Z</dcterms:created>
  <dcterms:modified xsi:type="dcterms:W3CDTF">2022-06-25T15:31:08Z</dcterms:modified>
</cp:coreProperties>
</file>