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77" r:id="rId5"/>
    <p:sldId id="265" r:id="rId6"/>
    <p:sldId id="285" r:id="rId7"/>
    <p:sldId id="278" r:id="rId8"/>
    <p:sldId id="279" r:id="rId9"/>
    <p:sldId id="261" r:id="rId10"/>
    <p:sldId id="262" r:id="rId11"/>
    <p:sldId id="263" r:id="rId12"/>
    <p:sldId id="280" r:id="rId13"/>
    <p:sldId id="266" r:id="rId14"/>
    <p:sldId id="268" r:id="rId15"/>
    <p:sldId id="281" r:id="rId16"/>
    <p:sldId id="282" r:id="rId17"/>
    <p:sldId id="283" r:id="rId18"/>
    <p:sldId id="274" r:id="rId19"/>
    <p:sldId id="286" r:id="rId20"/>
    <p:sldId id="273" r:id="rId21"/>
    <p:sldId id="284" r:id="rId22"/>
    <p:sldId id="2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B0F43-46F5-4E60-B44C-7CD5BA09A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3DD8-4732-45E6-A50A-4BF672926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DBD4D-984C-4142-8D1D-A936B325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7C17E-2AA4-4FC5-AD84-2FC63C3F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CA4D2-FBEE-4514-A504-291FDF1B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17CD-CDDF-4EC2-8B12-A8AC4AFF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E3723-9EA1-4A5D-B2ED-E599F198A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E3BA-6237-4BB2-A4D4-3E417F6C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FE28D-72A3-4030-9B48-0127B3C7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CD626-36E8-4C48-B727-DF577F53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A2331-7500-4193-8A9C-BA83D192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D927C-5598-4A8D-A06C-849BFE679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17-F4D3-4EBA-8520-E1AA75CB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43E7D-5599-4259-8DD3-E3EA7FAF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BF60E-701C-4A65-A862-E4975147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4060-61B3-4ADA-A0B6-58B5F54A0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6530-8F27-4229-B484-2864538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D9FAA-ECB0-435E-9055-34579DA2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A754-5F99-4307-B3D6-A041F89D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14CC-3E8A-475B-8A35-79E8E7D7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2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DDF0-4D76-49E6-918C-4322135A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DFC4C-6171-4B58-A748-B8556DF5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0D1D-CBF1-4F32-97A0-A3D80654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FBCB2-801C-463C-8403-930FEF8B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FB3FB-16EF-4C2F-8CF7-98CF5D10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27DE-7D57-4AA0-9B19-F20F8E3F0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DE8A6-294F-47B5-9D0C-584090BEE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90E72-D61F-4A77-AE80-85224557D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8D4AB-06CE-46DC-9206-A61A333E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937BB-CA31-462B-850B-01D06245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89BFD-D6BB-48C8-AE40-87F457F5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D9CF-9FD8-4B8F-9D99-3DDACF96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7C4A9-EE91-420C-AA9C-4D4DBE6B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7952A-33F0-48AC-A18D-5AF7AF485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5A204-67BA-48C6-85FF-D899674E4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A542C-6395-4329-B6C5-2D18FF7CF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380379-A4CE-4022-8E8D-93BF90FE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63612-8939-461D-B0A7-DB830417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CE551-F3E5-4458-AB01-BDF42683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A596-D98A-43C8-86BB-11584F5A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BFC2A-8EAC-4FA5-8DB4-70FF6391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E71AF-FAD5-4CF4-A415-4D004252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2405A-3DA6-40AC-B1CC-7192E695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27913-CAC1-4D2F-82F3-4EFFFAB3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3474C-A590-4ACC-83EC-E47FB798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680A5-6129-45C1-A9BA-E85F2B69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13B0-A8E9-4392-A688-0416C271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050F5-3D90-425B-BDB7-36CE70CF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DFAD1-6DEC-4BD6-B4A3-F7414E644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35A00-6E1D-4FD7-A2B4-467BF9F1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59667-A535-49C7-86C0-6825F481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582B-9538-4CE1-84D5-2DE13733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ECAF-5493-449C-83FF-FF890DB20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9FEB5-1C89-43F6-97F7-4329A357A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098F7-464B-49C1-BBB2-699BED728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990A-F2FB-4A0C-940C-C2E93A11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CE2C4-8FC0-4822-B681-9FB7A760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511A3-81A6-4EC1-9CA6-2A8C7D86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295048-C4F9-44E7-81B4-B4CB5933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3993D-FDE2-4AD8-80DA-4B36A76D0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2525D-8BE1-4D41-826E-A8DD0F75D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F701-AB9B-401A-9A30-FC2BE8E55799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A4D9-7732-4D6B-B7A1-6B1AFF178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BE7-3A89-4B0E-8BC2-D8912CA38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08AD-7184-417A-9163-950551B2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4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ea.edu/student-financial-ai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ea.edu/student-financial-ai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inaid@berea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tuaccts@berea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erea.edu/student-financial-aid" TargetMode="External"/><Relationship Id="rId4" Type="http://schemas.openxmlformats.org/officeDocument/2006/relationships/hyperlink" Target="mailto:finaid@berea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35233" y="2435629"/>
            <a:ext cx="81215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dirty="0">
              <a:solidFill>
                <a:srgbClr val="009CC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6000" b="1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</a:rPr>
              <a:t>Understanding </a:t>
            </a:r>
          </a:p>
          <a:p>
            <a:pPr algn="ctr"/>
            <a:r>
              <a:rPr lang="en-US" sz="6000" b="1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</a:rPr>
              <a:t>Financial Aid </a:t>
            </a:r>
          </a:p>
          <a:p>
            <a:pPr algn="ctr"/>
            <a:r>
              <a:rPr lang="en-US" sz="6000" b="1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</a:rPr>
              <a:t>at Berea College </a:t>
            </a:r>
          </a:p>
        </p:txBody>
      </p:sp>
    </p:spTree>
    <p:extLst>
      <p:ext uri="{BB962C8B-B14F-4D97-AF65-F5344CB8AC3E}">
        <p14:creationId xmlns:p14="http://schemas.microsoft.com/office/powerpoint/2010/main" val="4718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403927" y="2209747"/>
            <a:ext cx="1078807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			</a:t>
            </a: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The Labor Program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One of 10 Federal Work Colleges in the country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All students work minimum 10 hours/week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Schedule is set with labor supervisor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Learn ‘soft’ skills (attendance, accountability,    </a:t>
            </a:r>
          </a:p>
          <a:p>
            <a:pPr>
              <a:buClr>
                <a:srgbClr val="D35D13"/>
              </a:buClr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	teamwork, initiative, respect, learning)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Progress in Work-Learning-Service levels</a:t>
            </a:r>
          </a:p>
        </p:txBody>
      </p:sp>
    </p:spTree>
    <p:extLst>
      <p:ext uri="{BB962C8B-B14F-4D97-AF65-F5344CB8AC3E}">
        <p14:creationId xmlns:p14="http://schemas.microsoft.com/office/powerpoint/2010/main" val="2391532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319928" y="2717239"/>
            <a:ext cx="9190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</a:pPr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Labor Program continued…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Receive Labor Grant to assist with tuition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Receive monthly paycheck to assist with term bill, indirect expenses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Must budget labor earnings to ensure educational expenses are covered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Direct deposit!</a:t>
            </a:r>
          </a:p>
        </p:txBody>
      </p:sp>
    </p:spTree>
    <p:extLst>
      <p:ext uri="{BB962C8B-B14F-4D97-AF65-F5344CB8AC3E}">
        <p14:creationId xmlns:p14="http://schemas.microsoft.com/office/powerpoint/2010/main" val="4229298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026543" y="2356396"/>
            <a:ext cx="1099292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</a:rPr>
              <a:t>			</a:t>
            </a: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Student Accounts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Term bill – remaining balance of housing, food, &amp; mandatory fees not covered by grants or scholarships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Your account may also include any books/supplies charged, additional course fees, parking tags/tickets, library fines, etc. </a:t>
            </a:r>
          </a:p>
        </p:txBody>
      </p:sp>
    </p:spTree>
    <p:extLst>
      <p:ext uri="{BB962C8B-B14F-4D97-AF65-F5344CB8AC3E}">
        <p14:creationId xmlns:p14="http://schemas.microsoft.com/office/powerpoint/2010/main" val="3765448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454002" y="2628531"/>
            <a:ext cx="112839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Confirmation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All students confirm their enrollment at the beginning of each fall and spring term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All College business must be complete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Term bills must be paid, or an arrangement for payment must be made</a:t>
            </a: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99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945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25088" y="1594624"/>
            <a:ext cx="4770406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Option 1: Pay in Full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513658" y="3383072"/>
            <a:ext cx="66117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Payments can be made:</a:t>
            </a:r>
          </a:p>
          <a:p>
            <a:pPr marL="914400" lvl="1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Through </a:t>
            </a:r>
            <a:r>
              <a:rPr lang="en-US" sz="3200" dirty="0" err="1">
                <a:solidFill>
                  <a:srgbClr val="014886"/>
                </a:solidFill>
                <a:latin typeface="Bodoni MT" panose="02070603080606020203" pitchFamily="18" charset="0"/>
              </a:rPr>
              <a:t>myBerea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 portal</a:t>
            </a:r>
          </a:p>
          <a:p>
            <a:pPr marL="914400" lvl="1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 phone at (859)985-3094</a:t>
            </a: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In-person in Lincoln Hall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	(M-F, 8:30-12:00, 1:00-4:30)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C2872A-B2F2-694B-CCA1-F926394069C4}"/>
              </a:ext>
            </a:extLst>
          </p:cNvPr>
          <p:cNvSpPr txBox="1"/>
          <p:nvPr/>
        </p:nvSpPr>
        <p:spPr>
          <a:xfrm>
            <a:off x="1572883" y="2613631"/>
            <a:ext cx="9046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Methods of Payment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3A1B63-4CDA-41D1-E2D4-E91520D282FE}"/>
              </a:ext>
            </a:extLst>
          </p:cNvPr>
          <p:cNvSpPr txBox="1"/>
          <p:nvPr/>
        </p:nvSpPr>
        <p:spPr>
          <a:xfrm>
            <a:off x="6301596" y="3926154"/>
            <a:ext cx="54173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 check: </a:t>
            </a:r>
          </a:p>
          <a:p>
            <a:pPr lvl="2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Accounts</a:t>
            </a:r>
          </a:p>
          <a:p>
            <a:pPr lvl="2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ATTN: Madison Stewart</a:t>
            </a:r>
          </a:p>
          <a:p>
            <a:pPr lvl="2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CPO 2168</a:t>
            </a:r>
          </a:p>
          <a:p>
            <a:pPr lvl="2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Berea, KY 40404</a:t>
            </a:r>
          </a:p>
        </p:txBody>
      </p:sp>
    </p:spTree>
    <p:extLst>
      <p:ext uri="{BB962C8B-B14F-4D97-AF65-F5344CB8AC3E}">
        <p14:creationId xmlns:p14="http://schemas.microsoft.com/office/powerpoint/2010/main" val="419968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1453806"/>
            <a:ext cx="5657492" cy="126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Option 2: Authorize a</a:t>
            </a:r>
          </a:p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Payroll Deduction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56DF3E-1B08-ABF4-293E-C178904BD655}"/>
              </a:ext>
            </a:extLst>
          </p:cNvPr>
          <p:cNvSpPr txBox="1"/>
          <p:nvPr/>
        </p:nvSpPr>
        <p:spPr>
          <a:xfrm>
            <a:off x="2226515" y="3048303"/>
            <a:ext cx="8672394" cy="380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D35D13"/>
              </a:buClr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Certain amount or percentage of earnings </a:t>
            </a:r>
          </a:p>
          <a:p>
            <a:pPr>
              <a:buClr>
                <a:srgbClr val="D35D13"/>
              </a:buClr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is deducted each payroll &amp; automatically applied to student’s account</a:t>
            </a:r>
          </a:p>
          <a:p>
            <a:pPr marL="1028700" marR="0" lvl="1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sign up via </a:t>
            </a:r>
            <a:r>
              <a:rPr lang="en-US" sz="3600" dirty="0" err="1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myBerea</a:t>
            </a:r>
            <a:r>
              <a:rPr lang="en-US" sz="36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or</a:t>
            </a:r>
          </a:p>
          <a:p>
            <a:pPr marL="1028700" marR="0" lvl="1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 a deduction </a:t>
            </a: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emailing 	</a:t>
            </a:r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tuaccts@berea.edu</a:t>
            </a: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1453806"/>
            <a:ext cx="5657492" cy="126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Option 3: Submit a </a:t>
            </a:r>
          </a:p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Payment Arrangement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56DF3E-1B08-ABF4-293E-C178904BD655}"/>
              </a:ext>
            </a:extLst>
          </p:cNvPr>
          <p:cNvSpPr txBox="1"/>
          <p:nvPr/>
        </p:nvSpPr>
        <p:spPr>
          <a:xfrm>
            <a:off x="1276256" y="3005169"/>
            <a:ext cx="105706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families can submit a payment plan explaining 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the balance will be paid before the </a:t>
            </a: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 of term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with a balance of $200 or more will not be able to register for the following term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request via our website under ‘Forms &amp; Resources’ 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berea.edu/student-financial-aid</a:t>
            </a:r>
            <a:endParaRPr lang="en-US" sz="3200" dirty="0">
              <a:solidFill>
                <a:srgbClr val="014886"/>
              </a:solidFill>
              <a:effectLst/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03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1453806"/>
            <a:ext cx="5657492" cy="126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Option 4: Apply for Additional Aid (Loans)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56DF3E-1B08-ABF4-293E-C178904BD655}"/>
              </a:ext>
            </a:extLst>
          </p:cNvPr>
          <p:cNvSpPr txBox="1"/>
          <p:nvPr/>
        </p:nvSpPr>
        <p:spPr>
          <a:xfrm>
            <a:off x="1422906" y="3137590"/>
            <a:ext cx="105706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families cannot pay their expected family contribution, loans are available</a:t>
            </a: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an Additional Aid Application (also on our website) 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berea.edu/student-financial-aid</a:t>
            </a:r>
            <a:endParaRPr lang="en-US" sz="3200" dirty="0">
              <a:solidFill>
                <a:srgbClr val="014886"/>
              </a:solidFill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Loans will be considered after counseling to explore all other options</a:t>
            </a:r>
            <a:endParaRPr lang="en-US" sz="3200" dirty="0">
              <a:solidFill>
                <a:srgbClr val="014886"/>
              </a:solidFill>
              <a:effectLst/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Clr>
                <a:srgbClr val="D35D13"/>
              </a:buClr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8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945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2199736" y="2653192"/>
            <a:ext cx="988587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Online Bookstore/Book Charges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Each student has a $500 credit limit to use at our online bookstore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Any charges against this will show on your student account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This is a cash advance – not a scholarship!</a:t>
            </a:r>
          </a:p>
        </p:txBody>
      </p:sp>
    </p:spTree>
    <p:extLst>
      <p:ext uri="{BB962C8B-B14F-4D97-AF65-F5344CB8AC3E}">
        <p14:creationId xmlns:p14="http://schemas.microsoft.com/office/powerpoint/2010/main" val="603430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1846319" y="2831941"/>
            <a:ext cx="983768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14886"/>
                </a:solidFill>
                <a:effectLst/>
                <a:uLnTx/>
                <a:uFillTx/>
                <a:latin typeface="Bodoni MT" panose="02070603080606020203" pitchFamily="18" charset="0"/>
              </a:rPr>
              <a:t>Student Health Insurance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Students covered under an individual or parental plan are exempt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Not all plans transfer to KY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$200/term (covered for Pell-eligible students)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14886"/>
              </a:solidFill>
              <a:effectLst/>
              <a:uLnTx/>
              <a:uFillTx/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4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3636981" y="2404852"/>
            <a:ext cx="814861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14886"/>
                </a:solidFill>
                <a:latin typeface="Bodoni MT" panose="02070603080606020203" pitchFamily="18" charset="0"/>
              </a:rPr>
              <a:t>Student Financial Aid Services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Bodoni MT" panose="02070603080606020203" pitchFamily="18" charset="0"/>
                <a:ea typeface="Calibri" panose="020F0502020204030204" pitchFamily="34" charset="0"/>
                <a:hlinkClick r:id="rId3"/>
              </a:rPr>
              <a:t>finaid@berea.edu</a:t>
            </a:r>
            <a:r>
              <a:rPr lang="en-US" sz="28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Bodoni MT" panose="02070603080606020203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Bodoni MT" panose="02070603080606020203" pitchFamily="18" charset="0"/>
                <a:ea typeface="Calibri" panose="020F0502020204030204" pitchFamily="34" charset="0"/>
              </a:rPr>
              <a:t>Zac Miller, Counselor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Danielle Robbins, Counselor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latin typeface="Bodoni MT" panose="02070603080606020203" pitchFamily="18" charset="0"/>
                <a:ea typeface="Calibri" panose="020F0502020204030204" pitchFamily="34" charset="0"/>
              </a:rPr>
              <a:t>Johauna</a:t>
            </a:r>
            <a:r>
              <a:rPr lang="en-US" sz="2400" dirty="0">
                <a:latin typeface="Bodoni MT" panose="02070603080606020203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Bodoni MT" panose="02070603080606020203" pitchFamily="18" charset="0"/>
                <a:ea typeface="Calibri" panose="020F0502020204030204" pitchFamily="34" charset="0"/>
              </a:rPr>
              <a:t>Gosney</a:t>
            </a:r>
            <a:r>
              <a:rPr lang="en-US" sz="2400" dirty="0">
                <a:latin typeface="Bodoni MT" panose="02070603080606020203" pitchFamily="18" charset="0"/>
                <a:ea typeface="Calibri" panose="020F0502020204030204" pitchFamily="34" charset="0"/>
              </a:rPr>
              <a:t>, Accountant/Counselor</a:t>
            </a:r>
            <a:endParaRPr lang="en-US" sz="2400" dirty="0">
              <a:effectLst/>
              <a:latin typeface="Bodoni MT" panose="02070603080606020203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Stephany Blaney, Manager of Technology &amp; Communications </a:t>
            </a:r>
            <a:endParaRPr lang="en-US" sz="2400" dirty="0">
              <a:latin typeface="Bodoni MT" panose="02070603080606020203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Bodoni MT" panose="02070603080606020203" pitchFamily="18" charset="0"/>
                <a:ea typeface="Calibri" panose="020F0502020204030204" pitchFamily="34" charset="0"/>
              </a:rPr>
              <a:t>Chris Thomas, Assistant Director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Bodoni MT" panose="02070603080606020203" pitchFamily="18" charset="0"/>
                <a:ea typeface="Calibri" panose="020F0502020204030204" pitchFamily="34" charset="0"/>
              </a:rPr>
              <a:t>Andrea Spry, Director</a:t>
            </a:r>
            <a:endParaRPr lang="en-US" sz="2400" dirty="0">
              <a:effectLst/>
              <a:latin typeface="Bodoni MT" panose="02070603080606020203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9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1846318" y="2831941"/>
            <a:ext cx="10131587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14886"/>
                </a:solidFill>
                <a:effectLst/>
                <a:uLnTx/>
                <a:uFillTx/>
                <a:latin typeface="Bodoni MT" panose="02070603080606020203" pitchFamily="18" charset="0"/>
              </a:rPr>
              <a:t>Electronic Consent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14886"/>
                </a:solidFill>
                <a:effectLst/>
                <a:uLnTx/>
                <a:uFillTx/>
                <a:latin typeface="Bodoni MT" panose="02070603080606020203" pitchFamily="18" charset="0"/>
              </a:rPr>
              <a:t>In order to have information sent to you via email or other electronic means, we must have a signed consent form (these are in your packet).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You can also complete this process via </a:t>
            </a:r>
            <a:r>
              <a:rPr lang="en-US" sz="3600" dirty="0" err="1">
                <a:solidFill>
                  <a:srgbClr val="014886"/>
                </a:solidFill>
                <a:latin typeface="Bodoni MT" panose="02070603080606020203" pitchFamily="18" charset="0"/>
              </a:rPr>
              <a:t>myBerea</a:t>
            </a: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14886"/>
              </a:solidFill>
              <a:effectLst/>
              <a:uLnTx/>
              <a:uFillTx/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0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4E743-6EB1-454D-8168-DB6678204507}"/>
              </a:ext>
            </a:extLst>
          </p:cNvPr>
          <p:cNvSpPr txBox="1"/>
          <p:nvPr/>
        </p:nvSpPr>
        <p:spPr>
          <a:xfrm>
            <a:off x="2891287" y="2921168"/>
            <a:ext cx="64094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SzTx/>
              <a:tabLst/>
              <a:defRPr/>
            </a:pPr>
            <a:r>
              <a:rPr lang="en-US" sz="6000" dirty="0">
                <a:solidFill>
                  <a:srgbClr val="014886"/>
                </a:solidFill>
                <a:latin typeface="Bodoni MT" panose="02070603080606020203" pitchFamily="18" charset="0"/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97121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3316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25088" y="1594624"/>
            <a:ext cx="4770406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014886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638193" y="3246186"/>
            <a:ext cx="54578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Student Accounts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ATTN: Madison Stewart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CPO 2168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Berea, KY 40404</a:t>
            </a: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859-985-3094</a:t>
            </a: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hlinkClick r:id="rId3"/>
              </a:rPr>
              <a:t>stuaccts@berea.edu</a:t>
            </a:r>
            <a:endParaRPr lang="en-US" sz="3200" dirty="0">
              <a:solidFill>
                <a:srgbClr val="014886"/>
              </a:solidFill>
              <a:latin typeface="Bodoni MT" panose="020706030806060202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1347A3-A57D-4F94-0323-63B64268C4BF}"/>
              </a:ext>
            </a:extLst>
          </p:cNvPr>
          <p:cNvSpPr txBox="1"/>
          <p:nvPr/>
        </p:nvSpPr>
        <p:spPr>
          <a:xfrm>
            <a:off x="5444836" y="3246186"/>
            <a:ext cx="6542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Student Financial Aid Services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CPO 2172</a:t>
            </a:r>
          </a:p>
          <a:p>
            <a:pPr marL="457200" lvl="3">
              <a:buClr>
                <a:srgbClr val="D35D13"/>
              </a:buClr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Berea, KY 40404</a:t>
            </a: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859-985-3310</a:t>
            </a: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hlinkClick r:id="rId4"/>
              </a:rPr>
              <a:t>finaid@berea.edu</a:t>
            </a:r>
            <a:endParaRPr lang="en-US" sz="32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914400" lvl="3" indent="-457200"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  <a:hlinkClick r:id="rId5"/>
              </a:rPr>
              <a:t>berea.edu/student-financial-aid</a:t>
            </a:r>
            <a:r>
              <a:rPr lang="en-US" sz="3200" dirty="0">
                <a:solidFill>
                  <a:srgbClr val="014886"/>
                </a:solidFill>
                <a:latin typeface="Bodoni MT" panose="02070603080606020203" pitchFamily="18" charset="0"/>
              </a:rPr>
              <a:t>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E9D4C0-FAAF-55F4-D157-E2F1EB7DE203}"/>
              </a:ext>
            </a:extLst>
          </p:cNvPr>
          <p:cNvSpPr txBox="1"/>
          <p:nvPr/>
        </p:nvSpPr>
        <p:spPr>
          <a:xfrm>
            <a:off x="4109258" y="2348142"/>
            <a:ext cx="3973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14886"/>
                </a:solidFill>
                <a:latin typeface="Bodoni MT" panose="02070603080606020203" pitchFamily="18" charset="0"/>
              </a:rPr>
              <a:t>Contact Us!</a:t>
            </a:r>
          </a:p>
        </p:txBody>
      </p:sp>
    </p:spTree>
    <p:extLst>
      <p:ext uri="{BB962C8B-B14F-4D97-AF65-F5344CB8AC3E}">
        <p14:creationId xmlns:p14="http://schemas.microsoft.com/office/powerpoint/2010/main" val="223565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208363" y="2850545"/>
            <a:ext cx="97701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Cost of Attendance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– Expected Family Contribution (EFC)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14886"/>
                </a:solidFill>
                <a:latin typeface="Bodoni MT" panose="02070603080606020203" pitchFamily="18" charset="0"/>
              </a:rPr>
              <a:t>__________________________________________________________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= Financial Need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Bodoni MT" panose="02070603080606020203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5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006600" y="2131237"/>
            <a:ext cx="8178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14886"/>
                </a:solidFill>
                <a:latin typeface="Bodoni MT" panose="02070603080606020203" pitchFamily="18" charset="0"/>
              </a:rPr>
              <a:t>2023-24 Cost of Attendance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14886"/>
                </a:solidFill>
                <a:latin typeface="Bodoni MT" panose="02070603080606020203" pitchFamily="18" charset="0"/>
              </a:rPr>
              <a:t>$60,718</a:t>
            </a:r>
          </a:p>
          <a:p>
            <a:endParaRPr lang="en-US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083125DA-8B9A-CBAD-77DA-A90FE7270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86244"/>
              </p:ext>
            </p:extLst>
          </p:nvPr>
        </p:nvGraphicFramePr>
        <p:xfrm>
          <a:off x="3439391" y="3208529"/>
          <a:ext cx="53132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328">
                  <a:extLst>
                    <a:ext uri="{9D8B030D-6E8A-4147-A177-3AD203B41FA5}">
                      <a16:colId xmlns:a16="http://schemas.microsoft.com/office/drawing/2014/main" val="1153887112"/>
                    </a:ext>
                  </a:extLst>
                </a:gridCol>
                <a:gridCol w="1216890">
                  <a:extLst>
                    <a:ext uri="{9D8B030D-6E8A-4147-A177-3AD203B41FA5}">
                      <a16:colId xmlns:a16="http://schemas.microsoft.com/office/drawing/2014/main" val="1566921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$57,218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26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$48,600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0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Mandatory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95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398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8319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073B80-DC5F-0B9E-70DA-07818019C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93734"/>
              </p:ext>
            </p:extLst>
          </p:nvPr>
        </p:nvGraphicFramePr>
        <p:xfrm>
          <a:off x="3448627" y="5062729"/>
          <a:ext cx="5303982" cy="148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328">
                  <a:extLst>
                    <a:ext uri="{9D8B030D-6E8A-4147-A177-3AD203B41FA5}">
                      <a16:colId xmlns:a16="http://schemas.microsoft.com/office/drawing/2014/main" val="1153887112"/>
                    </a:ext>
                  </a:extLst>
                </a:gridCol>
                <a:gridCol w="1207654">
                  <a:extLst>
                    <a:ext uri="{9D8B030D-6E8A-4147-A177-3AD203B41FA5}">
                      <a16:colId xmlns:a16="http://schemas.microsoft.com/office/drawing/2014/main" val="1566921216"/>
                    </a:ext>
                  </a:extLst>
                </a:gridCol>
              </a:tblGrid>
              <a:tr h="371347">
                <a:tc>
                  <a:txBody>
                    <a:bodyPr/>
                    <a:lstStyle/>
                    <a:p>
                      <a:r>
                        <a:rPr lang="en-US" dirty="0"/>
                        <a:t>Indirect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26389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r>
                        <a:rPr lang="en-US" dirty="0"/>
                        <a:t>Books, Supplies, Materials &amp;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08947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953719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r>
                        <a:rPr lang="en-US" dirty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398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68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357857" y="3142554"/>
            <a:ext cx="94811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Expected Family Contribution (EFC)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Determined by information on the FAFSA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Can only be replaced by non-need-based loan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Any source of financial assistance must be used to meet financial need</a:t>
            </a:r>
          </a:p>
        </p:txBody>
      </p:sp>
    </p:spTree>
    <p:extLst>
      <p:ext uri="{BB962C8B-B14F-4D97-AF65-F5344CB8AC3E}">
        <p14:creationId xmlns:p14="http://schemas.microsoft.com/office/powerpoint/2010/main" val="222815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357856" y="2914882"/>
            <a:ext cx="100290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Changes coming for 2024-2025!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</a:pPr>
            <a:endParaRPr lang="en-US" sz="800" b="1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EFC will be replaced by Student Aid Index (SAI)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FAFSA will be available in December 2023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We will have more info/training – stay tuned!</a:t>
            </a:r>
          </a:p>
        </p:txBody>
      </p:sp>
    </p:spTree>
    <p:extLst>
      <p:ext uri="{BB962C8B-B14F-4D97-AF65-F5344CB8AC3E}">
        <p14:creationId xmlns:p14="http://schemas.microsoft.com/office/powerpoint/2010/main" val="217577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2956426" y="2364462"/>
            <a:ext cx="91550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Types of Financial Aid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14886"/>
              </a:solidFill>
              <a:latin typeface="Bodoni MT" panose="02070603080606020203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Gift Aid - no repayment required</a:t>
            </a:r>
          </a:p>
          <a:p>
            <a:pPr marL="1028700" lvl="1" indent="-571500">
              <a:buClr>
                <a:srgbClr val="D35D13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Scholarships (merit, abilities, interests)</a:t>
            </a:r>
          </a:p>
          <a:p>
            <a:pPr marL="1028700" lvl="1" indent="-571500">
              <a:buClr>
                <a:srgbClr val="D35D13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Grants (financial need)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Clr>
                <a:srgbClr val="D35D13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Self-Help Aid - student obligation</a:t>
            </a:r>
          </a:p>
          <a:p>
            <a:pPr marL="1028700" lvl="1" indent="-571500">
              <a:buClr>
                <a:srgbClr val="D35D13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Work study (payment for hours worked)</a:t>
            </a:r>
          </a:p>
          <a:p>
            <a:pPr marL="1028700" lvl="1" indent="-571500">
              <a:buClr>
                <a:srgbClr val="D35D13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Loans (must be repaid)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4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417781" y="2887359"/>
            <a:ext cx="935643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Uniquely Berea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Berea meets 100% of a student’s financial need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with grants, scholarships, and work study -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no loans!</a:t>
            </a:r>
          </a:p>
        </p:txBody>
      </p:sp>
    </p:spTree>
    <p:extLst>
      <p:ext uri="{BB962C8B-B14F-4D97-AF65-F5344CB8AC3E}">
        <p14:creationId xmlns:p14="http://schemas.microsoft.com/office/powerpoint/2010/main" val="364928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3928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05132" y="1594624"/>
            <a:ext cx="3233853" cy="5018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A8A43-CE4A-497A-BE84-4569D892F3B5}"/>
              </a:ext>
            </a:extLst>
          </p:cNvPr>
          <p:cNvSpPr txBox="1"/>
          <p:nvPr/>
        </p:nvSpPr>
        <p:spPr>
          <a:xfrm>
            <a:off x="1417781" y="2887359"/>
            <a:ext cx="935643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14886"/>
                </a:solidFill>
                <a:latin typeface="Bodoni MT" panose="02070603080606020203" pitchFamily="18" charset="0"/>
              </a:rPr>
              <a:t>Berea’s Tuition Promise Scholarship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All students receive a combination of federal, state, private &amp; institutional grants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14886"/>
                </a:solidFill>
                <a:latin typeface="Bodoni MT" panose="02070603080606020203" pitchFamily="18" charset="0"/>
              </a:rPr>
              <a:t>&amp; scholarships that cover tuition </a:t>
            </a:r>
          </a:p>
        </p:txBody>
      </p:sp>
    </p:spTree>
    <p:extLst>
      <p:ext uri="{BB962C8B-B14F-4D97-AF65-F5344CB8AC3E}">
        <p14:creationId xmlns:p14="http://schemas.microsoft.com/office/powerpoint/2010/main" val="377421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780</Words>
  <Application>Microsoft Office PowerPoint</Application>
  <PresentationFormat>Widescreen</PresentationFormat>
  <Paragraphs>136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Bodoni MT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Thomas</dc:creator>
  <cp:lastModifiedBy>Andrea Spry</cp:lastModifiedBy>
  <cp:revision>51</cp:revision>
  <dcterms:created xsi:type="dcterms:W3CDTF">2020-07-27T17:43:24Z</dcterms:created>
  <dcterms:modified xsi:type="dcterms:W3CDTF">2023-06-23T13:50:13Z</dcterms:modified>
</cp:coreProperties>
</file>